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1" r:id="rId4"/>
    <p:sldId id="258" r:id="rId5"/>
    <p:sldId id="262" r:id="rId6"/>
    <p:sldId id="260" r:id="rId7"/>
    <p:sldId id="259" r:id="rId8"/>
    <p:sldId id="271" r:id="rId9"/>
    <p:sldId id="263" r:id="rId10"/>
    <p:sldId id="264" r:id="rId11"/>
    <p:sldId id="265" r:id="rId12"/>
    <p:sldId id="273" r:id="rId13"/>
    <p:sldId id="275" r:id="rId14"/>
    <p:sldId id="274" r:id="rId15"/>
    <p:sldId id="279" r:id="rId16"/>
    <p:sldId id="269" r:id="rId17"/>
    <p:sldId id="272" r:id="rId18"/>
    <p:sldId id="277" r:id="rId19"/>
    <p:sldId id="276" r:id="rId20"/>
    <p:sldId id="267" r:id="rId21"/>
    <p:sldId id="268" r:id="rId22"/>
    <p:sldId id="27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1" autoAdjust="0"/>
    <p:restoredTop sz="91697" autoAdjust="0"/>
  </p:normalViewPr>
  <p:slideViewPr>
    <p:cSldViewPr snapToGrid="0">
      <p:cViewPr varScale="1">
        <p:scale>
          <a:sx n="66" d="100"/>
          <a:sy n="66" d="100"/>
        </p:scale>
        <p:origin x="13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C6FF7-0C22-427E-A906-C17BC1AFFAD5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1DC59-0029-488D-ADAA-4060ABADD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62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solidFill>
                  <a:schemeClr val="tx1"/>
                </a:solidFill>
              </a:rPr>
              <a:t>symetrické, </a:t>
            </a:r>
            <a:r>
              <a:rPr lang="cs-CZ" sz="1200" dirty="0"/>
              <a:t>distributivní zákon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1DC59-0029-488D-ADAA-4060ABADDD7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05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43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38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8015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2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5792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11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17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26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7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78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29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03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64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5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9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19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7DA7C-ACC9-47BE-92A0-CEE2011963F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6B3B50-FCCC-48A2-B917-36C476104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44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Prvo%C4%8D%C3%ADslo#cite_note-GIMPS-M136279841-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Veřejné šifrování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8537" y="4050833"/>
            <a:ext cx="7915466" cy="1905830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rgbClr val="00B0F0"/>
                </a:solidFill>
              </a:rPr>
              <a:t>pro U3V</a:t>
            </a:r>
          </a:p>
          <a:p>
            <a:pPr algn="ctr"/>
            <a:r>
              <a:rPr lang="cs-CZ" sz="3200" dirty="0">
                <a:solidFill>
                  <a:srgbClr val="00B0F0"/>
                </a:solidFill>
              </a:rPr>
              <a:t>Jan Obdržálek</a:t>
            </a:r>
          </a:p>
          <a:p>
            <a:pPr algn="ctr"/>
            <a:r>
              <a:rPr lang="cs-CZ" sz="3200" dirty="0">
                <a:solidFill>
                  <a:srgbClr val="00B0F0"/>
                </a:solidFill>
              </a:rPr>
              <a:t>2025-03-31</a:t>
            </a:r>
          </a:p>
        </p:txBody>
      </p:sp>
    </p:spTree>
    <p:extLst>
      <p:ext uri="{BB962C8B-B14F-4D97-AF65-F5344CB8AC3E}">
        <p14:creationId xmlns:p14="http://schemas.microsoft.com/office/powerpoint/2010/main" val="2945289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BEC1F-C88D-3CA8-266D-4A9178664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AA81A-DEE0-6121-ECC9-0A7F01EA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možné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C32351-7CDF-24CC-CA84-1EABCE87B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9312973" cy="5149970"/>
          </a:xfrm>
        </p:spPr>
        <p:txBody>
          <a:bodyPr>
            <a:normAutofit/>
          </a:bodyPr>
          <a:lstStyle/>
          <a:p>
            <a:r>
              <a:rPr lang="cs-CZ" sz="2600" dirty="0"/>
              <a:t>Špion by mohl rozložit </a:t>
            </a:r>
            <a:r>
              <a:rPr lang="cs-CZ" sz="2600" i="1" dirty="0">
                <a:latin typeface="Bookman Old Style" panose="02050604050505020204" pitchFamily="18" charset="0"/>
              </a:rPr>
              <a:t>R = Z</a:t>
            </a:r>
            <a:r>
              <a:rPr lang="cs-CZ" sz="2600" i="1" baseline="30000" dirty="0">
                <a:latin typeface="Bookman Old Style" panose="02050604050505020204" pitchFamily="18" charset="0"/>
              </a:rPr>
              <a:t>A</a:t>
            </a:r>
            <a:r>
              <a:rPr lang="cs-CZ" sz="2600" i="1" dirty="0">
                <a:latin typeface="Bookman Old Style" panose="02050604050505020204" pitchFamily="18" charset="0"/>
              </a:rPr>
              <a:t> </a:t>
            </a:r>
            <a:r>
              <a:rPr lang="cs-CZ" sz="2600" dirty="0"/>
              <a:t>na prvočinitele: opakovaně ho dělit </a:t>
            </a:r>
            <a:r>
              <a:rPr lang="cs-CZ" sz="2600" i="1" dirty="0">
                <a:latin typeface="Bookman Old Style" panose="02050604050505020204" pitchFamily="18" charset="0"/>
              </a:rPr>
              <a:t>Z</a:t>
            </a:r>
            <a:r>
              <a:rPr lang="cs-CZ" sz="2600" dirty="0"/>
              <a:t> a počítat, kolikrát to bylo beze zbytku. Tím by našel mé </a:t>
            </a:r>
            <a:r>
              <a:rPr lang="cs-CZ" sz="2600" i="1" dirty="0">
                <a:latin typeface="Bookman Old Style" panose="02050604050505020204" pitchFamily="18" charset="0"/>
              </a:rPr>
              <a:t>A</a:t>
            </a:r>
            <a:r>
              <a:rPr lang="cs-CZ" dirty="0"/>
              <a:t>. </a:t>
            </a:r>
          </a:p>
          <a:p>
            <a:r>
              <a:rPr lang="cs-CZ" sz="2600" dirty="0"/>
              <a:t>To ale vázne na velikosti </a:t>
            </a:r>
            <a:r>
              <a:rPr lang="cs-CZ" sz="2600" i="1" dirty="0">
                <a:latin typeface="Bookman Old Style" panose="02050604050505020204" pitchFamily="18" charset="0"/>
              </a:rPr>
              <a:t>A</a:t>
            </a:r>
            <a:r>
              <a:rPr lang="cs-CZ" sz="2600" dirty="0"/>
              <a:t>, třeba </a:t>
            </a:r>
            <a:r>
              <a:rPr lang="cs-CZ" sz="2600" i="1" dirty="0">
                <a:latin typeface="Bookman Old Style" panose="02050604050505020204" pitchFamily="18" charset="0"/>
              </a:rPr>
              <a:t>A = </a:t>
            </a:r>
            <a:r>
              <a:rPr lang="cs-CZ" sz="2600" dirty="0"/>
              <a:t>10</a:t>
            </a:r>
            <a:r>
              <a:rPr lang="cs-CZ" sz="2600" baseline="30000" dirty="0"/>
              <a:t>30</a:t>
            </a:r>
            <a:r>
              <a:rPr lang="cs-CZ" sz="2600" dirty="0"/>
              <a:t> (má 30 cifer).</a:t>
            </a:r>
          </a:p>
          <a:p>
            <a:r>
              <a:rPr lang="cs-CZ" sz="2600" dirty="0"/>
              <a:t>Kdyby na PC trvalo jedno dělení 1 takt, trvala by miliarda (10</a:t>
            </a:r>
            <a:r>
              <a:rPr lang="cs-CZ" sz="2600" baseline="30000" dirty="0"/>
              <a:t>9</a:t>
            </a:r>
            <a:r>
              <a:rPr lang="cs-CZ" sz="2600" dirty="0"/>
              <a:t>) dělení 1 sekundu, a našich 10</a:t>
            </a:r>
            <a:r>
              <a:rPr lang="cs-CZ" sz="2600" baseline="30000" dirty="0"/>
              <a:t>30</a:t>
            </a:r>
            <a:r>
              <a:rPr lang="cs-CZ" sz="2600" dirty="0"/>
              <a:t>  dělení by trvalo </a:t>
            </a:r>
            <a:br>
              <a:rPr lang="cs-CZ" sz="2600" dirty="0"/>
            </a:br>
            <a:r>
              <a:rPr lang="cs-CZ" sz="2600" dirty="0"/>
              <a:t>10</a:t>
            </a:r>
            <a:r>
              <a:rPr lang="cs-CZ" sz="2600" baseline="30000" dirty="0"/>
              <a:t>30</a:t>
            </a:r>
            <a:r>
              <a:rPr lang="cs-CZ" sz="18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800" baseline="6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– </a:t>
            </a:r>
            <a:r>
              <a:rPr lang="cs-CZ" sz="2600" baseline="30000" dirty="0"/>
              <a:t>9 </a:t>
            </a:r>
            <a:r>
              <a:rPr lang="cs-CZ" sz="2600" dirty="0"/>
              <a:t>s =10</a:t>
            </a:r>
            <a:r>
              <a:rPr lang="cs-CZ" sz="2600" baseline="30000" dirty="0"/>
              <a:t>21 </a:t>
            </a:r>
            <a:r>
              <a:rPr lang="cs-CZ" sz="2600" dirty="0"/>
              <a:t>s. To je cca 25 </a:t>
            </a:r>
            <a:r>
              <a:rPr lang="cs-CZ" sz="2600" dirty="0">
                <a:latin typeface="+mj-lt"/>
              </a:rPr>
              <a:t>000</a:t>
            </a:r>
            <a:r>
              <a:rPr lang="cs-CZ" sz="2600" i="1" dirty="0">
                <a:latin typeface="+mj-lt"/>
              </a:rPr>
              <a:t> ×</a:t>
            </a:r>
            <a:r>
              <a:rPr lang="cs-CZ" sz="2600" dirty="0"/>
              <a:t> déle, než dosavadní doba trvání Vesmíru.</a:t>
            </a:r>
            <a:endParaRPr lang="cs-CZ" sz="2600" i="1" dirty="0">
              <a:latin typeface="Bookman Old Style" panose="02050604050505020204" pitchFamily="18" charset="0"/>
            </a:endParaRPr>
          </a:p>
          <a:p>
            <a:r>
              <a:rPr lang="cs-CZ" sz="2600" dirty="0">
                <a:latin typeface="+mj-lt"/>
              </a:rPr>
              <a:t>? Co kdyby našel rychlejší způsob rozkladu na prvočinitele?</a:t>
            </a:r>
          </a:p>
          <a:p>
            <a:r>
              <a:rPr lang="cs-CZ" sz="2600" dirty="0">
                <a:latin typeface="+mj-lt"/>
              </a:rPr>
              <a:t>? Jak my zvládneme výpočet </a:t>
            </a:r>
            <a:r>
              <a:rPr lang="cs-CZ" sz="2600" i="1" dirty="0">
                <a:latin typeface="Bookman Old Style" panose="02050604050505020204" pitchFamily="18" charset="0"/>
              </a:rPr>
              <a:t>R = Z</a:t>
            </a:r>
            <a:r>
              <a:rPr lang="cs-CZ" sz="2600" i="1" baseline="30000" dirty="0">
                <a:latin typeface="Bookman Old Style" panose="02050604050505020204" pitchFamily="18" charset="0"/>
              </a:rPr>
              <a:t>A</a:t>
            </a:r>
            <a:r>
              <a:rPr lang="cs-CZ" sz="2600" dirty="0"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lang="cs-CZ" sz="2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270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F9ACF-D344-BB7B-DEFF-3AEFC466C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BD16A-B162-34A7-3C5F-B40EF9D02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Řešen</a:t>
            </a:r>
            <a:r>
              <a:rPr lang="cs-CZ" dirty="0"/>
              <a:t>í problému: počítání </a:t>
            </a:r>
            <a:r>
              <a:rPr lang="cs-CZ" dirty="0">
                <a:solidFill>
                  <a:srgbClr val="C00000"/>
                </a:solidFill>
              </a:rPr>
              <a:t>modulo</a:t>
            </a:r>
            <a:r>
              <a:rPr lang="cs-CZ" dirty="0"/>
              <a:t> </a:t>
            </a:r>
            <a:r>
              <a:rPr lang="cs-CZ" i="1" dirty="0">
                <a:solidFill>
                  <a:schemeClr val="accent5"/>
                </a:solidFill>
                <a:latin typeface="Bookman Old Style" panose="02050604050505020204" pitchFamily="18" charset="0"/>
              </a:rPr>
              <a:t>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B674B-790B-300D-8341-B065E0316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8828975" cy="5149970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+mj-lt"/>
              </a:rPr>
              <a:t>Počítáme jen se </a:t>
            </a:r>
            <a:r>
              <a:rPr lang="cs-CZ" sz="2600" b="1" i="1" dirty="0">
                <a:solidFill>
                  <a:srgbClr val="FF0000"/>
                </a:solidFill>
                <a:latin typeface="+mj-lt"/>
              </a:rPr>
              <a:t>zbytky</a:t>
            </a:r>
            <a:r>
              <a:rPr lang="cs-CZ" sz="2600" dirty="0">
                <a:latin typeface="+mj-lt"/>
              </a:rPr>
              <a:t> po dělení vhodným číslem </a:t>
            </a:r>
            <a:r>
              <a:rPr lang="cs-CZ" sz="2600" i="1" dirty="0">
                <a:latin typeface="Bookman Old Style" panose="02050604050505020204" pitchFamily="18" charset="0"/>
              </a:rPr>
              <a:t>p</a:t>
            </a:r>
          </a:p>
          <a:p>
            <a:r>
              <a:rPr lang="cs-CZ" sz="2600" dirty="0">
                <a:latin typeface="+mj-lt"/>
              </a:rPr>
              <a:t>Obvyklý ciferník: modulo 12</a:t>
            </a:r>
          </a:p>
          <a:p>
            <a:r>
              <a:rPr lang="cs-CZ" sz="2600" dirty="0">
                <a:latin typeface="+mj-lt"/>
              </a:rPr>
              <a:t>Poslední cifra přirozeného čísla: modulo 10</a:t>
            </a:r>
          </a:p>
          <a:p>
            <a:r>
              <a:rPr lang="cs-CZ" sz="2600" dirty="0">
                <a:latin typeface="+mj-lt"/>
              </a:rPr>
              <a:t>Dvě poslední cifry přirozeného čísla: modulo 100</a:t>
            </a:r>
          </a:p>
          <a:p>
            <a:r>
              <a:rPr lang="cs-CZ" sz="2600" dirty="0">
                <a:latin typeface="+mj-lt"/>
              </a:rPr>
              <a:t>Počítání jako s přirozenými čísly, ale:</a:t>
            </a:r>
          </a:p>
          <a:p>
            <a:pPr lvl="1"/>
            <a:r>
              <a:rPr lang="cs-CZ" sz="2400" dirty="0">
                <a:latin typeface="+mj-lt"/>
              </a:rPr>
              <a:t>jen </a:t>
            </a:r>
            <a:r>
              <a:rPr lang="cs-CZ" sz="2400" i="1" dirty="0">
                <a:latin typeface="Bookman Old Style" panose="02050604050505020204" pitchFamily="18" charset="0"/>
              </a:rPr>
              <a:t>p</a:t>
            </a:r>
            <a:r>
              <a:rPr lang="cs-CZ" sz="2400" dirty="0">
                <a:latin typeface="+mj-lt"/>
              </a:rPr>
              <a:t> různých čísel: 0, 1, 2, … , </a:t>
            </a:r>
            <a:r>
              <a:rPr lang="cs-CZ" sz="2400" i="1" dirty="0">
                <a:latin typeface="Bookman Old Style" panose="02050604050505020204" pitchFamily="18" charset="0"/>
              </a:rPr>
              <a:t>p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>
                <a:latin typeface="+mj-lt"/>
              </a:rPr>
              <a:t>2, </a:t>
            </a:r>
            <a:r>
              <a:rPr lang="cs-CZ" sz="2400" i="1" dirty="0">
                <a:latin typeface="Bookman Old Style" panose="02050604050505020204" pitchFamily="18" charset="0"/>
              </a:rPr>
              <a:t>p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>
                <a:latin typeface="+mj-lt"/>
              </a:rPr>
              <a:t>1</a:t>
            </a:r>
          </a:p>
          <a:p>
            <a:pPr lvl="1"/>
            <a:r>
              <a:rPr lang="cs-CZ" sz="2400" dirty="0">
                <a:latin typeface="+mj-lt"/>
              </a:rPr>
              <a:t>nejsou záporná čísla: </a:t>
            </a:r>
            <a:r>
              <a:rPr lang="cs-CZ" sz="18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>
                <a:latin typeface="+mj-lt"/>
              </a:rPr>
              <a:t>1 =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>
                <a:latin typeface="Bookman Old Style" panose="02050604050505020204" pitchFamily="18" charset="0"/>
              </a:rPr>
              <a:t>p</a:t>
            </a:r>
            <a:r>
              <a:rPr lang="cs-CZ" sz="1800" dirty="0">
                <a:latin typeface="Bookman Old Style" panose="02050604050505020204" pitchFamily="18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latin typeface="+mj-lt"/>
              </a:rPr>
              <a:t>1</a:t>
            </a:r>
          </a:p>
          <a:p>
            <a:pPr lvl="1"/>
            <a:r>
              <a:rPr lang="cs-CZ" sz="2400" dirty="0">
                <a:latin typeface="+mj-lt"/>
              </a:rPr>
              <a:t>nejsou zlomky</a:t>
            </a:r>
            <a:endParaRPr lang="cs-CZ" sz="2200" dirty="0">
              <a:latin typeface="+mj-lt"/>
            </a:endParaRPr>
          </a:p>
          <a:p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470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374EB-191D-61C4-B6C1-D7C9E25E5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F8912-2569-00D8-C383-1EC7F8BC7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>
            <a:normAutofit fontScale="90000"/>
          </a:bodyPr>
          <a:lstStyle/>
          <a:p>
            <a:r>
              <a:rPr lang="cs-CZ" dirty="0">
                <a:sym typeface="Symbol" panose="05050102010706020507" pitchFamily="18" charset="2"/>
              </a:rPr>
              <a:t>P</a:t>
            </a:r>
            <a:r>
              <a:rPr lang="cs-CZ" dirty="0"/>
              <a:t>očítání </a:t>
            </a:r>
            <a:r>
              <a:rPr lang="cs-CZ" dirty="0">
                <a:solidFill>
                  <a:srgbClr val="FF0000"/>
                </a:solidFill>
              </a:rPr>
              <a:t>modulo </a:t>
            </a:r>
            <a:r>
              <a:rPr lang="cs-CZ" dirty="0">
                <a:solidFill>
                  <a:schemeClr val="accent5"/>
                </a:solidFill>
              </a:rPr>
              <a:t>100 </a:t>
            </a:r>
            <a:r>
              <a:rPr lang="cs-CZ" dirty="0"/>
              <a:t>(tj. poslední dvě číslice)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1F263-354E-23A7-7E87-DB38F6DD8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9702080" cy="5149970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rgbClr val="FF0000"/>
                </a:solidFill>
                <a:latin typeface="+mj-lt"/>
              </a:rPr>
              <a:t>48 </a:t>
            </a:r>
            <a:r>
              <a:rPr lang="cs-CZ" sz="2800" dirty="0">
                <a:solidFill>
                  <a:srgbClr val="FF0000"/>
                </a:solidFill>
              </a:rPr>
              <a:t>× 54 </a:t>
            </a:r>
            <a:r>
              <a:rPr lang="cs-CZ" sz="2800" dirty="0">
                <a:solidFill>
                  <a:srgbClr val="C00000"/>
                </a:solidFill>
              </a:rPr>
              <a:t>=</a:t>
            </a:r>
            <a:r>
              <a:rPr lang="cs-CZ" sz="2800" dirty="0"/>
              <a:t> (25)</a:t>
            </a:r>
            <a:r>
              <a:rPr lang="cs-CZ" sz="2800" dirty="0">
                <a:solidFill>
                  <a:srgbClr val="FF0000"/>
                </a:solidFill>
              </a:rPr>
              <a:t>92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C00000"/>
                </a:solidFill>
              </a:rPr>
              <a:t>=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92</a:t>
            </a:r>
            <a:r>
              <a:rPr lang="cs-CZ" sz="2800" dirty="0"/>
              <a:t> (</a:t>
            </a:r>
            <a:r>
              <a:rPr lang="cs-CZ" sz="2800" dirty="0" err="1"/>
              <a:t>mod</a:t>
            </a:r>
            <a:r>
              <a:rPr lang="cs-CZ" sz="2800" dirty="0"/>
              <a:t> 100), tedy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92 / 48 = 54</a:t>
            </a:r>
            <a:r>
              <a:rPr lang="cs-CZ" sz="2600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92 / 54 = 48</a:t>
            </a:r>
          </a:p>
          <a:p>
            <a:r>
              <a:rPr lang="cs-CZ" sz="2800" dirty="0">
                <a:solidFill>
                  <a:schemeClr val="tx1"/>
                </a:solidFill>
              </a:rPr>
              <a:t>Problémy s čísly </a:t>
            </a:r>
            <a:r>
              <a:rPr lang="cs-CZ" sz="2800" i="1" dirty="0">
                <a:solidFill>
                  <a:schemeClr val="tx1"/>
                </a:solidFill>
                <a:latin typeface="Book Antiqua" panose="02040602050305030304" pitchFamily="18" charset="0"/>
              </a:rPr>
              <a:t>x </a:t>
            </a:r>
            <a:r>
              <a:rPr lang="cs-CZ" sz="2800" dirty="0">
                <a:solidFill>
                  <a:schemeClr val="tx1"/>
                </a:solidFill>
              </a:rPr>
              <a:t>soudělnými se 100 (násobky 2; 5): existují </a:t>
            </a:r>
            <a:r>
              <a:rPr lang="cs-CZ" sz="2800" dirty="0" err="1">
                <a:solidFill>
                  <a:schemeClr val="tx1"/>
                </a:solidFill>
              </a:rPr>
              <a:t>dělitelé</a:t>
            </a:r>
            <a:r>
              <a:rPr lang="cs-CZ" sz="2800" dirty="0">
                <a:solidFill>
                  <a:schemeClr val="tx1"/>
                </a:solidFill>
              </a:rPr>
              <a:t> nuly (např. 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4 </a:t>
            </a:r>
            <a:r>
              <a:rPr lang="cs-CZ" sz="2400" dirty="0">
                <a:solidFill>
                  <a:srgbClr val="FF0000"/>
                </a:solidFill>
              </a:rPr>
              <a:t>× 25 = </a:t>
            </a:r>
            <a:r>
              <a:rPr lang="cs-CZ" sz="2400" dirty="0">
                <a:solidFill>
                  <a:schemeClr val="tx1"/>
                </a:solidFill>
              </a:rPr>
              <a:t>1</a:t>
            </a:r>
            <a:r>
              <a:rPr lang="cs-CZ" sz="2400" dirty="0">
                <a:solidFill>
                  <a:srgbClr val="FF0000"/>
                </a:solidFill>
              </a:rPr>
              <a:t>00 = 0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Odpadají při práci modulo </a:t>
            </a:r>
            <a:r>
              <a:rPr lang="cs-CZ" sz="2800" b="1" i="1" dirty="0">
                <a:solidFill>
                  <a:schemeClr val="tx1"/>
                </a:solidFill>
              </a:rPr>
              <a:t>prvočíslo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i="1" dirty="0">
                <a:solidFill>
                  <a:schemeClr val="accent5"/>
                </a:solidFill>
                <a:latin typeface="Bookman Old Style" panose="02050604050505020204" pitchFamily="18" charset="0"/>
              </a:rPr>
              <a:t>p</a:t>
            </a:r>
            <a:endParaRPr lang="cs-CZ" sz="2800" dirty="0">
              <a:solidFill>
                <a:schemeClr val="tx1"/>
              </a:solidFill>
            </a:endParaRP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Každý 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n-</a:t>
            </a:r>
            <a:r>
              <a:rPr lang="cs-CZ" sz="2600" dirty="0">
                <a:solidFill>
                  <a:schemeClr val="tx1"/>
                </a:solidFill>
              </a:rPr>
              <a:t>násobek </a:t>
            </a:r>
            <a:r>
              <a:rPr lang="cs-CZ" sz="2600" i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nx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cs-CZ" sz="2600" dirty="0">
                <a:solidFill>
                  <a:schemeClr val="tx1"/>
                </a:solidFill>
              </a:rPr>
              <a:t>pro každé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 x</a:t>
            </a:r>
            <a:r>
              <a:rPr lang="cs-CZ" sz="2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≠ 0 </a:t>
            </a:r>
            <a:r>
              <a:rPr lang="cs-CZ" sz="2600" dirty="0">
                <a:solidFill>
                  <a:schemeClr val="tx1"/>
                </a:solidFill>
              </a:rPr>
              <a:t>vyčerpá </a:t>
            </a:r>
            <a:r>
              <a:rPr lang="cs-CZ" sz="2600" dirty="0" err="1">
                <a:solidFill>
                  <a:schemeClr val="tx1"/>
                </a:solidFill>
              </a:rPr>
              <a:t>vš</a:t>
            </a:r>
            <a:r>
              <a:rPr lang="cs-CZ" sz="2600" dirty="0">
                <a:solidFill>
                  <a:schemeClr val="tx1"/>
                </a:solidFill>
              </a:rPr>
              <a:t>. čísla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Každá mocnina </a:t>
            </a:r>
            <a:r>
              <a:rPr lang="cs-CZ" sz="2600" i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x</a:t>
            </a:r>
            <a:r>
              <a:rPr lang="cs-CZ" sz="2600" i="1" baseline="30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n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cs-CZ" sz="2600" dirty="0">
                <a:solidFill>
                  <a:schemeClr val="tx1"/>
                </a:solidFill>
              </a:rPr>
              <a:t>pro každé 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x</a:t>
            </a:r>
            <a:r>
              <a:rPr lang="cs-CZ" sz="2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≠ 0;1 </a:t>
            </a:r>
            <a:r>
              <a:rPr lang="cs-CZ" sz="2600" dirty="0">
                <a:solidFill>
                  <a:schemeClr val="tx1"/>
                </a:solidFill>
              </a:rPr>
              <a:t>vyčerpá </a:t>
            </a:r>
            <a:r>
              <a:rPr lang="cs-CZ" sz="2600" dirty="0" err="1">
                <a:solidFill>
                  <a:schemeClr val="tx1"/>
                </a:solidFill>
              </a:rPr>
              <a:t>vš</a:t>
            </a:r>
            <a:r>
              <a:rPr lang="cs-CZ" sz="2600" dirty="0">
                <a:solidFill>
                  <a:schemeClr val="tx1"/>
                </a:solidFill>
              </a:rPr>
              <a:t>. čísla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 ≠ 0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Zde ale (pro ilustraci) ukážeme </a:t>
            </a:r>
            <a:r>
              <a:rPr lang="cs-CZ" sz="2800" i="1" dirty="0">
                <a:solidFill>
                  <a:schemeClr val="accent5"/>
                </a:solidFill>
                <a:latin typeface="Bookman Old Style" panose="02050604050505020204" pitchFamily="18" charset="0"/>
              </a:rPr>
              <a:t>p</a:t>
            </a:r>
            <a:r>
              <a:rPr lang="cs-CZ" sz="2800" dirty="0">
                <a:solidFill>
                  <a:schemeClr val="tx1"/>
                </a:solidFill>
              </a:rPr>
              <a:t> = 100</a:t>
            </a: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071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51E96B-A6C8-9F88-75BF-5D7287697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DFCFD-4CDE-76D4-B0D2-1FB8B2932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>
            <a:normAutofit fontScale="90000"/>
          </a:bodyPr>
          <a:lstStyle/>
          <a:p>
            <a:r>
              <a:rPr lang="cs-CZ" dirty="0">
                <a:sym typeface="Symbol" panose="05050102010706020507" pitchFamily="18" charset="2"/>
              </a:rPr>
              <a:t>P</a:t>
            </a:r>
            <a:r>
              <a:rPr lang="cs-CZ" dirty="0"/>
              <a:t>očítání </a:t>
            </a:r>
            <a:r>
              <a:rPr lang="cs-CZ" dirty="0">
                <a:solidFill>
                  <a:srgbClr val="FF0000"/>
                </a:solidFill>
              </a:rPr>
              <a:t>modulo </a:t>
            </a:r>
            <a:r>
              <a:rPr lang="cs-CZ" dirty="0">
                <a:solidFill>
                  <a:schemeClr val="accent5"/>
                </a:solidFill>
              </a:rPr>
              <a:t>100 </a:t>
            </a:r>
            <a:r>
              <a:rPr lang="cs-CZ" dirty="0"/>
              <a:t>(tj. poslední dvě číslice)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60CF6-8E96-2786-F9A1-59609AC0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9702080" cy="5149970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chemeClr val="tx1"/>
                </a:solidFill>
                <a:latin typeface="+mj-lt"/>
              </a:rPr>
              <a:t>Mocniny:</a:t>
            </a:r>
          </a:p>
          <a:p>
            <a:r>
              <a:rPr lang="cs-CZ" sz="2800" dirty="0">
                <a:solidFill>
                  <a:srgbClr val="FF0000"/>
                </a:solidFill>
              </a:rPr>
              <a:t>37</a:t>
            </a:r>
            <a:r>
              <a:rPr lang="cs-CZ" sz="2800" baseline="30000" dirty="0">
                <a:solidFill>
                  <a:schemeClr val="tx1"/>
                </a:solidFill>
              </a:rPr>
              <a:t>0</a:t>
            </a:r>
            <a:r>
              <a:rPr lang="cs-CZ" sz="2800" dirty="0">
                <a:solidFill>
                  <a:srgbClr val="FF0000"/>
                </a:solidFill>
              </a:rPr>
              <a:t> = 1</a:t>
            </a:r>
            <a:r>
              <a:rPr lang="cs-CZ" sz="2800" dirty="0">
                <a:solidFill>
                  <a:schemeClr val="tx1"/>
                </a:solidFill>
              </a:rPr>
              <a:t>;</a:t>
            </a:r>
            <a:r>
              <a:rPr lang="cs-CZ" sz="2800" dirty="0">
                <a:solidFill>
                  <a:srgbClr val="FF0000"/>
                </a:solidFill>
              </a:rPr>
              <a:t> 37</a:t>
            </a:r>
            <a:r>
              <a:rPr lang="cs-CZ" sz="2800" baseline="30000" dirty="0">
                <a:solidFill>
                  <a:schemeClr val="tx1"/>
                </a:solidFill>
              </a:rPr>
              <a:t>1</a:t>
            </a:r>
            <a:r>
              <a:rPr lang="cs-CZ" sz="2800" dirty="0">
                <a:solidFill>
                  <a:srgbClr val="FF0000"/>
                </a:solidFill>
              </a:rPr>
              <a:t> = 37</a:t>
            </a:r>
            <a:r>
              <a:rPr lang="cs-CZ" sz="2800" dirty="0">
                <a:solidFill>
                  <a:schemeClr val="tx1"/>
                </a:solidFill>
              </a:rPr>
              <a:t>;</a:t>
            </a:r>
            <a:r>
              <a:rPr lang="cs-CZ" sz="2800" dirty="0">
                <a:solidFill>
                  <a:srgbClr val="FF0000"/>
                </a:solidFill>
              </a:rPr>
              <a:t> 37</a:t>
            </a:r>
            <a:r>
              <a:rPr lang="cs-CZ" sz="2800" baseline="30000" dirty="0">
                <a:solidFill>
                  <a:schemeClr val="tx1"/>
                </a:solidFill>
              </a:rPr>
              <a:t>2</a:t>
            </a:r>
            <a:r>
              <a:rPr lang="cs-CZ" sz="2800" dirty="0">
                <a:solidFill>
                  <a:srgbClr val="FF0000"/>
                </a:solidFill>
              </a:rPr>
              <a:t> = 69</a:t>
            </a:r>
            <a:r>
              <a:rPr lang="cs-CZ" sz="2800" dirty="0">
                <a:solidFill>
                  <a:schemeClr val="tx1"/>
                </a:solidFill>
              </a:rPr>
              <a:t>;</a:t>
            </a:r>
            <a:r>
              <a:rPr lang="cs-CZ" sz="2800" dirty="0">
                <a:solidFill>
                  <a:srgbClr val="FF0000"/>
                </a:solidFill>
              </a:rPr>
              <a:t> 37</a:t>
            </a:r>
            <a:r>
              <a:rPr lang="cs-CZ" sz="2800" baseline="30000" dirty="0">
                <a:solidFill>
                  <a:schemeClr val="tx1"/>
                </a:solidFill>
              </a:rPr>
              <a:t>3</a:t>
            </a:r>
            <a:r>
              <a:rPr lang="cs-CZ" sz="2800" dirty="0">
                <a:solidFill>
                  <a:srgbClr val="FF0000"/>
                </a:solidFill>
              </a:rPr>
              <a:t> = 53</a:t>
            </a:r>
            <a:r>
              <a:rPr lang="cs-CZ" sz="2800" dirty="0">
                <a:solidFill>
                  <a:schemeClr val="tx1"/>
                </a:solidFill>
              </a:rPr>
              <a:t>;</a:t>
            </a:r>
            <a:r>
              <a:rPr lang="cs-CZ" sz="2800" dirty="0">
                <a:solidFill>
                  <a:srgbClr val="FF0000"/>
                </a:solidFill>
              </a:rPr>
              <a:t> 37</a:t>
            </a:r>
            <a:r>
              <a:rPr lang="cs-CZ" sz="2800" baseline="30000" dirty="0">
                <a:solidFill>
                  <a:schemeClr val="tx1"/>
                </a:solidFill>
              </a:rPr>
              <a:t>4</a:t>
            </a:r>
            <a:r>
              <a:rPr lang="cs-CZ" sz="2800" dirty="0">
                <a:solidFill>
                  <a:srgbClr val="FF0000"/>
                </a:solidFill>
              </a:rPr>
              <a:t> = 61</a:t>
            </a:r>
            <a:r>
              <a:rPr lang="cs-CZ" sz="2800" dirty="0">
                <a:solidFill>
                  <a:schemeClr val="tx1"/>
                </a:solidFill>
              </a:rPr>
              <a:t>; …</a:t>
            </a:r>
          </a:p>
          <a:p>
            <a:r>
              <a:rPr lang="cs-CZ" sz="2800" dirty="0">
                <a:solidFill>
                  <a:schemeClr val="tx1"/>
                </a:solidFill>
              </a:rPr>
              <a:t>Pro veliké exponenty: rozklad podle druhých mocnin</a:t>
            </a:r>
          </a:p>
          <a:p>
            <a:r>
              <a:rPr lang="cs-CZ" sz="2800" dirty="0">
                <a:solidFill>
                  <a:schemeClr val="tx1"/>
                </a:solidFill>
              </a:rPr>
              <a:t>Např. pro </a:t>
            </a:r>
            <a:r>
              <a:rPr lang="cs-CZ" sz="2800" dirty="0">
                <a:solidFill>
                  <a:srgbClr val="FF0000"/>
                </a:solidFill>
              </a:rPr>
              <a:t>47</a:t>
            </a:r>
            <a:r>
              <a:rPr lang="cs-CZ" sz="2800" baseline="30000" dirty="0">
                <a:solidFill>
                  <a:schemeClr val="tx1"/>
                </a:solidFill>
              </a:rPr>
              <a:t>83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rozložíme 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83 = 64 + </a:t>
            </a:r>
            <a:r>
              <a:rPr lang="cs-CZ" sz="2600" strike="dblStrike" dirty="0">
                <a:solidFill>
                  <a:schemeClr val="tx1"/>
                </a:solidFill>
              </a:rPr>
              <a:t>32</a:t>
            </a:r>
            <a:r>
              <a:rPr lang="cs-CZ" sz="2600" dirty="0">
                <a:solidFill>
                  <a:schemeClr val="tx1"/>
                </a:solidFill>
              </a:rPr>
              <a:t> + 16 + </a:t>
            </a:r>
            <a:r>
              <a:rPr lang="cs-CZ" sz="2600" strike="dblStrike" dirty="0">
                <a:solidFill>
                  <a:schemeClr val="tx1"/>
                </a:solidFill>
              </a:rPr>
              <a:t>8</a:t>
            </a:r>
            <a:r>
              <a:rPr lang="cs-CZ" sz="2600" dirty="0">
                <a:solidFill>
                  <a:schemeClr val="tx1"/>
                </a:solidFill>
              </a:rPr>
              <a:t> + </a:t>
            </a:r>
            <a:r>
              <a:rPr lang="cs-CZ" sz="2600" strike="dblStrike" dirty="0">
                <a:solidFill>
                  <a:schemeClr val="tx1"/>
                </a:solidFill>
              </a:rPr>
              <a:t>4 </a:t>
            </a:r>
            <a:r>
              <a:rPr lang="cs-CZ" sz="2600" dirty="0">
                <a:solidFill>
                  <a:schemeClr val="tx1"/>
                </a:solidFill>
              </a:rPr>
              <a:t>+ 2 +1, takže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47</a:t>
            </a:r>
            <a:r>
              <a:rPr lang="cs-CZ" sz="2400" baseline="30000" dirty="0">
                <a:solidFill>
                  <a:schemeClr val="tx1"/>
                </a:solidFill>
              </a:rPr>
              <a:t>83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= </a:t>
            </a:r>
            <a:r>
              <a:rPr lang="cs-CZ" sz="2400" dirty="0">
                <a:solidFill>
                  <a:srgbClr val="FF0000"/>
                </a:solidFill>
              </a:rPr>
              <a:t>47</a:t>
            </a:r>
            <a:r>
              <a:rPr lang="cs-CZ" sz="2400" baseline="30000" dirty="0">
                <a:solidFill>
                  <a:schemeClr val="tx1"/>
                </a:solidFill>
              </a:rPr>
              <a:t>64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× 47</a:t>
            </a:r>
            <a:r>
              <a:rPr lang="cs-CZ" sz="2400" baseline="30000" dirty="0">
                <a:solidFill>
                  <a:schemeClr val="tx1"/>
                </a:solidFill>
              </a:rPr>
              <a:t>16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× 47</a:t>
            </a:r>
            <a:r>
              <a:rPr lang="cs-CZ" sz="2400" baseline="30000" dirty="0">
                <a:solidFill>
                  <a:schemeClr val="tx1"/>
                </a:solidFill>
              </a:rPr>
              <a:t>2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× 47</a:t>
            </a:r>
            <a:r>
              <a:rPr lang="cs-CZ" sz="2400" baseline="30000" dirty="0">
                <a:solidFill>
                  <a:schemeClr val="tx1"/>
                </a:solidFill>
              </a:rPr>
              <a:t>1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endParaRPr lang="cs-CZ" sz="2400" dirty="0">
              <a:solidFill>
                <a:schemeClr val="tx1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počítáme souběžně zvlášť mocniny, zvlášť dílčí součin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půlíme exponent, do dílčího součinu to, kde je zbytek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pro </a:t>
            </a:r>
            <a:r>
              <a:rPr lang="cs-CZ" sz="2400" dirty="0" err="1">
                <a:solidFill>
                  <a:schemeClr val="tx1"/>
                </a:solidFill>
              </a:rPr>
              <a:t>exp</a:t>
            </a:r>
            <a:r>
              <a:rPr lang="cs-CZ" sz="2400" dirty="0">
                <a:solidFill>
                  <a:schemeClr val="tx1"/>
                </a:solidFill>
              </a:rPr>
              <a:t>. 1000 ≈2</a:t>
            </a:r>
            <a:r>
              <a:rPr lang="cs-CZ" sz="2400" baseline="30000" dirty="0">
                <a:solidFill>
                  <a:schemeClr val="tx1"/>
                </a:solidFill>
              </a:rPr>
              <a:t>10</a:t>
            </a:r>
            <a:r>
              <a:rPr lang="cs-CZ" sz="2400" dirty="0">
                <a:solidFill>
                  <a:schemeClr val="tx1"/>
                </a:solidFill>
              </a:rPr>
              <a:t> jen 10 kroků; pro 10</a:t>
            </a:r>
            <a:r>
              <a:rPr lang="cs-CZ" sz="2400" baseline="30000" dirty="0">
                <a:solidFill>
                  <a:schemeClr val="tx1"/>
                </a:solidFill>
              </a:rPr>
              <a:t>30</a:t>
            </a:r>
            <a:r>
              <a:rPr lang="cs-CZ" sz="2400" dirty="0">
                <a:solidFill>
                  <a:schemeClr val="tx1"/>
                </a:solidFill>
              </a:rPr>
              <a:t>≈2</a:t>
            </a:r>
            <a:r>
              <a:rPr lang="cs-CZ" sz="2400" baseline="30000" dirty="0">
                <a:solidFill>
                  <a:schemeClr val="tx1"/>
                </a:solidFill>
              </a:rPr>
              <a:t>100</a:t>
            </a:r>
            <a:r>
              <a:rPr lang="cs-CZ" sz="2400" dirty="0">
                <a:solidFill>
                  <a:schemeClr val="tx1"/>
                </a:solidFill>
              </a:rPr>
              <a:t> asi 100 kroků.</a:t>
            </a: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421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5956D-EEB1-4872-0DC8-ED94A0330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4E771-A89D-82E3-0530-9976B107F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P</a:t>
            </a:r>
            <a:r>
              <a:rPr lang="cs-CZ" dirty="0"/>
              <a:t>očítání </a:t>
            </a:r>
            <a:r>
              <a:rPr lang="cs-CZ" dirty="0">
                <a:solidFill>
                  <a:srgbClr val="FF0000"/>
                </a:solidFill>
              </a:rPr>
              <a:t>modulo </a:t>
            </a:r>
            <a:r>
              <a:rPr lang="cs-CZ" dirty="0">
                <a:solidFill>
                  <a:schemeClr val="accent5"/>
                </a:solidFill>
              </a:rPr>
              <a:t>100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9391F-9B8F-B75D-39CF-47139F4B2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9702080" cy="5149970"/>
          </a:xfrm>
        </p:spPr>
        <p:txBody>
          <a:bodyPr>
            <a:norm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Exponent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  <a:highlight>
                  <a:srgbClr val="FFFF00"/>
                </a:highlight>
              </a:rPr>
              <a:t>47</a:t>
            </a:r>
            <a:r>
              <a:rPr lang="cs-CZ" sz="2800" baseline="30000" dirty="0">
                <a:solidFill>
                  <a:schemeClr val="tx1"/>
                </a:solidFill>
                <a:highlight>
                  <a:srgbClr val="FFFF00"/>
                </a:highlight>
              </a:rPr>
              <a:t>83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= </a:t>
            </a:r>
            <a:r>
              <a:rPr lang="cs-CZ" sz="2800" dirty="0">
                <a:solidFill>
                  <a:srgbClr val="FF0000"/>
                </a:solidFill>
              </a:rPr>
              <a:t>47</a:t>
            </a:r>
            <a:r>
              <a:rPr lang="cs-CZ" sz="2800" baseline="30000" dirty="0">
                <a:solidFill>
                  <a:schemeClr val="tx1"/>
                </a:solidFill>
              </a:rPr>
              <a:t>64</a:t>
            </a:r>
            <a:r>
              <a:rPr lang="cs-CZ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800" strike="dblStrike" dirty="0">
                <a:solidFill>
                  <a:srgbClr val="FF0000"/>
                </a:solidFill>
              </a:rPr>
              <a:t>× 47</a:t>
            </a:r>
            <a:r>
              <a:rPr lang="cs-CZ" sz="2800" strike="dblStrike" baseline="30000" dirty="0">
                <a:solidFill>
                  <a:schemeClr val="tx1"/>
                </a:solidFill>
              </a:rPr>
              <a:t>32</a:t>
            </a:r>
            <a:r>
              <a:rPr lang="cs-CZ" sz="2800" dirty="0">
                <a:solidFill>
                  <a:srgbClr val="FF0000"/>
                </a:solidFill>
              </a:rPr>
              <a:t> × 47</a:t>
            </a:r>
            <a:r>
              <a:rPr lang="cs-CZ" sz="2800" baseline="30000" dirty="0">
                <a:solidFill>
                  <a:schemeClr val="tx1"/>
                </a:solidFill>
              </a:rPr>
              <a:t>16</a:t>
            </a:r>
            <a:r>
              <a:rPr lang="cs-CZ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800" strike="dblStrike" dirty="0">
                <a:solidFill>
                  <a:srgbClr val="FF0000"/>
                </a:solidFill>
              </a:rPr>
              <a:t>× 47</a:t>
            </a:r>
            <a:r>
              <a:rPr lang="cs-CZ" sz="2800" strike="dblStrike" baseline="30000" dirty="0">
                <a:solidFill>
                  <a:schemeClr val="tx1"/>
                </a:solidFill>
              </a:rPr>
              <a:t>8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strike="dblStrike" dirty="0">
                <a:solidFill>
                  <a:srgbClr val="FF0000"/>
                </a:solidFill>
              </a:rPr>
              <a:t>× 47</a:t>
            </a:r>
            <a:r>
              <a:rPr lang="cs-CZ" sz="2800" strike="dblStrike" baseline="30000" dirty="0">
                <a:solidFill>
                  <a:schemeClr val="tx1"/>
                </a:solidFill>
              </a:rPr>
              <a:t>4</a:t>
            </a:r>
            <a:r>
              <a:rPr lang="cs-CZ" sz="2800" dirty="0">
                <a:solidFill>
                  <a:srgbClr val="FF0000"/>
                </a:solidFill>
              </a:rPr>
              <a:t>× 47</a:t>
            </a:r>
            <a:r>
              <a:rPr lang="cs-CZ" sz="2800" baseline="30000" dirty="0">
                <a:solidFill>
                  <a:schemeClr val="tx1"/>
                </a:solidFill>
              </a:rPr>
              <a:t>2</a:t>
            </a:r>
            <a:r>
              <a:rPr lang="cs-CZ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× 47</a:t>
            </a:r>
            <a:r>
              <a:rPr lang="cs-CZ" sz="2800" baseline="30000" dirty="0">
                <a:solidFill>
                  <a:schemeClr val="tx1"/>
                </a:solidFill>
              </a:rPr>
              <a:t>1</a:t>
            </a:r>
            <a:r>
              <a:rPr lang="cs-CZ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zb</a:t>
            </a:r>
            <a:endParaRPr lang="cs-CZ" sz="2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83  1 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800" baseline="-25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 = 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</a:t>
            </a: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41  1 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09 = 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47×09 =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04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20  0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09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 = 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cs-CZ" sz="28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10  0 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65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61 = 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cs-CZ" sz="2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5   1 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61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= 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23×21 =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04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83</a:t>
            </a:r>
            <a:endParaRPr lang="cs-CZ" sz="2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2   0 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04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= 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  <a:endParaRPr lang="cs-CZ" sz="2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1   1  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2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 = 47</a:t>
            </a:r>
            <a:r>
              <a:rPr lang="cs-CZ" sz="2800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64</a:t>
            </a:r>
            <a:r>
              <a:rPr lang="cs-CZ" sz="2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83×81 = </a:t>
            </a:r>
            <a:r>
              <a:rPr lang="cs-CZ" sz="2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67</a:t>
            </a:r>
            <a:r>
              <a:rPr lang="cs-CZ" sz="2800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endParaRPr lang="cs-CZ" sz="2800" dirty="0">
              <a:solidFill>
                <a:schemeClr val="tx1"/>
              </a:solidFill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343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410AB-08D3-0BEC-BDDB-978CAA75E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79A03-2C78-3897-393A-D065EA28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P</a:t>
            </a:r>
            <a:r>
              <a:rPr lang="cs-CZ" dirty="0"/>
              <a:t>očítání </a:t>
            </a:r>
            <a:r>
              <a:rPr lang="cs-CZ" dirty="0">
                <a:solidFill>
                  <a:srgbClr val="FF0000"/>
                </a:solidFill>
              </a:rPr>
              <a:t>modulo </a:t>
            </a:r>
            <a:r>
              <a:rPr lang="cs-CZ" dirty="0">
                <a:solidFill>
                  <a:schemeClr val="accent5"/>
                </a:solidFill>
              </a:rPr>
              <a:t>100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0B036A-7D84-6B08-CF7D-EC1E4F1F3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9702080" cy="514997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Wolfram </a:t>
            </a:r>
            <a:r>
              <a:rPr lang="cs-CZ" sz="2800" dirty="0" err="1">
                <a:solidFill>
                  <a:srgbClr val="FF0000"/>
                </a:solidFill>
              </a:rPr>
              <a:t>Mathematica</a:t>
            </a:r>
            <a:r>
              <a:rPr lang="cs-CZ" sz="2800" dirty="0">
                <a:solidFill>
                  <a:srgbClr val="FF0000"/>
                </a:solidFill>
              </a:rPr>
              <a:t>:</a:t>
            </a:r>
          </a:p>
          <a:p>
            <a:r>
              <a:rPr lang="cs-CZ" sz="2800" dirty="0">
                <a:solidFill>
                  <a:schemeClr val="tx1"/>
                </a:solidFill>
              </a:rPr>
              <a:t>47</a:t>
            </a:r>
            <a:r>
              <a:rPr lang="cs-CZ" sz="2800" baseline="30000" dirty="0">
                <a:solidFill>
                  <a:schemeClr val="tx1"/>
                </a:solidFill>
              </a:rPr>
              <a:t>83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= </a:t>
            </a:r>
            <a:r>
              <a:rPr lang="cs-CZ" sz="2800" dirty="0"/>
              <a:t> 60830615202327226837297912134765583662548376274622182057357656307925078113348072110686812312155647743758701252256722375744300215883549646</a:t>
            </a:r>
            <a:r>
              <a:rPr lang="cs-CZ" sz="2800" dirty="0">
                <a:solidFill>
                  <a:srgbClr val="C00000"/>
                </a:solidFill>
                <a:highlight>
                  <a:srgbClr val="FFFF00"/>
                </a:highlight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0695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AE494-51C8-0E8C-EBF5-0C3671B64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69AC2-606E-47FF-4154-A3374D589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Řešen</a:t>
            </a:r>
            <a:r>
              <a:rPr lang="cs-CZ" dirty="0"/>
              <a:t>í problému: počítání modulo </a:t>
            </a:r>
            <a:r>
              <a:rPr lang="cs-CZ" i="1" dirty="0">
                <a:solidFill>
                  <a:schemeClr val="accent5"/>
                </a:solidFill>
              </a:rPr>
              <a:t>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10A090-36F6-BFD3-EC75-270CDC51A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8828975" cy="5149970"/>
          </a:xfrm>
        </p:spPr>
        <p:txBody>
          <a:bodyPr>
            <a:normAutofit lnSpcReduction="10000"/>
          </a:bodyPr>
          <a:lstStyle/>
          <a:p>
            <a:r>
              <a:rPr lang="cs-CZ" sz="2600" dirty="0">
                <a:latin typeface="+mj-lt"/>
              </a:rPr>
              <a:t>Lze počítat „modulo cokoli“, pro libovolná kladná celá </a:t>
            </a:r>
            <a:r>
              <a:rPr lang="cs-CZ" sz="2600" i="1" dirty="0">
                <a:latin typeface="Bookman Old Style" panose="02050604050505020204" pitchFamily="18" charset="0"/>
              </a:rPr>
              <a:t>n </a:t>
            </a:r>
            <a:r>
              <a:rPr lang="cs-CZ" sz="2600" dirty="0">
                <a:latin typeface="Bookman Old Style" panose="02050604050505020204" pitchFamily="18" charset="0"/>
              </a:rPr>
              <a:t>&gt;1</a:t>
            </a:r>
            <a:r>
              <a:rPr lang="cs-CZ" sz="2600" dirty="0">
                <a:latin typeface="+mj-lt"/>
              </a:rPr>
              <a:t>; pro </a:t>
            </a:r>
            <a:r>
              <a:rPr lang="cs-CZ" sz="2600" i="1" dirty="0">
                <a:latin typeface="Bookman Old Style" panose="02050604050505020204" pitchFamily="18" charset="0"/>
              </a:rPr>
              <a:t>n = </a:t>
            </a:r>
            <a:r>
              <a:rPr lang="cs-CZ" sz="2600" dirty="0">
                <a:latin typeface="Bookman Old Style" panose="02050604050505020204" pitchFamily="18" charset="0"/>
              </a:rPr>
              <a:t>1 </a:t>
            </a:r>
            <a:r>
              <a:rPr lang="cs-CZ" sz="2600" dirty="0">
                <a:latin typeface="+mj-lt"/>
              </a:rPr>
              <a:t>jde o normální aritmetiku.</a:t>
            </a:r>
          </a:p>
          <a:p>
            <a:r>
              <a:rPr lang="cs-CZ" sz="2600" dirty="0">
                <a:latin typeface="+mj-lt"/>
              </a:rPr>
              <a:t>Pro prvočísla </a:t>
            </a:r>
            <a:r>
              <a:rPr lang="cs-CZ" sz="2600" i="1" dirty="0">
                <a:latin typeface="Bookman Old Style" panose="02050604050505020204" pitchFamily="18" charset="0"/>
              </a:rPr>
              <a:t>p</a:t>
            </a:r>
            <a:r>
              <a:rPr lang="cs-CZ" sz="2600" dirty="0">
                <a:latin typeface="+mj-lt"/>
              </a:rPr>
              <a:t> se nic „neztrácí“, protože jen pro ně je součin nulový jen, je-li jeden z činitelů nula.</a:t>
            </a:r>
          </a:p>
          <a:p>
            <a:pPr lvl="1"/>
            <a:r>
              <a:rPr lang="cs-CZ" sz="2400" dirty="0">
                <a:latin typeface="+mj-lt"/>
              </a:rPr>
              <a:t>Ale např. pro </a:t>
            </a:r>
            <a:r>
              <a:rPr lang="cs-CZ" sz="2400" i="1" dirty="0">
                <a:latin typeface="Bookman Old Style" panose="02050604050505020204" pitchFamily="18" charset="0"/>
              </a:rPr>
              <a:t>n</a:t>
            </a:r>
            <a:r>
              <a:rPr lang="cs-CZ" sz="2400" dirty="0">
                <a:latin typeface="Bookman Old Style" panose="02050604050505020204" pitchFamily="18" charset="0"/>
              </a:rPr>
              <a:t> = </a:t>
            </a:r>
            <a:r>
              <a:rPr lang="cs-CZ" sz="2400" dirty="0">
                <a:latin typeface="+mj-lt"/>
              </a:rPr>
              <a:t>10 (poslední číslice součinu) je 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2 × 5 = 10 = 0; proto pak např. 3/5 nebo 3/2 „nejde“ (neexistuje násobek 2 nebo 5, který by končil 3).</a:t>
            </a:r>
          </a:p>
          <a:p>
            <a:r>
              <a:rPr lang="cs-CZ" sz="2600" dirty="0">
                <a:latin typeface="+mj-lt"/>
              </a:rPr>
              <a:t>Při počítání modulo </a:t>
            </a:r>
            <a:r>
              <a:rPr lang="cs-CZ" sz="2600" i="1" dirty="0">
                <a:latin typeface="Bookman Old Style" panose="02050604050505020204" pitchFamily="18" charset="0"/>
              </a:rPr>
              <a:t>n</a:t>
            </a:r>
            <a:r>
              <a:rPr lang="cs-CZ" sz="2600" dirty="0">
                <a:latin typeface="+mj-lt"/>
              </a:rPr>
              <a:t> jsme sice omezeni jen čísly menšími než </a:t>
            </a:r>
            <a:r>
              <a:rPr lang="cs-CZ" sz="2600" i="1" dirty="0">
                <a:latin typeface="Bookman Old Style" panose="02050604050505020204" pitchFamily="18" charset="0"/>
              </a:rPr>
              <a:t>n</a:t>
            </a:r>
            <a:r>
              <a:rPr lang="cs-CZ" sz="2600" dirty="0">
                <a:latin typeface="+mj-lt"/>
              </a:rPr>
              <a:t>, ale pro čísla řádu 10</a:t>
            </a:r>
            <a:r>
              <a:rPr lang="cs-CZ" sz="2600" baseline="30000" dirty="0">
                <a:latin typeface="+mj-lt"/>
              </a:rPr>
              <a:t>30</a:t>
            </a:r>
            <a:r>
              <a:rPr lang="cs-CZ" sz="2600" dirty="0">
                <a:latin typeface="+mj-lt"/>
              </a:rPr>
              <a:t> to nevadí. </a:t>
            </a:r>
          </a:p>
          <a:p>
            <a:r>
              <a:rPr lang="cs-CZ" sz="2600" dirty="0">
                <a:latin typeface="+mj-lt"/>
              </a:rPr>
              <a:t>S prvočíslem </a:t>
            </a:r>
            <a:r>
              <a:rPr lang="cs-CZ" sz="2600" i="1" dirty="0">
                <a:latin typeface="Bookman Old Style" panose="02050604050505020204" pitchFamily="18" charset="0"/>
              </a:rPr>
              <a:t>p  </a:t>
            </a:r>
            <a:r>
              <a:rPr lang="cs-CZ" sz="2600" dirty="0">
                <a:latin typeface="+mj-lt"/>
              </a:rPr>
              <a:t>už špionovi nepomůže ani metoda opakovaného dělení – „rozklad na prvočinitele“ nedává smysl. Každé dělení je beze zbytku!</a:t>
            </a:r>
          </a:p>
          <a:p>
            <a:endParaRPr lang="cs-CZ" sz="2600" dirty="0">
              <a:latin typeface="+mj-lt"/>
            </a:endParaRPr>
          </a:p>
          <a:p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323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BD49F-E7DD-386C-3389-81A9858B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D5510-F81D-A499-3BF0-5D420F64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Řešen</a:t>
            </a:r>
            <a:r>
              <a:rPr lang="cs-CZ" dirty="0"/>
              <a:t>í problému: v principu hotovo</a:t>
            </a:r>
            <a:endParaRPr lang="cs-CZ" i="1" dirty="0">
              <a:solidFill>
                <a:schemeClr val="accent5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0981B-D761-B941-D13F-F7A4A29D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8828975" cy="5149970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+mj-lt"/>
              </a:rPr>
              <a:t>Ukázka pro modulo </a:t>
            </a:r>
            <a:r>
              <a:rPr lang="cs-CZ" sz="2600" i="1" dirty="0">
                <a:latin typeface="Book Antiqua" panose="02040602050305030304" pitchFamily="18" charset="0"/>
              </a:rPr>
              <a:t>p</a:t>
            </a:r>
            <a:r>
              <a:rPr lang="cs-CZ" sz="2600" dirty="0">
                <a:latin typeface="+mj-lt"/>
              </a:rPr>
              <a:t>≈100 má jen ≈100 možných kódů.</a:t>
            </a:r>
          </a:p>
          <a:p>
            <a:r>
              <a:rPr lang="cs-CZ" sz="2600" dirty="0">
                <a:latin typeface="+mj-lt"/>
              </a:rPr>
              <a:t>Pro </a:t>
            </a:r>
            <a:r>
              <a:rPr lang="cs-CZ" sz="2600" i="1" dirty="0">
                <a:latin typeface="Book Antiqua" panose="02040602050305030304" pitchFamily="18" charset="0"/>
              </a:rPr>
              <a:t>p </a:t>
            </a:r>
            <a:r>
              <a:rPr lang="cs-CZ" sz="2600" dirty="0">
                <a:latin typeface="+mj-lt"/>
              </a:rPr>
              <a:t>≈ 10</a:t>
            </a:r>
            <a:r>
              <a:rPr lang="cs-CZ" sz="2600" baseline="30000" dirty="0">
                <a:latin typeface="+mj-lt"/>
              </a:rPr>
              <a:t>100 </a:t>
            </a:r>
            <a:r>
              <a:rPr lang="cs-CZ" sz="2600" dirty="0">
                <a:latin typeface="+mj-lt"/>
              </a:rPr>
              <a:t>≈ 2</a:t>
            </a:r>
            <a:r>
              <a:rPr lang="cs-CZ" sz="2600" baseline="30000" dirty="0">
                <a:latin typeface="+mj-lt"/>
              </a:rPr>
              <a:t>333</a:t>
            </a:r>
            <a:r>
              <a:rPr lang="cs-CZ" sz="2600" dirty="0">
                <a:latin typeface="+mj-lt"/>
              </a:rPr>
              <a:t> je </a:t>
            </a:r>
            <a:r>
              <a:rPr lang="cs-CZ" sz="2600" i="1" dirty="0">
                <a:latin typeface="Book Antiqua" panose="02040602050305030304" pitchFamily="18" charset="0"/>
              </a:rPr>
              <a:t>p </a:t>
            </a:r>
            <a:r>
              <a:rPr lang="cs-CZ" sz="2600" dirty="0">
                <a:latin typeface="+mj-lt"/>
              </a:rPr>
              <a:t>≈ 10</a:t>
            </a:r>
            <a:r>
              <a:rPr lang="cs-CZ" sz="2600" baseline="30000" dirty="0">
                <a:latin typeface="+mj-lt"/>
              </a:rPr>
              <a:t>100 </a:t>
            </a:r>
            <a:r>
              <a:rPr lang="cs-CZ" sz="2600" dirty="0">
                <a:latin typeface="+mj-lt"/>
              </a:rPr>
              <a:t>možných kódů a jenom cca ≈330 kroků pro výpočet 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R </a:t>
            </a:r>
            <a:r>
              <a:rPr lang="cs-CZ" sz="2600" dirty="0">
                <a:latin typeface="+mj-lt"/>
              </a:rPr>
              <a:t>či </a:t>
            </a:r>
            <a:r>
              <a:rPr lang="cs-CZ" sz="2600" i="1" dirty="0">
                <a:solidFill>
                  <a:schemeClr val="tx1"/>
                </a:solidFill>
                <a:latin typeface="Book Antiqua" panose="02040602050305030304" pitchFamily="18" charset="0"/>
              </a:rPr>
              <a:t>S</a:t>
            </a:r>
            <a:endParaRPr lang="cs-CZ" sz="2600" dirty="0">
              <a:latin typeface="+mj-lt"/>
            </a:endParaRPr>
          </a:p>
          <a:p>
            <a:r>
              <a:rPr lang="cs-CZ" sz="2800" dirty="0"/>
              <a:t>WIKI: Největší dnes (říjen 2024) známé prvočíslo je </a:t>
            </a:r>
            <a:r>
              <a:rPr lang="cs-CZ" sz="2800" i="1" dirty="0">
                <a:latin typeface="Book Antiqua" panose="02040602050305030304" pitchFamily="18" charset="0"/>
              </a:rPr>
              <a:t>p = </a:t>
            </a:r>
            <a:r>
              <a:rPr lang="cs-CZ" sz="2800" dirty="0"/>
              <a:t>2</a:t>
            </a:r>
            <a:r>
              <a:rPr lang="cs-CZ" sz="2800" baseline="30000" dirty="0"/>
              <a:t>136 279 841</a:t>
            </a:r>
            <a:r>
              <a:rPr lang="cs-CZ" sz="2800" dirty="0"/>
              <a:t> − 1, má 41 024 320 dekadických cifer.</a:t>
            </a:r>
            <a:r>
              <a:rPr lang="cs-CZ" sz="2800" baseline="30000" dirty="0">
                <a:hlinkClick r:id="rId2"/>
              </a:rPr>
              <a:t>[1]</a:t>
            </a:r>
            <a:endParaRPr lang="cs-CZ" sz="2800" baseline="30000" dirty="0"/>
          </a:p>
          <a:p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357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68F75-CAF5-6D8B-FA04-8FB802E7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F6B4B-C4CF-EFAC-AB07-5E1968F36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37" y="932403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cs-CZ" sz="6600" dirty="0">
                <a:solidFill>
                  <a:srgbClr val="00B0F0"/>
                </a:solidFill>
              </a:rPr>
              <a:t>Děkuji za pozornost</a:t>
            </a:r>
          </a:p>
          <a:p>
            <a:endParaRPr lang="cs-CZ" dirty="0"/>
          </a:p>
        </p:txBody>
      </p:sp>
      <p:pic>
        <p:nvPicPr>
          <p:cNvPr id="7" name="Graphic 6" descr="Smiling face outline outline">
            <a:extLst>
              <a:ext uri="{FF2B5EF4-FFF2-40B4-BE49-F238E27FC236}">
                <a16:creationId xmlns:a16="http://schemas.microsoft.com/office/drawing/2014/main" id="{B39EAFBC-10BE-FB0C-4BFE-3EE1DE2B4E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3717" y="2483555"/>
            <a:ext cx="3312661" cy="331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193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7F9F37-3EC6-FE7C-51B0-38AF165DC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D5377-EAA8-2F36-F664-A4BE53BE4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Ukázka </a:t>
            </a:r>
            <a:r>
              <a:rPr lang="cs-CZ" dirty="0"/>
              <a:t>počítání modulo </a:t>
            </a:r>
            <a:r>
              <a:rPr lang="cs-CZ" i="1" dirty="0">
                <a:solidFill>
                  <a:schemeClr val="accent5"/>
                </a:solidFill>
                <a:latin typeface="Book Antiqua" panose="02040602050305030304" pitchFamily="18" charset="0"/>
              </a:rPr>
              <a:t>p</a:t>
            </a:r>
            <a:r>
              <a:rPr lang="cs-CZ" i="1" dirty="0">
                <a:solidFill>
                  <a:schemeClr val="accent5"/>
                </a:solidFill>
              </a:rPr>
              <a:t> =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586EE5-251E-EB33-A6D9-1D7DDBFC6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8894684" cy="5149970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+mj-lt"/>
              </a:rPr>
              <a:t>Malá Barbína neumí do pěti počítat. Zná tedy jen čísla 0, 1, 2, 3, 4 a počítá „v kruhu“. Pro ni 5 = 0, 6 = 1 atd.</a:t>
            </a:r>
            <a:endParaRPr lang="cs-CZ" dirty="0">
              <a:latin typeface="+mj-lt"/>
            </a:endParaRPr>
          </a:p>
          <a:p>
            <a:r>
              <a:rPr lang="cs-CZ" sz="2600" dirty="0">
                <a:latin typeface="+mj-lt"/>
              </a:rPr>
              <a:t>Tomu je, Barbíno, v matematice </a:t>
            </a:r>
            <a:r>
              <a:rPr lang="cs-CZ" sz="2600" dirty="0">
                <a:solidFill>
                  <a:schemeClr val="accent5"/>
                </a:solidFill>
                <a:latin typeface="+mj-lt"/>
              </a:rPr>
              <a:t>počítání modulo 5</a:t>
            </a:r>
            <a:r>
              <a:rPr lang="cs-CZ" sz="2600" dirty="0">
                <a:latin typeface="+mj-lt"/>
              </a:rPr>
              <a:t>. </a:t>
            </a:r>
          </a:p>
          <a:p>
            <a:r>
              <a:rPr lang="cs-CZ" sz="2600" dirty="0" err="1">
                <a:latin typeface="+mj-lt"/>
              </a:rPr>
              <a:t>Barbínina</a:t>
            </a:r>
            <a:r>
              <a:rPr lang="cs-CZ" sz="2600" dirty="0">
                <a:latin typeface="+mj-lt"/>
              </a:rPr>
              <a:t> „</a:t>
            </a:r>
            <a:r>
              <a:rPr lang="cs-CZ" sz="2600" dirty="0" err="1">
                <a:latin typeface="+mj-lt"/>
              </a:rPr>
              <a:t>sčítanka</a:t>
            </a:r>
            <a:r>
              <a:rPr lang="cs-CZ" sz="2600" dirty="0">
                <a:latin typeface="+mj-lt"/>
              </a:rPr>
              <a:t>“ </a:t>
            </a:r>
            <a:r>
              <a:rPr lang="cs-CZ" sz="2600" i="1" dirty="0">
                <a:latin typeface="Bookman Old Style" panose="02050604050505020204" pitchFamily="18" charset="0"/>
              </a:rPr>
              <a:t>x + y</a:t>
            </a:r>
            <a:r>
              <a:rPr lang="cs-CZ" sz="2600" dirty="0">
                <a:latin typeface="+mj-lt"/>
              </a:rPr>
              <a:t>: </a:t>
            </a:r>
          </a:p>
          <a:p>
            <a:endParaRPr lang="cs-CZ" sz="2600" dirty="0">
              <a:latin typeface="+mj-lt"/>
            </a:endParaRPr>
          </a:p>
          <a:p>
            <a:endParaRPr lang="cs-CZ" sz="2600" dirty="0">
              <a:latin typeface="+mj-lt"/>
            </a:endParaRPr>
          </a:p>
          <a:p>
            <a:endParaRPr lang="cs-CZ" sz="2600" dirty="0">
              <a:latin typeface="+mj-lt"/>
            </a:endParaRPr>
          </a:p>
          <a:p>
            <a:endParaRPr lang="cs-CZ" sz="2600" dirty="0">
              <a:latin typeface="+mj-lt"/>
            </a:endParaRPr>
          </a:p>
          <a:p>
            <a:endParaRPr lang="cs-CZ" sz="2600" dirty="0">
              <a:latin typeface="+mj-lt"/>
            </a:endParaRPr>
          </a:p>
          <a:p>
            <a:r>
              <a:rPr lang="cs-CZ" sz="2600" dirty="0">
                <a:latin typeface="+mj-lt"/>
              </a:rPr>
              <a:t>Podobně násobení:</a:t>
            </a:r>
          </a:p>
          <a:p>
            <a:endParaRPr lang="cs-CZ" sz="2600" dirty="0">
              <a:latin typeface="+mj-lt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E187F06-DCE6-BB92-1434-CF187659FA03}"/>
              </a:ext>
            </a:extLst>
          </p:cNvPr>
          <p:cNvGraphicFramePr>
            <a:graphicFrameLocks noGrp="1"/>
          </p:cNvGraphicFramePr>
          <p:nvPr/>
        </p:nvGraphicFramePr>
        <p:xfrm>
          <a:off x="1499616" y="3726181"/>
          <a:ext cx="7774386" cy="2494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1051">
                  <a:extLst>
                    <a:ext uri="{9D8B030D-6E8A-4147-A177-3AD203B41FA5}">
                      <a16:colId xmlns:a16="http://schemas.microsoft.com/office/drawing/2014/main" val="22434326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033177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9125290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037747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5138298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63342080"/>
                    </a:ext>
                  </a:extLst>
                </a:gridCol>
              </a:tblGrid>
              <a:tr h="267546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  <a:t>      y</a:t>
                      </a:r>
                      <a:br>
                        <a:rPr lang="cs-CZ" i="1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</a:br>
                      <a:r>
                        <a:rPr lang="cs-CZ" i="1" dirty="0">
                          <a:latin typeface="Bookman Old Style" panose="02050604050505020204" pitchFamily="18" charset="0"/>
                        </a:rPr>
                        <a:t>x</a:t>
                      </a:r>
                      <a:r>
                        <a:rPr lang="cs-CZ" i="0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  <a:t></a:t>
                      </a:r>
                      <a:endParaRPr lang="cs-CZ" i="1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438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582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645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600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8718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1181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10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úlohy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Jsem </a:t>
            </a:r>
            <a:r>
              <a:rPr lang="cs-CZ" sz="3500" b="1" dirty="0">
                <a:solidFill>
                  <a:srgbClr val="0070C0"/>
                </a:solidFill>
              </a:rPr>
              <a:t>A</a:t>
            </a:r>
            <a:r>
              <a:rPr lang="cs-CZ" sz="2400" dirty="0"/>
              <a:t>mbasador </a:t>
            </a:r>
          </a:p>
          <a:p>
            <a:r>
              <a:rPr lang="cs-CZ" sz="2400" dirty="0"/>
              <a:t>Svému </a:t>
            </a:r>
            <a:r>
              <a:rPr lang="cs-CZ" sz="3500" b="1" dirty="0">
                <a:solidFill>
                  <a:srgbClr val="00B050"/>
                </a:solidFill>
              </a:rPr>
              <a:t>B</a:t>
            </a:r>
            <a:r>
              <a:rPr lang="cs-CZ" sz="2400" dirty="0"/>
              <a:t>ratrovi chci poslat zprávu a dostat odpověď</a:t>
            </a:r>
          </a:p>
          <a:p>
            <a:r>
              <a:rPr lang="cs-CZ" sz="2400" dirty="0"/>
              <a:t>Oba ale víme, že každý </a:t>
            </a:r>
            <a:r>
              <a:rPr lang="cs-CZ" sz="2400" dirty="0">
                <a:solidFill>
                  <a:srgbClr val="C00000"/>
                </a:solidFill>
              </a:rPr>
              <a:t>posel</a:t>
            </a:r>
            <a:r>
              <a:rPr lang="cs-CZ" sz="2400" dirty="0"/>
              <a:t> našich zpráv je </a:t>
            </a:r>
            <a:r>
              <a:rPr lang="cs-CZ" sz="2400" b="1" dirty="0">
                <a:solidFill>
                  <a:srgbClr val="FF0000"/>
                </a:solidFill>
              </a:rPr>
              <a:t>špion</a:t>
            </a:r>
            <a:r>
              <a:rPr lang="cs-CZ" sz="2400" dirty="0"/>
              <a:t> </a:t>
            </a:r>
          </a:p>
          <a:p>
            <a:r>
              <a:rPr lang="cs-CZ" sz="2400" dirty="0"/>
              <a:t>Jak utajit obsah </a:t>
            </a:r>
            <a:r>
              <a:rPr lang="cs-CZ" sz="2400" dirty="0">
                <a:solidFill>
                  <a:srgbClr val="0070C0"/>
                </a:solidFill>
              </a:rPr>
              <a:t>Q</a:t>
            </a:r>
            <a:r>
              <a:rPr lang="cs-CZ" sz="2400" dirty="0">
                <a:solidFill>
                  <a:srgbClr val="00B050"/>
                </a:solidFill>
              </a:rPr>
              <a:t>Q</a:t>
            </a:r>
            <a:r>
              <a:rPr lang="cs-CZ" sz="2400" dirty="0"/>
              <a:t> našich zpráv?</a:t>
            </a:r>
          </a:p>
          <a:p>
            <a:r>
              <a:rPr lang="cs-CZ" sz="2400" dirty="0"/>
              <a:t>Navrhneme zde jednu z možností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4974B-A4B6-E32A-A9B2-EE10D0753F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E0E34-30D2-48C0-2F8E-F6B5092EF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Řešen</a:t>
            </a:r>
            <a:r>
              <a:rPr lang="cs-CZ" dirty="0"/>
              <a:t>í problému: počítání modulo </a:t>
            </a:r>
            <a:r>
              <a:rPr lang="cs-CZ" i="1" dirty="0">
                <a:solidFill>
                  <a:schemeClr val="accent5"/>
                </a:solidFill>
              </a:rPr>
              <a:t>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E8BDB-B91F-2D9E-9CA4-8A4A58284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8030"/>
            <a:ext cx="8828975" cy="5149970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+mj-lt"/>
              </a:rPr>
              <a:t>Podobně násobení:</a:t>
            </a:r>
          </a:p>
          <a:p>
            <a:endParaRPr lang="cs-CZ" sz="2600" dirty="0">
              <a:latin typeface="+mj-lt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90D6C1E-3726-293F-83A9-B31055F24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98698"/>
              </p:ext>
            </p:extLst>
          </p:nvPr>
        </p:nvGraphicFramePr>
        <p:xfrm>
          <a:off x="1637414" y="2443044"/>
          <a:ext cx="7402255" cy="2494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920">
                  <a:extLst>
                    <a:ext uri="{9D8B030D-6E8A-4147-A177-3AD203B41FA5}">
                      <a16:colId xmlns:a16="http://schemas.microsoft.com/office/drawing/2014/main" val="22434326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033177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9125290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037747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5138298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63342080"/>
                    </a:ext>
                  </a:extLst>
                </a:gridCol>
              </a:tblGrid>
              <a:tr h="2675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  <a:t> y</a:t>
                      </a:r>
                      <a:br>
                        <a:rPr lang="cs-CZ" i="1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</a:br>
                      <a:r>
                        <a:rPr lang="cs-CZ" i="1" dirty="0">
                          <a:latin typeface="Bookman Old Style" panose="02050604050505020204" pitchFamily="18" charset="0"/>
                        </a:rPr>
                        <a:t>x</a:t>
                      </a:r>
                      <a:r>
                        <a:rPr lang="cs-CZ" i="0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  <a:t></a:t>
                      </a:r>
                      <a:endParaRPr lang="cs-CZ" i="1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438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582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645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600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8718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1181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148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CA108-FFDD-F472-DE20-505480786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8E47F-7F0E-8515-02A9-71DA264E3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cs-CZ" dirty="0">
                <a:sym typeface="Symbol" panose="05050102010706020507" pitchFamily="18" charset="2"/>
              </a:rPr>
              <a:t>Řešen</a:t>
            </a:r>
            <a:r>
              <a:rPr lang="cs-CZ" dirty="0"/>
              <a:t>í problému: počítání modulo </a:t>
            </a:r>
            <a:r>
              <a:rPr lang="cs-CZ" i="1" dirty="0">
                <a:solidFill>
                  <a:schemeClr val="accent5"/>
                </a:solidFill>
              </a:rPr>
              <a:t>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4026C-E2B0-47BA-EE41-4B5FA70CE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8828975" cy="5149970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+mj-lt"/>
              </a:rPr>
              <a:t>Můžeme dokonce beze zbytku dělit x/y, když y≠0</a:t>
            </a:r>
          </a:p>
          <a:p>
            <a:endParaRPr lang="cs-CZ" sz="2600" dirty="0">
              <a:latin typeface="+mj-lt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442A475-FBBE-EC54-5141-AC3B6033A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07529"/>
              </p:ext>
            </p:extLst>
          </p:nvPr>
        </p:nvGraphicFramePr>
        <p:xfrm>
          <a:off x="1467293" y="2464309"/>
          <a:ext cx="6217709" cy="2494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041">
                  <a:extLst>
                    <a:ext uri="{9D8B030D-6E8A-4147-A177-3AD203B41FA5}">
                      <a16:colId xmlns:a16="http://schemas.microsoft.com/office/drawing/2014/main" val="22434326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9125290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037747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5138298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63342080"/>
                    </a:ext>
                  </a:extLst>
                </a:gridCol>
              </a:tblGrid>
              <a:tr h="2675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  <a:t>   y</a:t>
                      </a:r>
                      <a:br>
                        <a:rPr lang="cs-CZ" i="1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</a:br>
                      <a:r>
                        <a:rPr lang="cs-CZ" i="1" dirty="0">
                          <a:latin typeface="Bookman Old Style" panose="02050604050505020204" pitchFamily="18" charset="0"/>
                        </a:rPr>
                        <a:t>x</a:t>
                      </a:r>
                      <a:r>
                        <a:rPr lang="cs-CZ" i="0" dirty="0">
                          <a:latin typeface="Bookman Old Style" panose="02050604050505020204" pitchFamily="18" charset="0"/>
                          <a:sym typeface="Symbol" panose="05050102010706020507" pitchFamily="18" charset="2"/>
                        </a:rPr>
                        <a:t></a:t>
                      </a:r>
                      <a:endParaRPr lang="cs-CZ" i="1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438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582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645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600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8718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1181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684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5DDA3-1428-453A-1063-C4E3C0B34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D0AE-6875-CDDC-6449-2AED9427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E57E6-1B7D-CED4-167C-AB4DEEF18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97178" y="1384587"/>
            <a:ext cx="11954449" cy="48638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6600" dirty="0">
                <a:solidFill>
                  <a:srgbClr val="00B0F0"/>
                </a:solidFill>
              </a:rPr>
              <a:t>Děkuji za pozornost</a:t>
            </a:r>
          </a:p>
          <a:p>
            <a:pPr marL="0" indent="0" algn="ctr">
              <a:buNone/>
            </a:pPr>
            <a:endParaRPr lang="cs-CZ" sz="6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cs-CZ" sz="660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cs-CZ" sz="6600" dirty="0">
              <a:solidFill>
                <a:srgbClr val="00B0F0"/>
              </a:solidFill>
            </a:endParaRPr>
          </a:p>
          <a:p>
            <a:pPr marL="0" indent="0" algn="r">
              <a:buNone/>
            </a:pPr>
            <a:r>
              <a:rPr lang="cs-CZ" sz="3600" dirty="0">
                <a:solidFill>
                  <a:srgbClr val="00B0F0"/>
                </a:solidFill>
              </a:rPr>
              <a:t>konec					</a:t>
            </a:r>
          </a:p>
          <a:p>
            <a:endParaRPr lang="cs-CZ" dirty="0"/>
          </a:p>
        </p:txBody>
      </p:sp>
      <p:pic>
        <p:nvPicPr>
          <p:cNvPr id="7" name="Graphic 6" descr="Smiling face outline outline">
            <a:extLst>
              <a:ext uri="{FF2B5EF4-FFF2-40B4-BE49-F238E27FC236}">
                <a16:creationId xmlns:a16="http://schemas.microsoft.com/office/drawing/2014/main" id="{EB300643-88C8-FB4B-5D69-CA637C1B3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3717" y="2483555"/>
            <a:ext cx="3312661" cy="331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2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EE03F-7DB7-BC25-EDD4-258CA9A56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53C0274D-96A5-9326-BB9E-3A56811D8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32" t="12442" r="12205" b="12402"/>
          <a:stretch/>
        </p:blipFill>
        <p:spPr>
          <a:xfrm>
            <a:off x="6273450" y="1548000"/>
            <a:ext cx="4352400" cy="4352400"/>
          </a:xfrm>
          <a:prstGeom prst="rect">
            <a:avLst/>
          </a:prstGeom>
          <a:noFill/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843D143-2230-D575-EFD8-F6126DEA2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Inspirace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12607F-89B5-734D-8C1F-307235C6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80450"/>
            <a:ext cx="10034209" cy="485774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Historie: Již staří Římané …</a:t>
            </a:r>
          </a:p>
          <a:p>
            <a:r>
              <a:rPr lang="cs-CZ" sz="2400" dirty="0"/>
              <a:t>Caesar psal pokyny </a:t>
            </a:r>
          </a:p>
          <a:p>
            <a:r>
              <a:rPr lang="cs-CZ" sz="2400" dirty="0"/>
              <a:t>Text cyklicky posunutý o 3 písmena dopředu:</a:t>
            </a:r>
          </a:p>
          <a:p>
            <a:r>
              <a:rPr lang="cs-CZ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B C D E F G H I J K L M N O P Q R S T U V X Y Z</a:t>
            </a:r>
          </a:p>
          <a:p>
            <a:r>
              <a:rPr lang="cs-CZ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↓ ↓ ↓ ↓ ↓ ↓ ↓ ↓ ↓ ↓ ↓ ↓ ↓ ↓ ↓ ↓ ↓ ↓ ↓ ↓ ↓ ↓ ↓ ↓ ↓ </a:t>
            </a:r>
          </a:p>
          <a:p>
            <a:r>
              <a:rPr lang="cs-CZ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E F G H I J K L M N O P Q R S T U V X Y Z A B C </a:t>
            </a:r>
          </a:p>
          <a:p>
            <a:r>
              <a:rPr lang="cs-CZ" sz="2800" dirty="0">
                <a:solidFill>
                  <a:srgbClr val="0070C0"/>
                </a:solidFill>
              </a:rPr>
              <a:t>QQ  = </a:t>
            </a:r>
            <a:r>
              <a:rPr lang="cs-CZ" sz="2800" dirty="0" err="1">
                <a:solidFill>
                  <a:srgbClr val="0070C0"/>
                </a:solidFill>
              </a:rPr>
              <a:t>Veni</a:t>
            </a:r>
            <a:r>
              <a:rPr lang="cs-CZ" sz="2800" dirty="0">
                <a:solidFill>
                  <a:srgbClr val="0070C0"/>
                </a:solidFill>
              </a:rPr>
              <a:t>, </a:t>
            </a:r>
            <a:r>
              <a:rPr lang="cs-CZ" sz="2800" dirty="0" err="1">
                <a:solidFill>
                  <a:srgbClr val="0070C0"/>
                </a:solidFill>
              </a:rPr>
              <a:t>vidi</a:t>
            </a:r>
            <a:r>
              <a:rPr lang="cs-CZ" sz="2800" dirty="0">
                <a:solidFill>
                  <a:srgbClr val="0070C0"/>
                </a:solidFill>
              </a:rPr>
              <a:t>, </a:t>
            </a:r>
            <a:r>
              <a:rPr lang="cs-CZ" sz="2800" dirty="0" err="1">
                <a:solidFill>
                  <a:srgbClr val="0070C0"/>
                </a:solidFill>
              </a:rPr>
              <a:t>vici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uvxy</a:t>
            </a:r>
            <a:endParaRPr lang="cs-CZ" sz="2800" dirty="0">
              <a:solidFill>
                <a:srgbClr val="0070C0"/>
              </a:solidFill>
            </a:endParaRPr>
          </a:p>
          <a:p>
            <a:r>
              <a:rPr lang="cs-CZ" sz="2800" dirty="0">
                <a:solidFill>
                  <a:srgbClr val="00B050"/>
                </a:solidFill>
              </a:rPr>
              <a:t>QQ‘ = </a:t>
            </a:r>
            <a:r>
              <a:rPr lang="cs-CZ" sz="2800" dirty="0" err="1">
                <a:solidFill>
                  <a:srgbClr val="00B050"/>
                </a:solidFill>
              </a:rPr>
              <a:t>Zhql</a:t>
            </a:r>
            <a:r>
              <a:rPr lang="cs-CZ" sz="2800" dirty="0">
                <a:solidFill>
                  <a:srgbClr val="00B050"/>
                </a:solidFill>
              </a:rPr>
              <a:t>, </a:t>
            </a:r>
            <a:r>
              <a:rPr lang="cs-CZ" sz="2800" dirty="0" err="1">
                <a:solidFill>
                  <a:srgbClr val="00B050"/>
                </a:solidFill>
              </a:rPr>
              <a:t>zlgl</a:t>
            </a:r>
            <a:r>
              <a:rPr lang="cs-CZ" sz="2800" dirty="0">
                <a:solidFill>
                  <a:srgbClr val="00B050"/>
                </a:solidFill>
              </a:rPr>
              <a:t>, </a:t>
            </a:r>
            <a:r>
              <a:rPr lang="cs-CZ" sz="2800" dirty="0" err="1">
                <a:solidFill>
                  <a:srgbClr val="00B050"/>
                </a:solidFill>
              </a:rPr>
              <a:t>zlfl</a:t>
            </a:r>
            <a:r>
              <a:rPr lang="cs-CZ" sz="2800" dirty="0">
                <a:solidFill>
                  <a:srgbClr val="00B050"/>
                </a:solidFill>
              </a:rPr>
              <a:t>  </a:t>
            </a:r>
            <a:r>
              <a:rPr lang="cs-CZ" sz="2800" dirty="0" err="1">
                <a:solidFill>
                  <a:srgbClr val="00B050"/>
                </a:solidFill>
              </a:rPr>
              <a:t>yzab</a:t>
            </a:r>
            <a:endParaRPr lang="cs-CZ" sz="2800" dirty="0">
              <a:solidFill>
                <a:srgbClr val="00B050"/>
              </a:solidFill>
            </a:endParaRPr>
          </a:p>
          <a:p>
            <a:r>
              <a:rPr lang="cs-CZ" sz="2400" dirty="0"/>
              <a:t>Adresát věděl, že má zprávu </a:t>
            </a:r>
            <a:r>
              <a:rPr lang="cs-CZ" sz="2600" b="1" dirty="0">
                <a:solidFill>
                  <a:srgbClr val="00B050"/>
                </a:solidFill>
              </a:rPr>
              <a:t>QQ‘</a:t>
            </a:r>
            <a:r>
              <a:rPr lang="cs-CZ" sz="2400" dirty="0"/>
              <a:t> přetočit o </a:t>
            </a:r>
            <a:r>
              <a:rPr lang="cs-CZ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  <a:t>x</a:t>
            </a:r>
            <a:r>
              <a:rPr lang="cs-CZ" sz="2400" dirty="0"/>
              <a:t> = 3  zpět</a:t>
            </a:r>
          </a:p>
          <a:p>
            <a:r>
              <a:rPr lang="cs-CZ" sz="2400" dirty="0"/>
              <a:t>(Existují ovšem i jiná kódování, např. přeházet pořadí písmen.)</a:t>
            </a:r>
          </a:p>
          <a:p>
            <a:endParaRPr lang="cs-CZ" sz="3600" dirty="0">
              <a:solidFill>
                <a:srgbClr val="C0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00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9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A50FE-C1AE-DB9F-9216-9159769D0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Caesarův postup (matematicky)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18545-0504-2372-AB61-7E83E9E04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1800"/>
            <a:ext cx="9453637" cy="4546600"/>
          </a:xfrm>
        </p:spPr>
        <p:txBody>
          <a:bodyPr>
            <a:normAutofit fontScale="85000" lnSpcReduction="10000"/>
          </a:bodyPr>
          <a:lstStyle/>
          <a:p>
            <a:r>
              <a:rPr lang="cs-CZ" sz="2600" dirty="0"/>
              <a:t>Očísloval písmena (bylo jich 25)</a:t>
            </a:r>
          </a:p>
          <a:p>
            <a:r>
              <a:rPr lang="cs-CZ" sz="2600" dirty="0"/>
              <a:t>Celou zprávu převedl na posloupnost </a:t>
            </a:r>
            <a:r>
              <a:rPr lang="cs-CZ" sz="2800" b="1" dirty="0">
                <a:solidFill>
                  <a:srgbClr val="0070C0"/>
                </a:solidFill>
              </a:rPr>
              <a:t>QQ</a:t>
            </a:r>
            <a:r>
              <a:rPr lang="cs-CZ" sz="2600" dirty="0"/>
              <a:t>  pořadových čísel </a:t>
            </a:r>
            <a:r>
              <a:rPr lang="cs-CZ" sz="3600" b="1" i="1" dirty="0">
                <a:solidFill>
                  <a:srgbClr val="0070C0"/>
                </a:solidFill>
                <a:latin typeface="Book Antiqua" panose="02040602050305030304" pitchFamily="18" charset="0"/>
              </a:rPr>
              <a:t>Q</a:t>
            </a:r>
            <a:endParaRPr lang="cs-CZ" sz="3400" b="1" i="1" dirty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r>
              <a:rPr lang="cs-CZ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cs-CZ" sz="2600" u="dotted" dirty="0">
                <a:solidFill>
                  <a:srgbClr val="0070C0"/>
                </a:solidFill>
                <a:uFill>
                  <a:solidFill>
                    <a:schemeClr val="tx1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V  E  N  I </a:t>
            </a:r>
            <a:r>
              <a:rPr lang="cs-CZ" sz="2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  I  D  I  </a:t>
            </a:r>
            <a:r>
              <a:rPr lang="cs-CZ" sz="2600" u="dotted" dirty="0">
                <a:solidFill>
                  <a:srgbClr val="0070C0"/>
                </a:solidFill>
                <a:uFill>
                  <a:solidFill>
                    <a:schemeClr val="tx1">
                      <a:lumMod val="95000"/>
                      <a:lumOff val="5000"/>
                    </a:schemeClr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V  I  C  I </a:t>
            </a:r>
            <a:r>
              <a:rPr lang="cs-CZ" sz="2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  V  X  Y</a:t>
            </a:r>
          </a:p>
          <a:p>
            <a:r>
              <a:rPr lang="cs-CZ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QQ</a:t>
            </a:r>
            <a:r>
              <a:rPr lang="cs-CZ" sz="2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cs-CZ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600" u="dottedHeavy" dirty="0">
                <a:solidFill>
                  <a:srgbClr val="0070C0"/>
                </a:solidFill>
                <a:uFill>
                  <a:solidFill>
                    <a:schemeClr val="tx1">
                      <a:lumMod val="95000"/>
                      <a:lumOff val="5000"/>
                    </a:schemeClr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22 05 14 09</a:t>
            </a:r>
            <a:r>
              <a:rPr lang="cs-CZ" sz="2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22 14 04 14 </a:t>
            </a:r>
            <a:r>
              <a:rPr lang="cs-CZ" sz="2600" u="dottedHeavy" dirty="0">
                <a:solidFill>
                  <a:srgbClr val="0070C0"/>
                </a:solidFill>
                <a:uFill>
                  <a:solidFill>
                    <a:schemeClr val="tx1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22 14 03 14</a:t>
            </a:r>
            <a:r>
              <a:rPr lang="cs-CZ" sz="2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21 22 23 24</a:t>
            </a:r>
          </a:p>
          <a:p>
            <a:r>
              <a:rPr lang="cs-CZ" sz="2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QQ‘</a:t>
            </a:r>
            <a:r>
              <a:rPr lang="cs-CZ" sz="2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25 08 17 12 25 17 07 17 25 17 06 17 24 25 01 02</a:t>
            </a:r>
          </a:p>
          <a:p>
            <a:r>
              <a:rPr lang="cs-CZ" sz="2600" cap="all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Z  h  q  l  z  l  g  l  z  l  f  l  y  z  a  b</a:t>
            </a:r>
          </a:p>
          <a:p>
            <a:pPr marL="457200" lvl="1" indent="0">
              <a:buNone/>
            </a:pPr>
            <a:r>
              <a:rPr lang="cs-CZ" sz="2400" dirty="0"/>
              <a:t>Zvolil kódovací konstantu </a:t>
            </a:r>
            <a:r>
              <a:rPr lang="cs-CZ" sz="2400" b="1" i="1" dirty="0">
                <a:latin typeface="Bookman Old Style" panose="02050604050505020204" pitchFamily="18" charset="0"/>
              </a:rPr>
              <a:t>x</a:t>
            </a:r>
            <a:r>
              <a:rPr lang="cs-CZ" sz="2400" dirty="0"/>
              <a:t> = 3</a:t>
            </a:r>
          </a:p>
          <a:p>
            <a:pPr marL="457200" lvl="1" indent="0">
              <a:buNone/>
            </a:pPr>
            <a:r>
              <a:rPr lang="cs-CZ" sz="2400" dirty="0"/>
              <a:t>Ke každému pořadovému číslu kódovací konstantu </a:t>
            </a:r>
            <a:r>
              <a:rPr lang="cs-CZ" sz="2800" b="1" i="1" dirty="0">
                <a:latin typeface="Bookman Old Style" panose="02050604050505020204" pitchFamily="18" charset="0"/>
              </a:rPr>
              <a:t>x</a:t>
            </a:r>
            <a:r>
              <a:rPr lang="cs-CZ" sz="2400" dirty="0"/>
              <a:t> = 3 přičetl; </a:t>
            </a:r>
          </a:p>
          <a:p>
            <a:pPr lvl="1"/>
            <a:r>
              <a:rPr lang="cs-CZ" sz="2400" dirty="0"/>
              <a:t>kde by přestoupil 25 (= Z), tam by 25 odečetl </a:t>
            </a:r>
            <a:r>
              <a:rPr lang="cs-CZ" sz="1700" b="1" dirty="0">
                <a:latin typeface="Amasis MT Pro Black" panose="020F0502020204030204" pitchFamily="18" charset="-18"/>
              </a:rPr>
              <a:t>(modulo 25)</a:t>
            </a:r>
            <a:r>
              <a:rPr lang="cs-CZ" sz="2400" dirty="0"/>
              <a:t>, např.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písmeno </a:t>
            </a:r>
            <a:r>
              <a:rPr lang="cs-CZ" sz="2400" dirty="0">
                <a:solidFill>
                  <a:srgbClr val="0070C0"/>
                </a:solidFill>
              </a:rPr>
              <a:t>Y = 24 </a:t>
            </a:r>
            <a:r>
              <a:rPr lang="cs-CZ" sz="2400" dirty="0"/>
              <a:t>přejde na písmeno </a:t>
            </a:r>
            <a:r>
              <a:rPr lang="cs-CZ" sz="2400" dirty="0">
                <a:solidFill>
                  <a:srgbClr val="00B050"/>
                </a:solidFill>
              </a:rPr>
              <a:t>Y‘=</a:t>
            </a:r>
            <a:r>
              <a:rPr lang="cs-CZ" sz="2400" dirty="0">
                <a:solidFill>
                  <a:srgbClr val="0070C0"/>
                </a:solidFill>
              </a:rPr>
              <a:t>24</a:t>
            </a:r>
            <a:r>
              <a:rPr lang="cs-CZ" sz="2400" dirty="0"/>
              <a:t>+3=</a:t>
            </a:r>
            <a:r>
              <a:rPr lang="cs-CZ" sz="2400" dirty="0">
                <a:solidFill>
                  <a:srgbClr val="00B050"/>
                </a:solidFill>
              </a:rPr>
              <a:t>27 </a:t>
            </a:r>
            <a:r>
              <a:rPr lang="cs-CZ" sz="2400" dirty="0"/>
              <a:t>– 25 </a:t>
            </a:r>
            <a:r>
              <a:rPr lang="cs-CZ" sz="2400" dirty="0">
                <a:solidFill>
                  <a:srgbClr val="00B050"/>
                </a:solidFill>
              </a:rPr>
              <a:t>= 2 = B 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57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8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E115B-7C93-15FD-A671-2626E00E3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DC6F8-DE24-2011-B56B-190AB0EAB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Náš postup: také přes čísla</a:t>
            </a:r>
            <a:endParaRPr lang="cs-CZ" baseline="30000" noProof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6BB07-207B-6B4F-CA40-63AE092B3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160"/>
            <a:ext cx="8596668" cy="4316411"/>
          </a:xfrm>
        </p:spPr>
        <p:txBody>
          <a:bodyPr>
            <a:normAutofit/>
          </a:bodyPr>
          <a:lstStyle/>
          <a:p>
            <a:r>
              <a:rPr lang="cs-CZ" sz="2400" noProof="0" dirty="0"/>
              <a:t>Převedeme všecko na čísla </a:t>
            </a:r>
          </a:p>
          <a:p>
            <a:pPr lvl="1"/>
            <a:r>
              <a:rPr lang="cs-CZ" sz="2400" noProof="0" dirty="0"/>
              <a:t>Písmena a znaky zakódujeme (očíslujeme); </a:t>
            </a:r>
          </a:p>
          <a:p>
            <a:pPr lvl="1"/>
            <a:r>
              <a:rPr lang="cs-CZ" sz="2400" noProof="0" dirty="0"/>
              <a:t>Obrázky zdigitalizujeme, tj. složíme z bodů různých barev, a tyto body zakódujeme (očíslujeme).</a:t>
            </a:r>
          </a:p>
          <a:p>
            <a:pPr lvl="1"/>
            <a:r>
              <a:rPr lang="cs-CZ" sz="2400" noProof="0" dirty="0"/>
              <a:t>Celá zpráva: posloupnost </a:t>
            </a:r>
            <a:r>
              <a:rPr lang="cs-CZ" sz="2400" b="1" dirty="0">
                <a:solidFill>
                  <a:srgbClr val="0070C0"/>
                </a:solidFill>
              </a:rPr>
              <a:t>Q </a:t>
            </a:r>
            <a:r>
              <a:rPr lang="cs-CZ" sz="2400" noProof="0" dirty="0"/>
              <a:t>číslic</a:t>
            </a:r>
            <a:endParaRPr lang="cs-CZ" sz="3200" b="1" noProof="0" dirty="0">
              <a:solidFill>
                <a:srgbClr val="0070C0"/>
              </a:solidFill>
            </a:endParaRPr>
          </a:p>
          <a:p>
            <a:r>
              <a:rPr lang="cs-CZ" sz="2800" b="1" noProof="0" dirty="0">
                <a:solidFill>
                  <a:srgbClr val="0070C0"/>
                </a:solidFill>
              </a:rPr>
              <a:t>Q</a:t>
            </a:r>
            <a:r>
              <a:rPr lang="cs-CZ" sz="2600" noProof="0" dirty="0">
                <a:solidFill>
                  <a:srgbClr val="0070C0"/>
                </a:solidFill>
              </a:rPr>
              <a:t> = 497056002006001105 …</a:t>
            </a:r>
          </a:p>
          <a:p>
            <a:r>
              <a:rPr lang="cs-CZ" sz="2600" noProof="0" dirty="0"/>
              <a:t>Zvolíme kód, např. </a:t>
            </a:r>
            <a:r>
              <a:rPr lang="cs-CZ" sz="2600" b="1" i="1" noProof="0" dirty="0">
                <a:latin typeface="Book Antiqua" panose="02040602050305030304" pitchFamily="18" charset="0"/>
              </a:rPr>
              <a:t>x</a:t>
            </a:r>
            <a:r>
              <a:rPr lang="cs-CZ" sz="2600" b="1" noProof="0" dirty="0"/>
              <a:t> = 314159</a:t>
            </a:r>
            <a:r>
              <a:rPr lang="cs-CZ" sz="2600" noProof="0" dirty="0"/>
              <a:t>, a ten přičítáme po cifrách, bez přenosu</a:t>
            </a:r>
          </a:p>
          <a:p>
            <a:r>
              <a:rPr lang="cs-CZ" sz="2600" dirty="0"/>
              <a:t>Výsledek </a:t>
            </a:r>
            <a:r>
              <a:rPr lang="cs-CZ" sz="2400" b="1" dirty="0">
                <a:solidFill>
                  <a:srgbClr val="0070C0"/>
                </a:solidFill>
              </a:rPr>
              <a:t>Q‘ </a:t>
            </a:r>
            <a:r>
              <a:rPr lang="cs-CZ" sz="2600" dirty="0"/>
              <a:t>můžeme poslat</a:t>
            </a:r>
            <a:endParaRPr lang="cs-CZ" sz="2600" noProof="0" dirty="0"/>
          </a:p>
          <a:p>
            <a:endParaRPr lang="cs-CZ" sz="2400" noProof="0" dirty="0"/>
          </a:p>
          <a:p>
            <a:endParaRPr lang="cs-CZ" sz="2400" noProof="0" dirty="0"/>
          </a:p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1017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F050BCB5-A3DE-A4EC-06BB-0BCF3493E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602" y="1732572"/>
            <a:ext cx="8596668" cy="4969785"/>
          </a:xfrm>
        </p:spPr>
        <p:txBody>
          <a:bodyPr>
            <a:normAutofit fontScale="92500"/>
          </a:bodyPr>
          <a:lstStyle/>
          <a:p>
            <a:r>
              <a:rPr lang="cs-CZ" sz="2600" b="1" dirty="0">
                <a:solidFill>
                  <a:schemeClr val="tx1"/>
                </a:solidFill>
              </a:rPr>
              <a:t>Celou zprávu zapíšeme jako obrovské číslo</a:t>
            </a:r>
          </a:p>
          <a:p>
            <a:r>
              <a:rPr lang="cs-CZ" sz="2600" b="1" dirty="0">
                <a:solidFill>
                  <a:srgbClr val="0070C0"/>
                </a:solidFill>
              </a:rPr>
              <a:t>Q</a:t>
            </a:r>
            <a:r>
              <a:rPr lang="cs-CZ" sz="2600" dirty="0">
                <a:solidFill>
                  <a:srgbClr val="0070C0"/>
                </a:solidFill>
              </a:rPr>
              <a:t> = 498056002006001105 …</a:t>
            </a:r>
          </a:p>
          <a:p>
            <a:r>
              <a:rPr lang="cs-CZ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cs-CZ" sz="2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= 4 9 8 0 5 6 0 0 2 0 0 6 0 0 1 1 0 5…</a:t>
            </a:r>
          </a:p>
          <a:p>
            <a:r>
              <a:rPr lang="cs-CZ" sz="2600" b="1" i="1" dirty="0" err="1">
                <a:solidFill>
                  <a:schemeClr val="tx1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xx</a:t>
            </a:r>
            <a:r>
              <a:rPr lang="cs-CZ" sz="35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cs-CZ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3 1 4 1 5 9 </a:t>
            </a:r>
            <a:r>
              <a:rPr lang="cs-CZ" sz="2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3 1 4 1 5 9 </a:t>
            </a:r>
            <a:r>
              <a:rPr lang="cs-CZ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1 4 1 5 9…</a:t>
            </a:r>
          </a:p>
          <a:p>
            <a:r>
              <a:rPr lang="cs-CZ" sz="2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Q‘ = 7 0 2 1 0 5 3 1 6 1 5 5 3 1 5 2 5 4…</a:t>
            </a:r>
          </a:p>
          <a:p>
            <a:r>
              <a:rPr lang="cs-CZ" sz="2600" dirty="0"/>
              <a:t>Zvolíme kód, např. </a:t>
            </a:r>
            <a:r>
              <a:rPr lang="cs-CZ" sz="2600" b="1" i="1" dirty="0">
                <a:latin typeface="Book Antiqua" panose="02040602050305030304" pitchFamily="18" charset="0"/>
              </a:rPr>
              <a:t>x</a:t>
            </a:r>
            <a:r>
              <a:rPr lang="cs-CZ" sz="2600" b="1" dirty="0"/>
              <a:t> = 314159</a:t>
            </a:r>
            <a:r>
              <a:rPr lang="cs-CZ" sz="2600" dirty="0"/>
              <a:t>; zapíšeme ho opakovaně</a:t>
            </a:r>
          </a:p>
          <a:p>
            <a:r>
              <a:rPr lang="cs-CZ" sz="2600" dirty="0"/>
              <a:t>Přičítáme ho po cifrách, bez přenosu</a:t>
            </a:r>
          </a:p>
          <a:p>
            <a:r>
              <a:rPr lang="cs-CZ" sz="2600" dirty="0"/>
              <a:t>Zpráva je zašifrována, Q‘ můžeme poslat; ale… </a:t>
            </a:r>
          </a:p>
          <a:p>
            <a:r>
              <a:rPr lang="cs-CZ" sz="2600" b="1" i="1" dirty="0"/>
              <a:t>Jak přenést sám kód </a:t>
            </a:r>
            <a:r>
              <a:rPr lang="cs-CZ" sz="2600" b="1" i="1" dirty="0">
                <a:latin typeface="Book Antiqua" panose="02040602050305030304" pitchFamily="18" charset="0"/>
              </a:rPr>
              <a:t>x</a:t>
            </a:r>
            <a:r>
              <a:rPr lang="cs-CZ" sz="2600" b="1" i="1" dirty="0"/>
              <a:t>? </a:t>
            </a:r>
            <a:r>
              <a:rPr lang="cs-CZ" sz="2600" dirty="0"/>
              <a:t>(kratší, stejný pro více zpráv)</a:t>
            </a:r>
          </a:p>
          <a:p>
            <a:endParaRPr lang="cs-CZ" sz="26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7CD576B5-DE94-57DC-6868-33B6E0538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10280"/>
            <a:ext cx="8596312" cy="1320800"/>
          </a:xfrm>
        </p:spPr>
        <p:txBody>
          <a:bodyPr/>
          <a:lstStyle/>
          <a:p>
            <a:r>
              <a:rPr lang="cs-CZ" noProof="0" dirty="0"/>
              <a:t>Naše kódování detailněji</a:t>
            </a:r>
            <a:endParaRPr lang="cs-CZ" baseline="30000" noProof="0" dirty="0"/>
          </a:p>
        </p:txBody>
      </p:sp>
    </p:spTree>
    <p:extLst>
      <p:ext uri="{BB962C8B-B14F-4D97-AF65-F5344CB8AC3E}">
        <p14:creationId xmlns:p14="http://schemas.microsoft.com/office/powerpoint/2010/main" val="38509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85588-F3DC-DAB2-9D55-F02137D0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00" y="705534"/>
            <a:ext cx="8596668" cy="1320800"/>
          </a:xfrm>
        </p:spPr>
        <p:txBody>
          <a:bodyPr/>
          <a:lstStyle/>
          <a:p>
            <a:r>
              <a:rPr lang="cs-CZ" dirty="0"/>
              <a:t>Připomeneme sčítání, násobení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B149B-8B7A-2CBD-3134-BF9E3163D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3862" y="2168808"/>
            <a:ext cx="9181775" cy="5169125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Sčítání</a:t>
            </a:r>
            <a:r>
              <a:rPr lang="cs-CZ" sz="2400" dirty="0"/>
              <a:t>: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+ </a:t>
            </a:r>
            <a:r>
              <a:rPr lang="cs-CZ" sz="2400" dirty="0">
                <a:solidFill>
                  <a:srgbClr val="00B050"/>
                </a:solidFill>
              </a:rPr>
              <a:t>3</a:t>
            </a:r>
          </a:p>
          <a:p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+ </a:t>
            </a:r>
            <a:r>
              <a:rPr lang="cs-CZ" sz="2400" dirty="0">
                <a:solidFill>
                  <a:srgbClr val="00B050"/>
                </a:solidFill>
              </a:rPr>
              <a:t>3</a:t>
            </a:r>
            <a:r>
              <a:rPr lang="cs-CZ" sz="2400" dirty="0"/>
              <a:t> = </a:t>
            </a:r>
            <a:r>
              <a:rPr lang="cs-CZ" sz="2400" dirty="0">
                <a:solidFill>
                  <a:srgbClr val="00B050"/>
                </a:solidFill>
              </a:rPr>
              <a:t>3 </a:t>
            </a:r>
            <a:r>
              <a:rPr lang="cs-CZ" sz="2400" dirty="0"/>
              <a:t>+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   </a:t>
            </a:r>
            <a:r>
              <a:rPr lang="cs-CZ" sz="2400" dirty="0">
                <a:solidFill>
                  <a:schemeClr val="accent5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symetrické</a:t>
            </a:r>
          </a:p>
          <a:p>
            <a:r>
              <a:rPr lang="cs-CZ" sz="2400" b="1" dirty="0"/>
              <a:t>Opakované sčítání: </a:t>
            </a:r>
            <a:r>
              <a:rPr lang="cs-CZ" sz="2400" b="1" dirty="0">
                <a:solidFill>
                  <a:srgbClr val="C00000"/>
                </a:solidFill>
              </a:rPr>
              <a:t>násobení</a:t>
            </a:r>
          </a:p>
          <a:p>
            <a:r>
              <a:rPr lang="cs-CZ" sz="2400" dirty="0"/>
              <a:t> </a:t>
            </a:r>
            <a:r>
              <a:rPr lang="cs-CZ" sz="2400" dirty="0">
                <a:solidFill>
                  <a:schemeClr val="accent2"/>
                </a:solidFill>
              </a:rPr>
              <a:t>3</a:t>
            </a:r>
            <a:r>
              <a:rPr lang="cs-CZ" sz="2400" dirty="0"/>
              <a:t> + </a:t>
            </a:r>
            <a:r>
              <a:rPr lang="cs-CZ" sz="2400" dirty="0">
                <a:solidFill>
                  <a:schemeClr val="accent2"/>
                </a:solidFill>
              </a:rPr>
              <a:t>3</a:t>
            </a:r>
            <a:r>
              <a:rPr lang="cs-CZ" sz="2400" dirty="0"/>
              <a:t> + </a:t>
            </a:r>
            <a:r>
              <a:rPr lang="cs-CZ" sz="2400" dirty="0">
                <a:solidFill>
                  <a:schemeClr val="accent2"/>
                </a:solidFill>
              </a:rPr>
              <a:t>3</a:t>
            </a:r>
            <a:r>
              <a:rPr lang="cs-CZ" sz="2400" dirty="0"/>
              <a:t> + </a:t>
            </a:r>
            <a:r>
              <a:rPr lang="cs-CZ" sz="2400" dirty="0">
                <a:solidFill>
                  <a:schemeClr val="accent2"/>
                </a:solidFill>
              </a:rPr>
              <a:t>3</a:t>
            </a:r>
            <a:r>
              <a:rPr lang="cs-CZ" sz="2400" dirty="0"/>
              <a:t> = 4 × </a:t>
            </a:r>
            <a:r>
              <a:rPr lang="cs-CZ" sz="2400" dirty="0">
                <a:solidFill>
                  <a:schemeClr val="accent2"/>
                </a:solidFill>
              </a:rPr>
              <a:t>3</a:t>
            </a:r>
            <a:r>
              <a:rPr lang="cs-CZ" sz="2400" dirty="0"/>
              <a:t>     (= 12)</a:t>
            </a:r>
          </a:p>
          <a:p>
            <a:r>
              <a:rPr lang="cs-CZ" sz="2400" dirty="0">
                <a:solidFill>
                  <a:schemeClr val="accent5"/>
                </a:solidFill>
              </a:rPr>
              <a:t>Násobení: </a:t>
            </a:r>
            <a:r>
              <a:rPr lang="cs-CZ" sz="2400" dirty="0"/>
              <a:t>4 × 3 </a:t>
            </a:r>
            <a:endParaRPr lang="cs-CZ" sz="2400" dirty="0">
              <a:solidFill>
                <a:schemeClr val="accent5"/>
              </a:solidFill>
            </a:endParaRPr>
          </a:p>
          <a:p>
            <a:r>
              <a:rPr lang="cs-CZ" sz="2400" dirty="0"/>
              <a:t>4 × 3 = 3 × 4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/>
              <a:t>(</a:t>
            </a:r>
            <a:r>
              <a:rPr lang="cs-CZ" sz="2400" dirty="0">
                <a:solidFill>
                  <a:srgbClr val="00B050"/>
                </a:solidFill>
              </a:rPr>
              <a:t>4 × 3</a:t>
            </a:r>
            <a:r>
              <a:rPr lang="cs-CZ" sz="2400" dirty="0"/>
              <a:t>) + (</a:t>
            </a:r>
            <a:r>
              <a:rPr lang="cs-CZ" sz="2400" dirty="0">
                <a:solidFill>
                  <a:srgbClr val="C00000"/>
                </a:solidFill>
              </a:rPr>
              <a:t>4 × 2</a:t>
            </a:r>
            <a:r>
              <a:rPr lang="cs-CZ" sz="2400" dirty="0"/>
              <a:t>) = 4 × (3 + 2) = 4 × 5</a:t>
            </a:r>
          </a:p>
          <a:p>
            <a:r>
              <a:rPr lang="cs-CZ" sz="2400" b="1" dirty="0"/>
              <a:t>Opakované násobení: </a:t>
            </a:r>
            <a:r>
              <a:rPr lang="cs-CZ" sz="2400" b="1" dirty="0">
                <a:solidFill>
                  <a:srgbClr val="C00000"/>
                </a:solidFill>
              </a:rPr>
              <a:t>mocnění</a:t>
            </a:r>
          </a:p>
          <a:p>
            <a:r>
              <a:rPr lang="cs-CZ" sz="2400" dirty="0"/>
              <a:t>4 × 4 × 4 = 4</a:t>
            </a:r>
            <a:r>
              <a:rPr lang="cs-CZ" sz="2400" b="1" baseline="30000" dirty="0"/>
              <a:t>3</a:t>
            </a:r>
            <a:r>
              <a:rPr lang="cs-CZ" sz="2400" dirty="0"/>
              <a:t>      (= 64)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90CB89-BCF0-A8AD-2CC8-47219A738537}"/>
              </a:ext>
            </a:extLst>
          </p:cNvPr>
          <p:cNvSpPr/>
          <p:nvPr/>
        </p:nvSpPr>
        <p:spPr>
          <a:xfrm>
            <a:off x="4448349" y="1640115"/>
            <a:ext cx="217714" cy="18868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73BCE1E-61EC-DB2E-4355-2F2D709FD48D}"/>
              </a:ext>
            </a:extLst>
          </p:cNvPr>
          <p:cNvSpPr/>
          <p:nvPr/>
        </p:nvSpPr>
        <p:spPr>
          <a:xfrm>
            <a:off x="5123263" y="1654629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BF5FB7-E3B5-2622-9C9F-2A21CC52ABAC}"/>
              </a:ext>
            </a:extLst>
          </p:cNvPr>
          <p:cNvSpPr/>
          <p:nvPr/>
        </p:nvSpPr>
        <p:spPr>
          <a:xfrm>
            <a:off x="4774921" y="1635467"/>
            <a:ext cx="217714" cy="18868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160B596-3EB7-EA36-D3A1-CA221EFCC18E}"/>
              </a:ext>
            </a:extLst>
          </p:cNvPr>
          <p:cNvSpPr/>
          <p:nvPr/>
        </p:nvSpPr>
        <p:spPr>
          <a:xfrm>
            <a:off x="5449835" y="1654628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C324DC4-1EC0-9B09-C87A-216D8D7E17F8}"/>
              </a:ext>
            </a:extLst>
          </p:cNvPr>
          <p:cNvSpPr/>
          <p:nvPr/>
        </p:nvSpPr>
        <p:spPr>
          <a:xfrm>
            <a:off x="5776407" y="1649980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874AEC6-4AFE-79C2-51E7-095C75B0813C}"/>
              </a:ext>
            </a:extLst>
          </p:cNvPr>
          <p:cNvCxnSpPr/>
          <p:nvPr/>
        </p:nvCxnSpPr>
        <p:spPr>
          <a:xfrm>
            <a:off x="4448349" y="1436913"/>
            <a:ext cx="5442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1D0079-22E7-62DA-6333-318D3BFC3CB8}"/>
              </a:ext>
            </a:extLst>
          </p:cNvPr>
          <p:cNvCxnSpPr>
            <a:cxnSpLocks/>
          </p:cNvCxnSpPr>
          <p:nvPr/>
        </p:nvCxnSpPr>
        <p:spPr>
          <a:xfrm flipH="1">
            <a:off x="5174065" y="1436913"/>
            <a:ext cx="105228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CE9827D-9C3C-D1D9-B683-A8F63EF3590E}"/>
              </a:ext>
            </a:extLst>
          </p:cNvPr>
          <p:cNvSpPr/>
          <p:nvPr/>
        </p:nvSpPr>
        <p:spPr>
          <a:xfrm>
            <a:off x="4629779" y="3334658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481407-387B-E79B-C959-7A92999DD5BC}"/>
              </a:ext>
            </a:extLst>
          </p:cNvPr>
          <p:cNvSpPr/>
          <p:nvPr/>
        </p:nvSpPr>
        <p:spPr>
          <a:xfrm>
            <a:off x="4956351" y="3334657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5E37E07-3790-2D3D-6B85-E49F2721A406}"/>
              </a:ext>
            </a:extLst>
          </p:cNvPr>
          <p:cNvSpPr/>
          <p:nvPr/>
        </p:nvSpPr>
        <p:spPr>
          <a:xfrm>
            <a:off x="5282923" y="3330009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8EB7A64-9E7D-5233-C8D1-0EF084B598E3}"/>
              </a:ext>
            </a:extLst>
          </p:cNvPr>
          <p:cNvSpPr/>
          <p:nvPr/>
        </p:nvSpPr>
        <p:spPr>
          <a:xfrm>
            <a:off x="4878102" y="3097841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2E46464-C3CE-8454-AD03-AD0A908FA54D}"/>
              </a:ext>
            </a:extLst>
          </p:cNvPr>
          <p:cNvSpPr/>
          <p:nvPr/>
        </p:nvSpPr>
        <p:spPr>
          <a:xfrm>
            <a:off x="5204674" y="3097840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051D52C-FAD9-2A32-09B0-1C51C1A2F452}"/>
              </a:ext>
            </a:extLst>
          </p:cNvPr>
          <p:cNvSpPr/>
          <p:nvPr/>
        </p:nvSpPr>
        <p:spPr>
          <a:xfrm>
            <a:off x="5531246" y="3093192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B103CF7-6BE9-5487-519C-DD9EABA75D7C}"/>
              </a:ext>
            </a:extLst>
          </p:cNvPr>
          <p:cNvSpPr/>
          <p:nvPr/>
        </p:nvSpPr>
        <p:spPr>
          <a:xfrm>
            <a:off x="5110606" y="2859661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3A83FD3-7C1B-4DF3-B3B5-AE4CD3FE60E5}"/>
              </a:ext>
            </a:extLst>
          </p:cNvPr>
          <p:cNvSpPr/>
          <p:nvPr/>
        </p:nvSpPr>
        <p:spPr>
          <a:xfrm>
            <a:off x="5437178" y="2859660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F522268-C092-A9DC-88B5-50482210610E}"/>
              </a:ext>
            </a:extLst>
          </p:cNvPr>
          <p:cNvSpPr/>
          <p:nvPr/>
        </p:nvSpPr>
        <p:spPr>
          <a:xfrm>
            <a:off x="5763750" y="2855012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3E2BFC4-9CB4-644C-B19D-EAFE6987021E}"/>
              </a:ext>
            </a:extLst>
          </p:cNvPr>
          <p:cNvSpPr/>
          <p:nvPr/>
        </p:nvSpPr>
        <p:spPr>
          <a:xfrm>
            <a:off x="5358929" y="2622844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F5F5681-C327-F974-9BE0-B35EC7BE073A}"/>
              </a:ext>
            </a:extLst>
          </p:cNvPr>
          <p:cNvSpPr/>
          <p:nvPr/>
        </p:nvSpPr>
        <p:spPr>
          <a:xfrm>
            <a:off x="5685501" y="2622843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839B549-692A-C080-5467-B0F0042406D6}"/>
              </a:ext>
            </a:extLst>
          </p:cNvPr>
          <p:cNvSpPr/>
          <p:nvPr/>
        </p:nvSpPr>
        <p:spPr>
          <a:xfrm>
            <a:off x="6012073" y="2618195"/>
            <a:ext cx="217714" cy="1886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BAA56CE-E97C-576E-6178-F0CA9B166B41}"/>
              </a:ext>
            </a:extLst>
          </p:cNvPr>
          <p:cNvSpPr/>
          <p:nvPr/>
        </p:nvSpPr>
        <p:spPr>
          <a:xfrm>
            <a:off x="5622248" y="3334658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C507843-03B0-4658-8376-456F0D571E12}"/>
              </a:ext>
            </a:extLst>
          </p:cNvPr>
          <p:cNvSpPr/>
          <p:nvPr/>
        </p:nvSpPr>
        <p:spPr>
          <a:xfrm>
            <a:off x="5948820" y="3334657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841B1C4-20E2-7BA6-2B9D-39177C15B9CE}"/>
              </a:ext>
            </a:extLst>
          </p:cNvPr>
          <p:cNvSpPr/>
          <p:nvPr/>
        </p:nvSpPr>
        <p:spPr>
          <a:xfrm>
            <a:off x="5857818" y="3095426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B3F485B-7FF5-169B-E675-6215EA970BB6}"/>
              </a:ext>
            </a:extLst>
          </p:cNvPr>
          <p:cNvSpPr/>
          <p:nvPr/>
        </p:nvSpPr>
        <p:spPr>
          <a:xfrm>
            <a:off x="6184390" y="3095425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182B2C0-5BCC-5C2B-0E86-1327032A60B5}"/>
              </a:ext>
            </a:extLst>
          </p:cNvPr>
          <p:cNvSpPr/>
          <p:nvPr/>
        </p:nvSpPr>
        <p:spPr>
          <a:xfrm>
            <a:off x="6097176" y="2855012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BA60315-A500-838E-13D5-02FF6384B151}"/>
              </a:ext>
            </a:extLst>
          </p:cNvPr>
          <p:cNvSpPr/>
          <p:nvPr/>
        </p:nvSpPr>
        <p:spPr>
          <a:xfrm>
            <a:off x="6423748" y="2855011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4A28194-1724-DA05-CEB7-E16E7FCD7E57}"/>
              </a:ext>
            </a:extLst>
          </p:cNvPr>
          <p:cNvSpPr/>
          <p:nvPr/>
        </p:nvSpPr>
        <p:spPr>
          <a:xfrm>
            <a:off x="6332124" y="2646337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904ED98-D0FE-4CCE-E9F6-DEAC3A2B9B00}"/>
              </a:ext>
            </a:extLst>
          </p:cNvPr>
          <p:cNvSpPr/>
          <p:nvPr/>
        </p:nvSpPr>
        <p:spPr>
          <a:xfrm>
            <a:off x="6658696" y="2646336"/>
            <a:ext cx="217714" cy="1886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D3077C6-17DC-1203-8810-B081AD30C818}"/>
              </a:ext>
            </a:extLst>
          </p:cNvPr>
          <p:cNvCxnSpPr>
            <a:cxnSpLocks/>
          </p:cNvCxnSpPr>
          <p:nvPr/>
        </p:nvCxnSpPr>
        <p:spPr>
          <a:xfrm>
            <a:off x="4636488" y="3722913"/>
            <a:ext cx="72244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32B22B4-D38C-9CBF-F633-63BED4982596}"/>
              </a:ext>
            </a:extLst>
          </p:cNvPr>
          <p:cNvCxnSpPr>
            <a:cxnSpLocks/>
          </p:cNvCxnSpPr>
          <p:nvPr/>
        </p:nvCxnSpPr>
        <p:spPr>
          <a:xfrm flipV="1">
            <a:off x="4531365" y="2646336"/>
            <a:ext cx="642700" cy="7699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8497349-13C1-73CE-6ECA-7F67837A8326}"/>
              </a:ext>
            </a:extLst>
          </p:cNvPr>
          <p:cNvCxnSpPr/>
          <p:nvPr/>
        </p:nvCxnSpPr>
        <p:spPr>
          <a:xfrm>
            <a:off x="5574697" y="3722913"/>
            <a:ext cx="5442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7F755C1-AAC6-FDC2-FB6D-E375EFA312B9}"/>
              </a:ext>
            </a:extLst>
          </p:cNvPr>
          <p:cNvCxnSpPr>
            <a:cxnSpLocks/>
          </p:cNvCxnSpPr>
          <p:nvPr/>
        </p:nvCxnSpPr>
        <p:spPr>
          <a:xfrm>
            <a:off x="4640532" y="3853011"/>
            <a:ext cx="145546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26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9" grpId="0" animBg="1"/>
      <p:bldP spid="24" grpId="0" animBg="1"/>
      <p:bldP spid="25" grpId="0" animBg="1"/>
      <p:bldP spid="26" grpId="0" animBg="1"/>
      <p:bldP spid="30" grpId="0" animBg="1"/>
      <p:bldP spid="31" grpId="0" animBg="1"/>
      <p:bldP spid="33" grpId="0" animBg="1"/>
      <p:bldP spid="37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B125B-E44C-84CF-06D0-32B068C11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38C14-647D-AA52-05B2-872F0A77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00" y="705534"/>
            <a:ext cx="8596668" cy="1320800"/>
          </a:xfrm>
        </p:spPr>
        <p:txBody>
          <a:bodyPr/>
          <a:lstStyle/>
          <a:p>
            <a:r>
              <a:rPr lang="cs-CZ" dirty="0"/>
              <a:t>Připomeneme mocniny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A673C8-A789-7369-C278-69C851DC1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500" y="1365934"/>
            <a:ext cx="9181775" cy="5169125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5"/>
                </a:solidFill>
              </a:rPr>
              <a:t>Mocnění</a:t>
            </a:r>
            <a:r>
              <a:rPr lang="cs-CZ" sz="2400" dirty="0"/>
              <a:t>: </a:t>
            </a:r>
          </a:p>
          <a:p>
            <a:r>
              <a:rPr lang="cs-CZ" sz="2400" dirty="0"/>
              <a:t>4</a:t>
            </a:r>
            <a:r>
              <a:rPr lang="cs-CZ" sz="2400" b="1" baseline="30000" dirty="0"/>
              <a:t>3</a:t>
            </a:r>
            <a:r>
              <a:rPr lang="cs-CZ" sz="2400" dirty="0"/>
              <a:t> = 4 × 4 × 4</a:t>
            </a:r>
            <a:endParaRPr lang="cs-CZ" sz="2400" b="1" baseline="30000" dirty="0"/>
          </a:p>
          <a:p>
            <a:r>
              <a:rPr lang="cs-CZ" sz="2400" b="1" dirty="0"/>
              <a:t>Není symetrické: </a:t>
            </a:r>
            <a:r>
              <a:rPr lang="cs-CZ" sz="2400" dirty="0"/>
              <a:t>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4</a:t>
            </a:r>
            <a:r>
              <a:rPr lang="cs-CZ" sz="2400" b="1" baseline="30000" dirty="0">
                <a:solidFill>
                  <a:srgbClr val="FF0000"/>
                </a:solidFill>
              </a:rPr>
              <a:t>3</a:t>
            </a:r>
            <a:r>
              <a:rPr lang="cs-CZ" sz="2400" dirty="0"/>
              <a:t> = 4 × 4 × 4 = </a:t>
            </a:r>
            <a:r>
              <a:rPr lang="cs-CZ" sz="2400" dirty="0">
                <a:solidFill>
                  <a:srgbClr val="FF0000"/>
                </a:solidFill>
              </a:rPr>
              <a:t>64</a:t>
            </a:r>
            <a:r>
              <a:rPr lang="cs-CZ" sz="2400" dirty="0"/>
              <a:t>   </a:t>
            </a:r>
            <a:r>
              <a:rPr lang="cs-CZ" sz="2400" dirty="0">
                <a:highlight>
                  <a:srgbClr val="FFFF00"/>
                </a:highlight>
              </a:rPr>
              <a:t>≠</a:t>
            </a:r>
            <a:r>
              <a:rPr lang="cs-CZ" sz="2400" dirty="0"/>
              <a:t>  </a:t>
            </a:r>
            <a:r>
              <a:rPr lang="cs-CZ" sz="2400" dirty="0">
                <a:solidFill>
                  <a:srgbClr val="0070C0"/>
                </a:solidFill>
              </a:rPr>
              <a:t>3</a:t>
            </a:r>
            <a:r>
              <a:rPr lang="cs-CZ" sz="2400" b="1" baseline="30000" dirty="0">
                <a:solidFill>
                  <a:srgbClr val="0070C0"/>
                </a:solidFill>
              </a:rPr>
              <a:t>4</a:t>
            </a:r>
            <a:r>
              <a:rPr lang="cs-CZ" sz="2400" b="1" baseline="30000" dirty="0"/>
              <a:t> </a:t>
            </a:r>
            <a:r>
              <a:rPr lang="cs-CZ" sz="2400" b="1" dirty="0"/>
              <a:t> </a:t>
            </a:r>
            <a:r>
              <a:rPr lang="cs-CZ" sz="2400" dirty="0"/>
              <a:t>= 3 × 3 × 3 × 3 = </a:t>
            </a:r>
            <a:r>
              <a:rPr lang="cs-CZ" sz="2400" dirty="0">
                <a:solidFill>
                  <a:srgbClr val="0070C0"/>
                </a:solidFill>
              </a:rPr>
              <a:t>81</a:t>
            </a:r>
            <a:endParaRPr lang="cs-CZ" sz="2400" b="1" baseline="30000" dirty="0">
              <a:solidFill>
                <a:srgbClr val="0070C0"/>
              </a:solidFill>
            </a:endParaRPr>
          </a:p>
          <a:p>
            <a:r>
              <a:rPr lang="cs-CZ" sz="2400" dirty="0">
                <a:solidFill>
                  <a:srgbClr val="C00000"/>
                </a:solidFill>
              </a:rPr>
              <a:t>ale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tx1"/>
                </a:solidFill>
              </a:rPr>
              <a:t>platí (4</a:t>
            </a:r>
            <a:r>
              <a:rPr lang="cs-CZ" sz="2400" b="1" baseline="30000" dirty="0">
                <a:solidFill>
                  <a:srgbClr val="C00000"/>
                </a:solidFill>
              </a:rPr>
              <a:t>3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  <a:r>
              <a:rPr lang="cs-CZ" sz="2400" b="1" baseline="30000" dirty="0">
                <a:solidFill>
                  <a:srgbClr val="0070C0"/>
                </a:solidFill>
              </a:rPr>
              <a:t>2</a:t>
            </a:r>
            <a:r>
              <a:rPr lang="cs-CZ" sz="2400" dirty="0">
                <a:solidFill>
                  <a:schemeClr val="tx1"/>
                </a:solidFill>
              </a:rPr>
              <a:t> = (4</a:t>
            </a:r>
            <a:r>
              <a:rPr lang="cs-CZ" sz="2400" b="1" baseline="30000" dirty="0">
                <a:solidFill>
                  <a:srgbClr val="0070C0"/>
                </a:solidFill>
              </a:rPr>
              <a:t>2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  <a:r>
              <a:rPr lang="cs-CZ" sz="2400" b="1" baseline="30000" dirty="0">
                <a:solidFill>
                  <a:srgbClr val="C00000"/>
                </a:solidFill>
              </a:rPr>
              <a:t>3</a:t>
            </a:r>
            <a:r>
              <a:rPr lang="cs-CZ" sz="2400" dirty="0">
                <a:solidFill>
                  <a:schemeClr val="tx1"/>
                </a:solidFill>
              </a:rPr>
              <a:t> = 4</a:t>
            </a:r>
            <a:r>
              <a:rPr lang="cs-CZ" sz="2400" b="1" baseline="30000" dirty="0">
                <a:solidFill>
                  <a:schemeClr val="tx1"/>
                </a:solidFill>
              </a:rPr>
              <a:t>(</a:t>
            </a:r>
            <a:r>
              <a:rPr lang="cs-CZ" sz="2400" b="1" baseline="30000" dirty="0">
                <a:solidFill>
                  <a:srgbClr val="0070C0"/>
                </a:solidFill>
              </a:rPr>
              <a:t>2</a:t>
            </a:r>
            <a:r>
              <a:rPr lang="cs-CZ" sz="2400" baseline="30000" dirty="0">
                <a:solidFill>
                  <a:schemeClr val="tx1"/>
                </a:solidFill>
              </a:rPr>
              <a:t> ×</a:t>
            </a:r>
            <a:r>
              <a:rPr lang="cs-CZ" sz="2400" baseline="30000" dirty="0">
                <a:solidFill>
                  <a:srgbClr val="C00000"/>
                </a:solidFill>
              </a:rPr>
              <a:t>3</a:t>
            </a:r>
            <a:r>
              <a:rPr lang="cs-CZ" sz="2400" baseline="30000" dirty="0">
                <a:solidFill>
                  <a:schemeClr val="tx1"/>
                </a:solidFill>
              </a:rPr>
              <a:t>)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protože (4</a:t>
            </a:r>
            <a:r>
              <a:rPr lang="cs-CZ" sz="2200" b="1" baseline="30000" dirty="0">
                <a:solidFill>
                  <a:schemeClr val="tx1"/>
                </a:solidFill>
              </a:rPr>
              <a:t>3</a:t>
            </a:r>
            <a:r>
              <a:rPr lang="cs-CZ" sz="2200" dirty="0">
                <a:solidFill>
                  <a:schemeClr val="tx1"/>
                </a:solidFill>
              </a:rPr>
              <a:t>)</a:t>
            </a:r>
            <a:r>
              <a:rPr lang="cs-CZ" sz="2200" b="1" baseline="30000" dirty="0">
                <a:solidFill>
                  <a:schemeClr val="tx1"/>
                </a:solidFill>
              </a:rPr>
              <a:t>2</a:t>
            </a:r>
            <a:r>
              <a:rPr lang="cs-CZ" sz="2200" dirty="0">
                <a:solidFill>
                  <a:schemeClr val="tx1"/>
                </a:solidFill>
              </a:rPr>
              <a:t> = 4</a:t>
            </a:r>
            <a:r>
              <a:rPr lang="cs-CZ" sz="2200" b="1" baseline="30000" dirty="0">
                <a:solidFill>
                  <a:schemeClr val="tx1"/>
                </a:solidFill>
              </a:rPr>
              <a:t>3</a:t>
            </a:r>
            <a:r>
              <a:rPr lang="cs-CZ" sz="2200" dirty="0">
                <a:solidFill>
                  <a:schemeClr val="tx1"/>
                </a:solidFill>
              </a:rPr>
              <a:t> × 4</a:t>
            </a:r>
            <a:r>
              <a:rPr lang="cs-CZ" sz="2200" b="1" baseline="30000" dirty="0">
                <a:solidFill>
                  <a:schemeClr val="tx1"/>
                </a:solidFill>
              </a:rPr>
              <a:t>3</a:t>
            </a:r>
            <a:r>
              <a:rPr lang="cs-CZ" sz="2200" dirty="0">
                <a:solidFill>
                  <a:schemeClr val="tx1"/>
                </a:solidFill>
              </a:rPr>
              <a:t> = 4 × 4 × 4 × 4</a:t>
            </a:r>
            <a:r>
              <a:rPr lang="cs-CZ" sz="2200" dirty="0">
                <a:solidFill>
                  <a:srgbClr val="C00000"/>
                </a:solidFill>
              </a:rPr>
              <a:t> </a:t>
            </a:r>
            <a:r>
              <a:rPr lang="cs-CZ" sz="2200" dirty="0">
                <a:solidFill>
                  <a:schemeClr val="tx1"/>
                </a:solidFill>
              </a:rPr>
              <a:t>× 4 × 4    (</a:t>
            </a:r>
            <a:r>
              <a:rPr lang="cs-CZ" sz="2200" dirty="0"/>
              <a:t>= 4 096)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Platí také „distributivní zákon“</a:t>
            </a:r>
          </a:p>
          <a:p>
            <a:r>
              <a:rPr lang="cs-CZ" sz="2400" dirty="0"/>
              <a:t>4</a:t>
            </a:r>
            <a:r>
              <a:rPr lang="cs-CZ" sz="2400" b="1" baseline="30000" dirty="0"/>
              <a:t>3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C00000"/>
                </a:solidFill>
              </a:rPr>
              <a:t>×</a:t>
            </a:r>
            <a:r>
              <a:rPr lang="cs-CZ" sz="2400" dirty="0"/>
              <a:t> 4</a:t>
            </a:r>
            <a:r>
              <a:rPr lang="cs-CZ" sz="2400" b="1" baseline="30000" dirty="0"/>
              <a:t>2</a:t>
            </a:r>
            <a:r>
              <a:rPr lang="cs-CZ" sz="2400" dirty="0"/>
              <a:t> = 4</a:t>
            </a:r>
            <a:r>
              <a:rPr lang="cs-CZ" sz="2400" b="1" baseline="30000" dirty="0"/>
              <a:t> (3 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baseline="30000" dirty="0"/>
              <a:t> 2) </a:t>
            </a:r>
            <a:r>
              <a:rPr lang="cs-CZ" sz="2400" b="1" dirty="0"/>
              <a:t>   (= </a:t>
            </a:r>
            <a:r>
              <a:rPr lang="cs-CZ" sz="2400" b="1" u="sng" dirty="0"/>
              <a:t>4</a:t>
            </a:r>
            <a:r>
              <a:rPr lang="cs-CZ" sz="2400" u="sng" dirty="0"/>
              <a:t> × 4 × 4</a:t>
            </a:r>
            <a:r>
              <a:rPr lang="cs-CZ" sz="2400" dirty="0"/>
              <a:t>    ×    </a:t>
            </a:r>
            <a:r>
              <a:rPr lang="cs-CZ" sz="2400" u="sng" dirty="0"/>
              <a:t>4 × 4</a:t>
            </a:r>
            <a:r>
              <a:rPr lang="cs-CZ" sz="2400" dirty="0"/>
              <a:t>     = 4</a:t>
            </a:r>
            <a:r>
              <a:rPr lang="cs-CZ" sz="2400" b="1" baseline="30000" dirty="0"/>
              <a:t> 5 </a:t>
            </a:r>
            <a:r>
              <a:rPr lang="cs-CZ" sz="2400" dirty="0"/>
              <a:t>= 1 024)</a:t>
            </a:r>
          </a:p>
          <a:p>
            <a:r>
              <a:rPr lang="cs-CZ" sz="2400" dirty="0"/>
              <a:t>Výslovně: liší se </a:t>
            </a:r>
            <a:r>
              <a:rPr lang="cs-CZ" sz="2400" dirty="0">
                <a:solidFill>
                  <a:schemeClr val="tx1"/>
                </a:solidFill>
              </a:rPr>
              <a:t>výrazy 4</a:t>
            </a:r>
            <a:r>
              <a:rPr lang="cs-CZ" sz="2400" b="1" baseline="30000" dirty="0">
                <a:solidFill>
                  <a:schemeClr val="tx1"/>
                </a:solidFill>
              </a:rPr>
              <a:t>3</a:t>
            </a:r>
            <a:r>
              <a:rPr lang="cs-CZ" sz="2400" dirty="0">
                <a:solidFill>
                  <a:schemeClr val="tx1"/>
                </a:solidFill>
              </a:rPr>
              <a:t> × 4</a:t>
            </a:r>
            <a:r>
              <a:rPr lang="cs-CZ" sz="2400" b="1" baseline="30000" dirty="0">
                <a:solidFill>
                  <a:schemeClr val="tx1"/>
                </a:solidFill>
              </a:rPr>
              <a:t>2</a:t>
            </a:r>
            <a:r>
              <a:rPr lang="cs-CZ" sz="2400" dirty="0">
                <a:solidFill>
                  <a:schemeClr val="tx1"/>
                </a:solidFill>
              </a:rPr>
              <a:t>= 4</a:t>
            </a:r>
            <a:r>
              <a:rPr lang="cs-CZ" sz="2400" b="1" baseline="30000" dirty="0">
                <a:solidFill>
                  <a:schemeClr val="tx1"/>
                </a:solidFill>
              </a:rPr>
              <a:t> (3 </a:t>
            </a:r>
            <a:r>
              <a:rPr lang="cs-CZ" sz="2400" b="1" baseline="30000" dirty="0">
                <a:solidFill>
                  <a:schemeClr val="tx1"/>
                </a:solidFill>
                <a:highlight>
                  <a:srgbClr val="FFFF00"/>
                </a:highlight>
              </a:rPr>
              <a:t>+ </a:t>
            </a:r>
            <a:r>
              <a:rPr lang="cs-CZ" sz="2400" b="1" baseline="30000" dirty="0">
                <a:solidFill>
                  <a:schemeClr val="tx1"/>
                </a:solidFill>
              </a:rPr>
              <a:t>2) </a:t>
            </a:r>
            <a:r>
              <a:rPr lang="cs-CZ" sz="2400" dirty="0">
                <a:solidFill>
                  <a:schemeClr val="tx1"/>
                </a:solidFill>
              </a:rPr>
              <a:t>= </a:t>
            </a:r>
            <a:r>
              <a:rPr lang="cs-CZ" sz="2400" dirty="0">
                <a:solidFill>
                  <a:schemeClr val="tx1"/>
                </a:solidFill>
                <a:highlight>
                  <a:srgbClr val="FFFF00"/>
                </a:highlight>
              </a:rPr>
              <a:t>1 024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							     od (4</a:t>
            </a:r>
            <a:r>
              <a:rPr lang="cs-CZ" sz="2400" b="1" baseline="30000" dirty="0">
                <a:solidFill>
                  <a:schemeClr val="tx1"/>
                </a:solidFill>
              </a:rPr>
              <a:t>3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  <a:r>
              <a:rPr lang="cs-CZ" sz="2400" b="1" baseline="30000" dirty="0">
                <a:solidFill>
                  <a:schemeClr val="tx1"/>
                </a:solidFill>
              </a:rPr>
              <a:t>2</a:t>
            </a:r>
            <a:r>
              <a:rPr lang="cs-CZ" sz="2400" dirty="0">
                <a:solidFill>
                  <a:schemeClr val="tx1"/>
                </a:solidFill>
              </a:rPr>
              <a:t> = 4</a:t>
            </a:r>
            <a:r>
              <a:rPr lang="cs-CZ" sz="2400" b="1" baseline="30000" dirty="0">
                <a:solidFill>
                  <a:schemeClr val="tx1"/>
                </a:solidFill>
              </a:rPr>
              <a:t>(3</a:t>
            </a:r>
            <a:r>
              <a:rPr lang="cs-CZ" sz="2400" baseline="30000" dirty="0">
                <a:solidFill>
                  <a:schemeClr val="tx1"/>
                </a:solidFill>
                <a:highlight>
                  <a:srgbClr val="FFFF00"/>
                </a:highlight>
              </a:rPr>
              <a:t>×</a:t>
            </a:r>
            <a:r>
              <a:rPr lang="cs-CZ" sz="2400" baseline="30000" dirty="0">
                <a:solidFill>
                  <a:schemeClr val="tx1"/>
                </a:solidFill>
              </a:rPr>
              <a:t>2) </a:t>
            </a:r>
            <a:r>
              <a:rPr lang="cs-CZ" sz="2400" dirty="0">
                <a:solidFill>
                  <a:schemeClr val="tx1"/>
                </a:solidFill>
              </a:rPr>
              <a:t> = </a:t>
            </a:r>
            <a:r>
              <a:rPr lang="cs-CZ" sz="2400" dirty="0">
                <a:solidFill>
                  <a:schemeClr val="tx1"/>
                </a:solidFill>
                <a:highlight>
                  <a:srgbClr val="FFFF00"/>
                </a:highlight>
              </a:rPr>
              <a:t>4 096</a:t>
            </a:r>
          </a:p>
        </p:txBody>
      </p:sp>
    </p:spTree>
    <p:extLst>
      <p:ext uri="{BB962C8B-B14F-4D97-AF65-F5344CB8AC3E}">
        <p14:creationId xmlns:p14="http://schemas.microsoft.com/office/powerpoint/2010/main" val="316170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C81EF-6164-7E55-D196-22EFDB5C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vymyslet a poslat bezpečně kód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A5FEE7-EF9C-943D-7631-80DE16245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8030"/>
            <a:ext cx="8828975" cy="5149970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Je veřejně známé velké (</a:t>
            </a:r>
            <a:r>
              <a:rPr lang="cs-CZ" sz="2600" b="1" dirty="0"/>
              <a:t>prvo)číslo </a:t>
            </a:r>
            <a:r>
              <a:rPr lang="cs-CZ" sz="26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Z</a:t>
            </a:r>
            <a:r>
              <a:rPr lang="cs-CZ" dirty="0"/>
              <a:t>.</a:t>
            </a:r>
          </a:p>
          <a:p>
            <a:r>
              <a:rPr lang="cs-CZ" sz="2600" dirty="0" err="1">
                <a:solidFill>
                  <a:srgbClr val="0070C0"/>
                </a:solidFill>
              </a:rPr>
              <a:t>Amb</a:t>
            </a:r>
            <a:r>
              <a:rPr lang="cs-CZ" sz="2600" dirty="0">
                <a:solidFill>
                  <a:srgbClr val="0070C0"/>
                </a:solidFill>
              </a:rPr>
              <a:t> </a:t>
            </a:r>
            <a:r>
              <a:rPr lang="cs-CZ" sz="2600" dirty="0"/>
              <a:t>zvolí své velké číslo </a:t>
            </a:r>
            <a:r>
              <a:rPr lang="cs-CZ" sz="26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A</a:t>
            </a:r>
            <a:r>
              <a:rPr lang="cs-CZ" sz="2600" dirty="0"/>
              <a:t>, </a:t>
            </a:r>
          </a:p>
          <a:p>
            <a:r>
              <a:rPr lang="cs-CZ" sz="2600" dirty="0"/>
              <a:t>spočítá </a:t>
            </a:r>
            <a:r>
              <a:rPr lang="cs-CZ" sz="26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Z</a:t>
            </a:r>
            <a:r>
              <a:rPr lang="cs-CZ" sz="2600" i="1" baseline="30000" dirty="0">
                <a:solidFill>
                  <a:srgbClr val="0070C0"/>
                </a:solidFill>
                <a:latin typeface="Bookman Old Style" panose="02050604050505020204" pitchFamily="18" charset="0"/>
              </a:rPr>
              <a:t>A</a:t>
            </a:r>
            <a:r>
              <a:rPr lang="cs-CZ" sz="26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 = R </a:t>
            </a:r>
            <a:r>
              <a:rPr lang="cs-CZ" sz="2600" dirty="0"/>
              <a:t>a pošle bratrovi. </a:t>
            </a:r>
            <a:br>
              <a:rPr lang="cs-CZ" sz="2600" dirty="0"/>
            </a:br>
            <a:r>
              <a:rPr lang="cs-CZ" sz="2600" dirty="0"/>
              <a:t>Bratr (i špion) znají </a:t>
            </a:r>
            <a:r>
              <a:rPr lang="cs-CZ" sz="26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R</a:t>
            </a:r>
            <a:r>
              <a:rPr lang="cs-CZ" sz="2600" i="1" dirty="0">
                <a:latin typeface="Bookman Old Style" panose="02050604050505020204" pitchFamily="18" charset="0"/>
              </a:rPr>
              <a:t>.</a:t>
            </a:r>
          </a:p>
          <a:p>
            <a:r>
              <a:rPr lang="cs-CZ" sz="2600" dirty="0">
                <a:solidFill>
                  <a:srgbClr val="00B050"/>
                </a:solidFill>
              </a:rPr>
              <a:t>Bratr</a:t>
            </a:r>
            <a:r>
              <a:rPr lang="cs-CZ" sz="2600" dirty="0">
                <a:latin typeface="+mj-lt"/>
              </a:rPr>
              <a:t> zvolí své číslo </a:t>
            </a:r>
            <a:r>
              <a:rPr lang="cs-CZ" sz="26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B</a:t>
            </a:r>
            <a:r>
              <a:rPr lang="cs-CZ" sz="2600" i="1" dirty="0">
                <a:latin typeface="Bookman Old Style" panose="02050604050505020204" pitchFamily="18" charset="0"/>
              </a:rPr>
              <a:t>. </a:t>
            </a:r>
            <a:r>
              <a:rPr lang="cs-CZ" sz="2600" dirty="0">
                <a:latin typeface="+mj-lt"/>
              </a:rPr>
              <a:t>Spočítá dvě čísla:</a:t>
            </a:r>
          </a:p>
          <a:p>
            <a:pPr lvl="1"/>
            <a:r>
              <a:rPr lang="cs-CZ" sz="24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S</a:t>
            </a:r>
            <a:r>
              <a:rPr lang="cs-CZ" sz="2400" i="1" dirty="0">
                <a:latin typeface="Bookman Old Style" panose="02050604050505020204" pitchFamily="18" charset="0"/>
              </a:rPr>
              <a:t> = Z</a:t>
            </a:r>
            <a:r>
              <a:rPr lang="cs-CZ" sz="2400" i="1" baseline="30000" dirty="0">
                <a:solidFill>
                  <a:srgbClr val="00B050"/>
                </a:solidFill>
                <a:latin typeface="Bookman Old Style" panose="02050604050505020204" pitchFamily="18" charset="0"/>
              </a:rPr>
              <a:t>B</a:t>
            </a:r>
            <a:r>
              <a:rPr lang="cs-CZ" sz="2400" dirty="0">
                <a:latin typeface="+mj-lt"/>
              </a:rPr>
              <a:t>, pošle ho. </a:t>
            </a:r>
            <a:r>
              <a:rPr lang="cs-CZ" sz="2400" dirty="0" err="1">
                <a:solidFill>
                  <a:srgbClr val="0070C0"/>
                </a:solidFill>
                <a:latin typeface="+mj-lt"/>
              </a:rPr>
              <a:t>Amb</a:t>
            </a:r>
            <a:r>
              <a:rPr lang="cs-CZ" sz="2400" dirty="0">
                <a:latin typeface="+mj-lt"/>
              </a:rPr>
              <a:t> i špion ho poznají. </a:t>
            </a:r>
          </a:p>
          <a:p>
            <a:pPr lvl="1"/>
            <a:r>
              <a:rPr lang="cs-CZ" sz="2400" dirty="0" err="1">
                <a:solidFill>
                  <a:srgbClr val="00B050"/>
                </a:solidFill>
                <a:latin typeface="+mj-lt"/>
              </a:rPr>
              <a:t>Bra</a:t>
            </a:r>
            <a:r>
              <a:rPr lang="cs-CZ" sz="2400" dirty="0">
                <a:latin typeface="+mj-lt"/>
              </a:rPr>
              <a:t> jen pro sebe: </a:t>
            </a:r>
            <a:r>
              <a:rPr lang="cs-CZ" sz="24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W</a:t>
            </a:r>
            <a:r>
              <a:rPr lang="cs-CZ" sz="2400" i="1" dirty="0">
                <a:latin typeface="Bookman Old Style" panose="02050604050505020204" pitchFamily="18" charset="0"/>
              </a:rPr>
              <a:t> = </a:t>
            </a:r>
            <a:r>
              <a:rPr lang="cs-CZ" sz="24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R</a:t>
            </a:r>
            <a:r>
              <a:rPr lang="cs-CZ" sz="2400" i="1" baseline="30000" dirty="0">
                <a:solidFill>
                  <a:srgbClr val="00B050"/>
                </a:solidFill>
                <a:latin typeface="Bookman Old Style" panose="02050604050505020204" pitchFamily="18" charset="0"/>
              </a:rPr>
              <a:t>B</a:t>
            </a:r>
            <a:r>
              <a:rPr lang="cs-CZ" sz="2400" i="1" dirty="0">
                <a:latin typeface="Bookman Old Style" panose="02050604050505020204" pitchFamily="18" charset="0"/>
              </a:rPr>
              <a:t>=Z</a:t>
            </a:r>
            <a:r>
              <a:rPr lang="cs-CZ" sz="2400" i="1" baseline="30000" dirty="0">
                <a:latin typeface="Bookman Old Style" panose="02050604050505020204" pitchFamily="18" charset="0"/>
              </a:rPr>
              <a:t>A×B</a:t>
            </a:r>
            <a:r>
              <a:rPr lang="cs-CZ" sz="2400" i="1" dirty="0">
                <a:latin typeface="Bookman Old Style" panose="02050604050505020204" pitchFamily="18" charset="0"/>
              </a:rPr>
              <a:t>. </a:t>
            </a:r>
            <a:endParaRPr lang="cs-CZ" sz="2400" dirty="0">
              <a:latin typeface="+mj-lt"/>
            </a:endParaRPr>
          </a:p>
          <a:p>
            <a:r>
              <a:rPr lang="cs-CZ" sz="2600" dirty="0" err="1">
                <a:solidFill>
                  <a:srgbClr val="0070C0"/>
                </a:solidFill>
                <a:latin typeface="+mj-lt"/>
              </a:rPr>
              <a:t>Amb</a:t>
            </a:r>
            <a:r>
              <a:rPr lang="cs-CZ" sz="2600" dirty="0">
                <a:latin typeface="+mj-lt"/>
              </a:rPr>
              <a:t> si spočte </a:t>
            </a:r>
            <a:r>
              <a:rPr lang="cs-CZ" sz="26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W‘ </a:t>
            </a:r>
            <a:r>
              <a:rPr lang="cs-CZ" sz="2600" i="1" dirty="0">
                <a:latin typeface="Bookman Old Style" panose="02050604050505020204" pitchFamily="18" charset="0"/>
              </a:rPr>
              <a:t>= </a:t>
            </a:r>
            <a:r>
              <a:rPr lang="cs-CZ" sz="26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S</a:t>
            </a:r>
            <a:r>
              <a:rPr lang="cs-CZ" sz="2600" i="1" baseline="30000" dirty="0">
                <a:solidFill>
                  <a:srgbClr val="0070C0"/>
                </a:solidFill>
                <a:latin typeface="Bookman Old Style" panose="02050604050505020204" pitchFamily="18" charset="0"/>
              </a:rPr>
              <a:t>A</a:t>
            </a:r>
            <a:r>
              <a:rPr lang="cs-CZ" sz="2600" i="1" dirty="0">
                <a:latin typeface="Bookman Old Style" panose="02050604050505020204" pitchFamily="18" charset="0"/>
              </a:rPr>
              <a:t> = Z</a:t>
            </a:r>
            <a:r>
              <a:rPr lang="cs-CZ" sz="2600" i="1" baseline="30000" dirty="0">
                <a:latin typeface="Bookman Old Style" panose="02050604050505020204" pitchFamily="18" charset="0"/>
              </a:rPr>
              <a:t>B × A</a:t>
            </a:r>
            <a:r>
              <a:rPr lang="cs-CZ" sz="2600" i="1" dirty="0">
                <a:latin typeface="Bookman Old Style" panose="02050604050505020204" pitchFamily="18" charset="0"/>
              </a:rPr>
              <a:t> = R</a:t>
            </a:r>
            <a:r>
              <a:rPr lang="cs-CZ" sz="2600" i="1" baseline="30000" dirty="0">
                <a:latin typeface="Bookman Old Style" panose="02050604050505020204" pitchFamily="18" charset="0"/>
              </a:rPr>
              <a:t>B</a:t>
            </a:r>
            <a:r>
              <a:rPr lang="cs-CZ" sz="2600" dirty="0">
                <a:latin typeface="+mj-lt"/>
              </a:rPr>
              <a:t> </a:t>
            </a:r>
            <a:br>
              <a:rPr lang="cs-CZ" sz="2600" dirty="0">
                <a:latin typeface="+mj-lt"/>
              </a:rPr>
            </a:br>
            <a:r>
              <a:rPr lang="cs-CZ" sz="2600" dirty="0">
                <a:latin typeface="+mj-lt"/>
              </a:rPr>
              <a:t>(to špion nemůže, nezná </a:t>
            </a:r>
            <a:r>
              <a:rPr lang="cs-CZ" sz="2600" i="1" dirty="0">
                <a:latin typeface="Bookman Old Style" panose="02050604050505020204" pitchFamily="18" charset="0"/>
              </a:rPr>
              <a:t>A</a:t>
            </a:r>
            <a:r>
              <a:rPr lang="cs-CZ" sz="2600" dirty="0">
                <a:latin typeface="+mj-lt"/>
              </a:rPr>
              <a:t>) </a:t>
            </a:r>
          </a:p>
          <a:p>
            <a:r>
              <a:rPr lang="cs-CZ" sz="26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W‘ </a:t>
            </a:r>
            <a:r>
              <a:rPr lang="cs-CZ" sz="2600" dirty="0">
                <a:latin typeface="+mj-lt"/>
              </a:rPr>
              <a:t>je rovno </a:t>
            </a:r>
            <a:r>
              <a:rPr lang="cs-CZ" sz="2600" dirty="0"/>
              <a:t>bratrovu</a:t>
            </a:r>
            <a:r>
              <a:rPr lang="cs-CZ" sz="2600" dirty="0">
                <a:latin typeface="+mj-lt"/>
              </a:rPr>
              <a:t> </a:t>
            </a:r>
            <a:r>
              <a:rPr lang="cs-CZ" sz="26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W</a:t>
            </a:r>
            <a:r>
              <a:rPr lang="cs-CZ" sz="2600" dirty="0">
                <a:latin typeface="+mj-lt"/>
              </a:rPr>
              <a:t>,</a:t>
            </a:r>
            <a:br>
              <a:rPr lang="cs-CZ" sz="2600" dirty="0">
                <a:latin typeface="+mj-lt"/>
              </a:rPr>
            </a:br>
            <a:r>
              <a:rPr lang="cs-CZ" sz="2600" dirty="0">
                <a:latin typeface="+mj-lt"/>
              </a:rPr>
              <a:t> a </a:t>
            </a:r>
            <a:r>
              <a:rPr lang="cs-CZ" sz="2600" dirty="0">
                <a:solidFill>
                  <a:srgbClr val="C00000"/>
                </a:solidFill>
                <a:latin typeface="+mj-lt"/>
              </a:rPr>
              <a:t>špion</a:t>
            </a:r>
            <a:r>
              <a:rPr lang="cs-CZ" sz="2600" dirty="0">
                <a:latin typeface="+mj-lt"/>
              </a:rPr>
              <a:t> ho nezná! </a:t>
            </a:r>
          </a:p>
          <a:p>
            <a:r>
              <a:rPr lang="cs-CZ" sz="24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R×S </a:t>
            </a:r>
            <a:r>
              <a:rPr lang="cs-CZ" sz="26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= Z</a:t>
            </a:r>
            <a:r>
              <a:rPr lang="cs-CZ" sz="2600" i="1" baseline="30000" dirty="0">
                <a:solidFill>
                  <a:srgbClr val="C00000"/>
                </a:solidFill>
                <a:latin typeface="Bookman Old Style" panose="02050604050505020204" pitchFamily="18" charset="0"/>
              </a:rPr>
              <a:t>A</a:t>
            </a:r>
            <a:r>
              <a:rPr lang="cs-CZ" sz="2600" i="1" baseline="30000" dirty="0">
                <a:solidFill>
                  <a:srgbClr val="C00000"/>
                </a:solidFill>
                <a:highlight>
                  <a:srgbClr val="FFFF00"/>
                </a:highlight>
                <a:latin typeface="Bookman Old Style" panose="02050604050505020204" pitchFamily="18" charset="0"/>
              </a:rPr>
              <a:t>+</a:t>
            </a:r>
            <a:r>
              <a:rPr lang="cs-CZ" sz="2600" i="1" baseline="30000" dirty="0">
                <a:solidFill>
                  <a:srgbClr val="C00000"/>
                </a:solidFill>
                <a:latin typeface="Bookman Old Style" panose="02050604050505020204" pitchFamily="18" charset="0"/>
              </a:rPr>
              <a:t>B</a:t>
            </a:r>
            <a:r>
              <a:rPr lang="cs-CZ" sz="2600" i="1" dirty="0">
                <a:latin typeface="Bookman Old Style" panose="02050604050505020204" pitchFamily="18" charset="0"/>
              </a:rPr>
              <a:t> </a:t>
            </a:r>
            <a:r>
              <a:rPr lang="cs-CZ" sz="2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≠ </a:t>
            </a:r>
            <a:r>
              <a:rPr lang="cs-CZ" sz="2600" i="1" dirty="0">
                <a:latin typeface="Bookman Old Style" panose="02050604050505020204" pitchFamily="18" charset="0"/>
              </a:rPr>
              <a:t>Z</a:t>
            </a:r>
            <a:r>
              <a:rPr lang="cs-CZ" sz="2600" i="1" baseline="30000" dirty="0">
                <a:latin typeface="Bookman Old Style" panose="02050604050505020204" pitchFamily="18" charset="0"/>
              </a:rPr>
              <a:t>A</a:t>
            </a:r>
            <a:r>
              <a:rPr lang="cs-CZ" sz="2600" i="1" baseline="30000" dirty="0">
                <a:highlight>
                  <a:srgbClr val="FFFF00"/>
                </a:highlight>
                <a:latin typeface="Bookman Old Style" panose="02050604050505020204" pitchFamily="18" charset="0"/>
              </a:rPr>
              <a:t>×</a:t>
            </a:r>
            <a:r>
              <a:rPr lang="cs-CZ" sz="2600" i="1" baseline="30000" dirty="0">
                <a:latin typeface="Bookman Old Style" panose="02050604050505020204" pitchFamily="18" charset="0"/>
              </a:rPr>
              <a:t>B</a:t>
            </a:r>
            <a:r>
              <a:rPr lang="cs-CZ" sz="2600" i="1" dirty="0">
                <a:latin typeface="Bookman Old Style" panose="02050604050505020204" pitchFamily="18" charset="0"/>
              </a:rPr>
              <a:t> </a:t>
            </a:r>
            <a:r>
              <a:rPr lang="cs-CZ" sz="26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= W</a:t>
            </a:r>
            <a:endParaRPr lang="cs-CZ" sz="2600" dirty="0">
              <a:latin typeface="Bookman Old Style" panose="0205060405050502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16281B-34AD-423F-7218-A97DE6677F40}"/>
              </a:ext>
            </a:extLst>
          </p:cNvPr>
          <p:cNvSpPr txBox="1"/>
          <p:nvPr/>
        </p:nvSpPr>
        <p:spPr>
          <a:xfrm>
            <a:off x="7136680" y="1112916"/>
            <a:ext cx="330272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2800" dirty="0" err="1">
                <a:solidFill>
                  <a:srgbClr val="0070C0"/>
                </a:solidFill>
              </a:rPr>
              <a:t>Amb</a:t>
            </a:r>
            <a:r>
              <a:rPr lang="cs-CZ" sz="2800" dirty="0"/>
              <a:t>    </a:t>
            </a:r>
            <a:r>
              <a:rPr lang="cs-CZ" sz="2800" b="1" dirty="0" err="1">
                <a:solidFill>
                  <a:srgbClr val="C00000"/>
                </a:solidFill>
              </a:rPr>
              <a:t>Špi</a:t>
            </a:r>
            <a:r>
              <a:rPr lang="cs-CZ" sz="2800" dirty="0"/>
              <a:t>    </a:t>
            </a:r>
            <a:r>
              <a:rPr lang="cs-CZ" sz="2800" dirty="0" err="1">
                <a:solidFill>
                  <a:srgbClr val="00B050"/>
                </a:solidFill>
              </a:rPr>
              <a:t>Bra</a:t>
            </a:r>
            <a:endParaRPr lang="cs-CZ" sz="2800" dirty="0">
              <a:solidFill>
                <a:srgbClr val="00B050"/>
              </a:solidFill>
            </a:endParaRPr>
          </a:p>
          <a:p>
            <a:r>
              <a:rPr lang="cs-CZ" sz="28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Z</a:t>
            </a:r>
            <a:r>
              <a:rPr lang="cs-CZ" sz="2800" i="1" dirty="0">
                <a:latin typeface="Bookman Old Style" panose="02050604050505020204" pitchFamily="18" charset="0"/>
              </a:rPr>
              <a:t> </a:t>
            </a:r>
            <a:r>
              <a:rPr lang="cs-CZ" sz="2800" dirty="0">
                <a:latin typeface="Bookman Old Style" panose="02050604050505020204" pitchFamily="18" charset="0"/>
              </a:rPr>
              <a:t>←</a:t>
            </a:r>
            <a:r>
              <a:rPr lang="cs-CZ" sz="2800" dirty="0">
                <a:latin typeface="Bookman Old Style" panose="02050604050505020204" pitchFamily="18" charset="0"/>
                <a:sym typeface="Symbol" panose="05050102010706020507" pitchFamily="18" charset="2"/>
              </a:rPr>
              <a:t></a:t>
            </a:r>
            <a:r>
              <a:rPr lang="cs-CZ" sz="2800" i="1" dirty="0">
                <a:latin typeface="Bookman Old Style" panose="02050604050505020204" pitchFamily="18" charset="0"/>
              </a:rPr>
              <a:t>  </a:t>
            </a:r>
            <a:r>
              <a:rPr lang="cs-CZ" sz="28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Z</a:t>
            </a:r>
            <a:r>
              <a:rPr lang="cs-CZ" sz="2800" b="1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cs-CZ" sz="2800" dirty="0">
                <a:latin typeface="Bookman Old Style" panose="02050604050505020204" pitchFamily="18" charset="0"/>
              </a:rPr>
              <a:t>←</a:t>
            </a:r>
            <a:r>
              <a:rPr lang="cs-CZ" sz="2800" dirty="0">
                <a:latin typeface="Bookman Old Style" panose="02050604050505020204" pitchFamily="18" charset="0"/>
                <a:sym typeface="Symbol" panose="05050102010706020507" pitchFamily="18" charset="2"/>
              </a:rPr>
              <a:t></a:t>
            </a:r>
            <a:r>
              <a:rPr lang="cs-CZ" sz="28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Z</a:t>
            </a:r>
          </a:p>
          <a:p>
            <a:r>
              <a:rPr lang="cs-CZ" sz="28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A</a:t>
            </a:r>
          </a:p>
          <a:p>
            <a:r>
              <a:rPr lang="cs-CZ" sz="28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Z</a:t>
            </a:r>
            <a:r>
              <a:rPr lang="cs-CZ" sz="2800" i="1" baseline="30000" dirty="0">
                <a:solidFill>
                  <a:srgbClr val="0070C0"/>
                </a:solidFill>
                <a:latin typeface="Bookman Old Style" panose="02050604050505020204" pitchFamily="18" charset="0"/>
              </a:rPr>
              <a:t>A</a:t>
            </a:r>
            <a:r>
              <a:rPr lang="cs-CZ" sz="28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=R</a:t>
            </a:r>
            <a:r>
              <a:rPr lang="cs-CZ" sz="2800" i="1" dirty="0">
                <a:latin typeface="Bookman Old Style" panose="02050604050505020204" pitchFamily="18" charset="0"/>
              </a:rPr>
              <a:t> </a:t>
            </a:r>
            <a:r>
              <a:rPr lang="cs-CZ" sz="2800" dirty="0">
                <a:latin typeface="Bookman Old Style" panose="02050604050505020204" pitchFamily="18" charset="0"/>
                <a:sym typeface="Symbol" panose="05050102010706020507" pitchFamily="18" charset="2"/>
              </a:rPr>
              <a:t></a:t>
            </a:r>
            <a:r>
              <a:rPr lang="cs-CZ" sz="28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R</a:t>
            </a:r>
            <a:r>
              <a:rPr lang="cs-CZ" sz="2800" i="1" dirty="0">
                <a:latin typeface="Bookman Old Style" panose="02050604050505020204" pitchFamily="18" charset="0"/>
              </a:rPr>
              <a:t> </a:t>
            </a:r>
            <a:r>
              <a:rPr lang="cs-CZ" sz="2800" dirty="0">
                <a:latin typeface="Bookman Old Style" panose="02050604050505020204" pitchFamily="18" charset="0"/>
                <a:sym typeface="Symbol" panose="05050102010706020507" pitchFamily="18" charset="2"/>
              </a:rPr>
              <a:t></a:t>
            </a:r>
            <a:r>
              <a:rPr lang="cs-CZ" sz="2800" i="1" dirty="0">
                <a:latin typeface="Bookman Old Style" panose="02050604050505020204" pitchFamily="18" charset="0"/>
              </a:rPr>
              <a:t> </a:t>
            </a:r>
            <a:r>
              <a:rPr lang="cs-CZ" sz="28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R </a:t>
            </a:r>
          </a:p>
          <a:p>
            <a:r>
              <a:rPr lang="cs-CZ" sz="2800" i="1" dirty="0">
                <a:latin typeface="Bookman Old Style" panose="02050604050505020204" pitchFamily="18" charset="0"/>
              </a:rPr>
              <a:t> </a:t>
            </a:r>
          </a:p>
          <a:p>
            <a:r>
              <a:rPr lang="cs-CZ" sz="2800" i="1" dirty="0">
                <a:latin typeface="Bookman Old Style" panose="02050604050505020204" pitchFamily="18" charset="0"/>
              </a:rPr>
              <a:t>                   </a:t>
            </a:r>
            <a:r>
              <a:rPr lang="cs-CZ" sz="28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B</a:t>
            </a:r>
          </a:p>
          <a:p>
            <a:r>
              <a:rPr lang="cs-CZ" sz="28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S</a:t>
            </a:r>
            <a:r>
              <a:rPr lang="cs-CZ" sz="2800" i="1" dirty="0">
                <a:latin typeface="Bookman Old Style" panose="02050604050505020204" pitchFamily="18" charset="0"/>
              </a:rPr>
              <a:t>   </a:t>
            </a:r>
            <a:r>
              <a:rPr lang="cs-CZ" sz="2800" b="1" i="1" dirty="0">
                <a:latin typeface="Bookman Old Style" panose="02050604050505020204" pitchFamily="18" charset="0"/>
              </a:rPr>
              <a:t>←</a:t>
            </a:r>
            <a:r>
              <a:rPr lang="cs-CZ" sz="2800" i="1" dirty="0">
                <a:latin typeface="Bookman Old Style" panose="02050604050505020204" pitchFamily="18" charset="0"/>
              </a:rPr>
              <a:t>    </a:t>
            </a:r>
            <a:r>
              <a:rPr lang="cs-CZ" sz="2800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S</a:t>
            </a:r>
            <a:r>
              <a:rPr lang="cs-CZ" sz="2800" b="1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cs-CZ" sz="2800" b="1" i="1" dirty="0">
                <a:latin typeface="Bookman Old Style" panose="02050604050505020204" pitchFamily="18" charset="0"/>
              </a:rPr>
              <a:t>←</a:t>
            </a:r>
            <a:r>
              <a:rPr lang="cs-CZ" sz="28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Z</a:t>
            </a:r>
            <a:r>
              <a:rPr lang="cs-CZ" sz="2800" i="1" baseline="30000" dirty="0">
                <a:solidFill>
                  <a:srgbClr val="00B050"/>
                </a:solidFill>
                <a:latin typeface="Bookman Old Style" panose="02050604050505020204" pitchFamily="18" charset="0"/>
              </a:rPr>
              <a:t>B</a:t>
            </a:r>
            <a:r>
              <a:rPr lang="cs-CZ" sz="28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=S</a:t>
            </a:r>
            <a:r>
              <a:rPr lang="cs-CZ" sz="2800" i="1" dirty="0">
                <a:latin typeface="Bookman Old Style" panose="02050604050505020204" pitchFamily="18" charset="0"/>
              </a:rPr>
              <a:t> </a:t>
            </a:r>
          </a:p>
          <a:p>
            <a:r>
              <a:rPr lang="cs-CZ" sz="2800" i="1" dirty="0">
                <a:latin typeface="Bookman Old Style" panose="02050604050505020204" pitchFamily="18" charset="0"/>
              </a:rPr>
              <a:t>   		 </a:t>
            </a:r>
            <a:r>
              <a:rPr lang="cs-CZ" sz="28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R</a:t>
            </a:r>
            <a:r>
              <a:rPr lang="cs-CZ" sz="2800" i="1" baseline="30000" dirty="0">
                <a:solidFill>
                  <a:srgbClr val="00B050"/>
                </a:solidFill>
                <a:latin typeface="Bookman Old Style" panose="02050604050505020204" pitchFamily="18" charset="0"/>
              </a:rPr>
              <a:t>B</a:t>
            </a:r>
            <a:r>
              <a:rPr lang="cs-CZ" sz="28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=W</a:t>
            </a:r>
            <a:endParaRPr lang="cs-CZ" sz="2800" i="1" baseline="30000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11553C-4299-411A-083E-A9A82582F936}"/>
              </a:ext>
            </a:extLst>
          </p:cNvPr>
          <p:cNvSpPr txBox="1"/>
          <p:nvPr/>
        </p:nvSpPr>
        <p:spPr>
          <a:xfrm>
            <a:off x="3930741" y="5943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A7560-959A-65F3-CDC0-EEE5895F0D8D}"/>
              </a:ext>
            </a:extLst>
          </p:cNvPr>
          <p:cNvSpPr txBox="1"/>
          <p:nvPr/>
        </p:nvSpPr>
        <p:spPr>
          <a:xfrm>
            <a:off x="6279603" y="4888230"/>
            <a:ext cx="378994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W‘ = S</a:t>
            </a:r>
            <a:r>
              <a:rPr lang="cs-CZ" sz="2600" i="1" baseline="30000" dirty="0">
                <a:solidFill>
                  <a:srgbClr val="0070C0"/>
                </a:solidFill>
                <a:latin typeface="Bookman Old Style" panose="02050604050505020204" pitchFamily="18" charset="0"/>
              </a:rPr>
              <a:t>A</a:t>
            </a:r>
            <a:r>
              <a:rPr lang="cs-CZ" sz="2600" i="1" dirty="0">
                <a:latin typeface="Bookman Old Style" panose="02050604050505020204" pitchFamily="18" charset="0"/>
              </a:rPr>
              <a:t>= </a:t>
            </a:r>
            <a:r>
              <a:rPr lang="cs-CZ" sz="2600" dirty="0">
                <a:latin typeface="Bookman Old Style" panose="02050604050505020204" pitchFamily="18" charset="0"/>
              </a:rPr>
              <a:t>(</a:t>
            </a:r>
            <a:r>
              <a:rPr lang="cs-CZ" sz="2600" i="1" dirty="0">
                <a:latin typeface="Bookman Old Style" panose="02050604050505020204" pitchFamily="18" charset="0"/>
              </a:rPr>
              <a:t>Z</a:t>
            </a:r>
            <a:r>
              <a:rPr lang="cs-CZ" sz="2600" i="1" baseline="30000" dirty="0">
                <a:latin typeface="Bookman Old Style" panose="02050604050505020204" pitchFamily="18" charset="0"/>
              </a:rPr>
              <a:t>B</a:t>
            </a:r>
            <a:r>
              <a:rPr lang="cs-CZ" sz="2600" dirty="0">
                <a:latin typeface="Bookman Old Style" panose="02050604050505020204" pitchFamily="18" charset="0"/>
              </a:rPr>
              <a:t>)</a:t>
            </a:r>
            <a:r>
              <a:rPr lang="cs-CZ" sz="2600" i="1" baseline="30000" dirty="0">
                <a:latin typeface="Bookman Old Style" panose="02050604050505020204" pitchFamily="18" charset="0"/>
              </a:rPr>
              <a:t>A</a:t>
            </a:r>
            <a:r>
              <a:rPr lang="cs-CZ" sz="2600" i="1" dirty="0">
                <a:latin typeface="Bookman Old Style" panose="02050604050505020204" pitchFamily="18" charset="0"/>
              </a:rPr>
              <a:t> = </a:t>
            </a:r>
          </a:p>
          <a:p>
            <a:r>
              <a:rPr lang="cs-CZ" sz="2600" i="1" dirty="0">
                <a:latin typeface="Bookman Old Style" panose="02050604050505020204" pitchFamily="18" charset="0"/>
              </a:rPr>
              <a:t>    = Z</a:t>
            </a:r>
            <a:r>
              <a:rPr lang="cs-CZ" sz="2600" i="1" baseline="30000" dirty="0">
                <a:latin typeface="Bookman Old Style" panose="02050604050505020204" pitchFamily="18" charset="0"/>
              </a:rPr>
              <a:t>B×A</a:t>
            </a:r>
            <a:r>
              <a:rPr lang="cs-CZ" sz="2600" i="1" dirty="0">
                <a:latin typeface="Bookman Old Style" panose="02050604050505020204" pitchFamily="18" charset="0"/>
              </a:rPr>
              <a:t> = Z</a:t>
            </a:r>
            <a:r>
              <a:rPr lang="cs-CZ" sz="2600" i="1" baseline="30000" dirty="0">
                <a:latin typeface="Bookman Old Style" panose="02050604050505020204" pitchFamily="18" charset="0"/>
              </a:rPr>
              <a:t>A×B</a:t>
            </a:r>
            <a:r>
              <a:rPr lang="cs-CZ" sz="2600" i="1" dirty="0">
                <a:latin typeface="Bookman Old Style" panose="02050604050505020204" pitchFamily="18" charset="0"/>
              </a:rPr>
              <a:t>  </a:t>
            </a:r>
            <a:r>
              <a:rPr lang="cs-CZ" sz="2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=</a:t>
            </a:r>
          </a:p>
          <a:p>
            <a:r>
              <a:rPr lang="cs-CZ" sz="2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   =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cs-CZ" sz="2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Z</a:t>
            </a:r>
            <a:r>
              <a:rPr lang="cs-CZ" sz="2600" i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A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)</a:t>
            </a:r>
            <a:r>
              <a:rPr lang="cs-CZ" sz="2600" i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B </a:t>
            </a:r>
            <a:r>
              <a:rPr lang="cs-CZ" sz="26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= R</a:t>
            </a:r>
            <a:r>
              <a:rPr lang="cs-CZ" sz="2600" i="1" baseline="30000" dirty="0">
                <a:solidFill>
                  <a:srgbClr val="00B050"/>
                </a:solidFill>
                <a:latin typeface="Bookman Old Style" panose="02050604050505020204" pitchFamily="18" charset="0"/>
              </a:rPr>
              <a:t>B</a:t>
            </a:r>
          </a:p>
          <a:p>
            <a:r>
              <a:rPr lang="cs-CZ" sz="2600" i="1" baseline="30000" dirty="0">
                <a:solidFill>
                  <a:srgbClr val="00B050"/>
                </a:solidFill>
                <a:latin typeface="Bookman Old Style" panose="02050604050505020204" pitchFamily="18" charset="0"/>
              </a:rPr>
              <a:t>      </a:t>
            </a:r>
            <a:r>
              <a:rPr lang="cs-CZ" sz="2600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= W</a:t>
            </a:r>
            <a:endParaRPr lang="cs-CZ" sz="26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pic>
        <p:nvPicPr>
          <p:cNvPr id="8" name="Graphic 7" descr="Angry face outline with solid fill">
            <a:extLst>
              <a:ext uri="{FF2B5EF4-FFF2-40B4-BE49-F238E27FC236}">
                <a16:creationId xmlns:a16="http://schemas.microsoft.com/office/drawing/2014/main" id="{3C0757A6-247B-CFA8-1B5B-06DF68046E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87942" y="5943600"/>
            <a:ext cx="98650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6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3938</TotalTime>
  <Words>1856</Words>
  <Application>Microsoft Office PowerPoint</Application>
  <PresentationFormat>Widescreen</PresentationFormat>
  <Paragraphs>287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Amasis MT Pro Black</vt:lpstr>
      <vt:lpstr>Aptos</vt:lpstr>
      <vt:lpstr>Arial</vt:lpstr>
      <vt:lpstr>Book Antiqua</vt:lpstr>
      <vt:lpstr>Bookman Old Style</vt:lpstr>
      <vt:lpstr>Courier New</vt:lpstr>
      <vt:lpstr>Symbol</vt:lpstr>
      <vt:lpstr>Trebuchet MS</vt:lpstr>
      <vt:lpstr>Wingdings 3</vt:lpstr>
      <vt:lpstr>Faseta</vt:lpstr>
      <vt:lpstr>Veřejné šifrování</vt:lpstr>
      <vt:lpstr>Formulace úlohy</vt:lpstr>
      <vt:lpstr>Inspirace</vt:lpstr>
      <vt:lpstr>Caesarův postup (matematicky)</vt:lpstr>
      <vt:lpstr>Náš postup: také přes čísla</vt:lpstr>
      <vt:lpstr>Naše kódování detailněji</vt:lpstr>
      <vt:lpstr>Připomeneme sčítání, násobení</vt:lpstr>
      <vt:lpstr>Připomeneme mocniny</vt:lpstr>
      <vt:lpstr>Jak vymyslet a poslat bezpečně kód</vt:lpstr>
      <vt:lpstr>Dva možné problémy</vt:lpstr>
      <vt:lpstr>Řešení problému: počítání modulo p</vt:lpstr>
      <vt:lpstr>Počítání modulo 100 (tj. poslední dvě číslice)</vt:lpstr>
      <vt:lpstr>Počítání modulo 100 (tj. poslední dvě číslice)</vt:lpstr>
      <vt:lpstr>Počítání modulo 100</vt:lpstr>
      <vt:lpstr>Počítání modulo 100</vt:lpstr>
      <vt:lpstr>Řešení problému: počítání modulo p</vt:lpstr>
      <vt:lpstr>Řešení problému: v principu hotovo</vt:lpstr>
      <vt:lpstr>   </vt:lpstr>
      <vt:lpstr>Ukázka počítání modulo p = 5</vt:lpstr>
      <vt:lpstr>Řešení problému: počítání modulo p</vt:lpstr>
      <vt:lpstr>Řešení problému: počítání modulo p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šifrování</dc:title>
  <dc:creator>Jan Obdržálek</dc:creator>
  <cp:lastModifiedBy>Jan Obdržálek</cp:lastModifiedBy>
  <cp:revision>13</cp:revision>
  <dcterms:created xsi:type="dcterms:W3CDTF">2020-02-28T17:16:49Z</dcterms:created>
  <dcterms:modified xsi:type="dcterms:W3CDTF">2025-03-31T00:31:22Z</dcterms:modified>
</cp:coreProperties>
</file>