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96" y="7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bd74f3b5ee9f4e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bd74f3b5ee9f4e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fbd74f3b5ee9f4e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fbd74f3b5ee9f4e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bd74f3b5ee9f4e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fbd74f3b5ee9f4e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4db59a5381d24d8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4db59a5381d24d8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a34070a53d3836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a34070a53d3836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6a34070a53d3836c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6a34070a53d3836c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a34070a53d3836c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a34070a53d3836c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bd74f3b5ee9f4e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bd74f3b5ee9f4e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9863cb69aa1200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9863cb69aa1200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bd74f3b5ee9f4e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bd74f3b5ee9f4e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bd74f3b5ee9f4e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fbd74f3b5ee9f4e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bd74f3b5ee9f4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fbd74f3b5ee9f4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38230" y="-1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Příprava GaN trámečků technologií MOVPE a jejich luminiscenční a mikroskopické vlastnosti</a:t>
            </a:r>
            <a:endParaRPr sz="36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006652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/>
              <a:t>Lucie Závodná (Gymnázium Budějovická),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/>
              <a:t>Tereza Lichtenbergová (Gymnázium Botičská)</a:t>
            </a:r>
            <a:endParaRPr sz="2000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437322" y="2694532"/>
            <a:ext cx="8321508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 dirty="0">
                <a:solidFill>
                  <a:schemeClr val="dk2"/>
                </a:solidFill>
              </a:rPr>
              <a:t>Fyzikální ústav AV ČR, v.v.i, oddělení Polovodičů, 2024 (prof. </a:t>
            </a:r>
            <a:r>
              <a:rPr lang="cs-CZ" sz="1600" dirty="0">
                <a:solidFill>
                  <a:schemeClr val="dk2"/>
                </a:solidFill>
              </a:rPr>
              <a:t>I</a:t>
            </a:r>
            <a:r>
              <a:rPr lang="cs" sz="1600" dirty="0">
                <a:solidFill>
                  <a:schemeClr val="dk2"/>
                </a:solidFill>
              </a:rPr>
              <a:t>ng. Eduard Hulicius CSc.)</a:t>
            </a:r>
            <a:endParaRPr sz="1600" dirty="0">
              <a:solidFill>
                <a:schemeClr val="dk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07" y="3340338"/>
            <a:ext cx="2474475" cy="164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l="28829" t="42994" r="55346" b="45637"/>
          <a:stretch/>
        </p:blipFill>
        <p:spPr>
          <a:xfrm>
            <a:off x="7236224" y="2394850"/>
            <a:ext cx="432000" cy="41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l="50003" t="43145" r="37453" b="47834"/>
          <a:stretch/>
        </p:blipFill>
        <p:spPr>
          <a:xfrm>
            <a:off x="7006965" y="1981154"/>
            <a:ext cx="432000" cy="41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-257446" y="2056775"/>
            <a:ext cx="5691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2657298" y="3340000"/>
            <a:ext cx="1827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</a:rPr>
              <a:t>Pracoviště Cukrovarnická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</a:rPr>
              <a:t>- oddělení polovodičů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</a:rPr>
              <a:t>- oddělení tenkých vrstev a nanostruktur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6982195" y="3340000"/>
            <a:ext cx="166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</a:rPr>
              <a:t>Laboratoř MOVPE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4366" y="2694532"/>
            <a:ext cx="432000" cy="43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4294" y="3340008"/>
            <a:ext cx="2474476" cy="1708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/>
          <p:nvPr/>
        </p:nvSpPr>
        <p:spPr>
          <a:xfrm>
            <a:off x="332875" y="1154000"/>
            <a:ext cx="45090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" sz="1800">
                <a:solidFill>
                  <a:schemeClr val="dk2"/>
                </a:solidFill>
              </a:rPr>
              <a:t>překryv mapy intenzit fotoluminiscence a obrázku z optického mikroskopu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" sz="1800">
                <a:solidFill>
                  <a:schemeClr val="dk2"/>
                </a:solidFill>
              </a:rPr>
              <a:t>spektra z </a:t>
            </a:r>
            <a:r>
              <a:rPr lang="cs" sz="1800">
                <a:solidFill>
                  <a:srgbClr val="6AA84F"/>
                </a:solidFill>
              </a:rPr>
              <a:t>trámečku</a:t>
            </a:r>
            <a:r>
              <a:rPr lang="cs" sz="1800">
                <a:solidFill>
                  <a:schemeClr val="dk2"/>
                </a:solidFill>
              </a:rPr>
              <a:t> a </a:t>
            </a:r>
            <a:r>
              <a:rPr lang="cs" sz="1800">
                <a:solidFill>
                  <a:srgbClr val="999999"/>
                </a:solidFill>
              </a:rPr>
              <a:t>podkladu</a:t>
            </a:r>
            <a:endParaRPr sz="1800">
              <a:solidFill>
                <a:srgbClr val="999999"/>
              </a:solidFill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800" y="1154000"/>
            <a:ext cx="3537500" cy="352572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1" name="Google Shape;171;p22"/>
          <p:cNvSpPr txBox="1"/>
          <p:nvPr/>
        </p:nvSpPr>
        <p:spPr>
          <a:xfrm>
            <a:off x="332877" y="478566"/>
            <a:ext cx="9144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>
                <a:solidFill>
                  <a:schemeClr val="accent2"/>
                </a:solidFill>
              </a:rPr>
              <a:t>Naše měření fotoluminiscence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8/13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4841801" y="4618050"/>
            <a:ext cx="1457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Velikost: 26x26 μm</a:t>
            </a:r>
            <a:endParaRPr sz="1100">
              <a:solidFill>
                <a:schemeClr val="dk2"/>
              </a:solidFill>
            </a:endParaRPr>
          </a:p>
        </p:txBody>
      </p:sp>
      <p:cxnSp>
        <p:nvCxnSpPr>
          <p:cNvPr id="174" name="Google Shape;174;p22"/>
          <p:cNvCxnSpPr/>
          <p:nvPr/>
        </p:nvCxnSpPr>
        <p:spPr>
          <a:xfrm>
            <a:off x="3894364" y="3226934"/>
            <a:ext cx="2173200" cy="280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p22"/>
          <p:cNvCxnSpPr>
            <a:stCxn id="176" idx="3"/>
          </p:cNvCxnSpPr>
          <p:nvPr/>
        </p:nvCxnSpPr>
        <p:spPr>
          <a:xfrm rot="10800000" flipH="1">
            <a:off x="3889920" y="3110513"/>
            <a:ext cx="1878000" cy="456600"/>
          </a:xfrm>
          <a:prstGeom prst="straightConnector1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7" name="Google Shape;177;p22"/>
          <p:cNvSpPr txBox="1"/>
          <p:nvPr/>
        </p:nvSpPr>
        <p:spPr>
          <a:xfrm>
            <a:off x="933101" y="4618050"/>
            <a:ext cx="22752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Graf intenzity totoluminiscence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4">
            <a:alphaModFix/>
          </a:blip>
          <a:srcRect l="17910" t="13266" r="16507" b="3191"/>
          <a:stretch/>
        </p:blipFill>
        <p:spPr>
          <a:xfrm>
            <a:off x="978450" y="2454500"/>
            <a:ext cx="2911470" cy="2225226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Exkurze: CXI TUL, Crytur</a:t>
            </a:r>
            <a:endParaRPr sz="3600"/>
          </a:p>
        </p:txBody>
      </p:sp>
      <p:sp>
        <p:nvSpPr>
          <p:cNvPr id="183" name="Google Shape;18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29600" cy="19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/>
              <a:t>Ústav pro nanomateriály, pokročilé technologie a inovace</a:t>
            </a:r>
            <a:endParaRPr sz="20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výzkumný ústav Technické university v Liberci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syntéza nanomateriálů, strojírenství a softwarová řešení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 rotWithShape="1">
          <a:blip r:embed="rId3">
            <a:alphaModFix/>
          </a:blip>
          <a:srcRect l="48058" t="21871" r="32358" b="45139"/>
          <a:stretch/>
        </p:blipFill>
        <p:spPr>
          <a:xfrm>
            <a:off x="166168" y="2666669"/>
            <a:ext cx="974454" cy="222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4">
            <a:alphaModFix/>
          </a:blip>
          <a:srcRect t="23106" b="12975"/>
          <a:stretch/>
        </p:blipFill>
        <p:spPr>
          <a:xfrm>
            <a:off x="6520675" y="2759074"/>
            <a:ext cx="2241138" cy="191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5">
            <a:alphaModFix/>
          </a:blip>
          <a:srcRect t="19786" b="20919"/>
          <a:stretch/>
        </p:blipFill>
        <p:spPr>
          <a:xfrm>
            <a:off x="3875469" y="2759075"/>
            <a:ext cx="2415986" cy="191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2173" y="2666675"/>
            <a:ext cx="1249759" cy="222180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16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/>
              <a:t>Crytur</a:t>
            </a:r>
            <a:endParaRPr sz="20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významná konkurenceschopná česká firma sídlící v Turnově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výroba scintilátorů a dalších krystalů pro různá optoelektronická řešení</a:t>
            </a:r>
            <a:endParaRPr/>
          </a:p>
        </p:txBody>
      </p:sp>
      <p:sp>
        <p:nvSpPr>
          <p:cNvPr id="189" name="Google Shape;189;p23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11/13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166173" y="4888475"/>
            <a:ext cx="13929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Filtr s nanovlákny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1402152" y="4888475"/>
            <a:ext cx="1249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Budova CXI TUL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3875477" y="4669175"/>
            <a:ext cx="1249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Budova Cryturu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6520677" y="4669175"/>
            <a:ext cx="13929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Scintilační krystaly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Exkurze: Onsemi</a:t>
            </a:r>
            <a:endParaRPr sz="3600"/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64500" cy="3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filiálka americké firmy Onsemi z Arizony v Rožnově pod Radhoštěm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cca 1700 zaměstnanců,  nabírají další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výroba čipů z Si, bude i SiC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 minulosti spolupráce s FZU na HEMT transistorech (také na bázi GaN), na jiných filiálkách GaN běží -&gt; případné využití GaN trámečků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firma celosvětového významu v rámci výroby čipů do automobilů a dalších zařízení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6201" y="1"/>
            <a:ext cx="2849380" cy="21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12/13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6200" y="2431850"/>
            <a:ext cx="2849377" cy="213703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4"/>
          <p:cNvSpPr txBox="1"/>
          <p:nvPr/>
        </p:nvSpPr>
        <p:spPr>
          <a:xfrm>
            <a:off x="5776200" y="2137000"/>
            <a:ext cx="1910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Areál bývalé Tesly Rožnov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04" name="Google Shape;204;p24"/>
          <p:cNvSpPr txBox="1"/>
          <p:nvPr/>
        </p:nvSpPr>
        <p:spPr>
          <a:xfrm>
            <a:off x="5776187" y="4568875"/>
            <a:ext cx="28494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Budova filiálky firmy Onsemi v Rožnově pod Radhoštěm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Shrnutí</a:t>
            </a:r>
            <a:endParaRPr sz="3600"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2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růst GaN trámečků pomocí MOVPE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zobrazení povrchu i katodoluminiscence pomocí SEM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zobrazení 2D i 3D povrchu pomocí AFM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změření luminiscenční vlastností trámečků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exkurze do firem a pracovišť souvisejících s GaN trámečky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311700" y="2759398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Děkujeme za pozornost</a:t>
            </a:r>
            <a:endParaRPr dirty="0"/>
          </a:p>
        </p:txBody>
      </p:sp>
      <p:sp>
        <p:nvSpPr>
          <p:cNvPr id="212" name="Google Shape;212;p25"/>
          <p:cNvSpPr txBox="1"/>
          <p:nvPr/>
        </p:nvSpPr>
        <p:spPr>
          <a:xfrm>
            <a:off x="311700" y="3259675"/>
            <a:ext cx="87252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dirty="0">
                <a:solidFill>
                  <a:schemeClr val="dk2"/>
                </a:solidFill>
              </a:rPr>
              <a:t>Zdroje: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cs" sz="1100" dirty="0">
                <a:solidFill>
                  <a:schemeClr val="dk2"/>
                </a:solidFill>
              </a:rPr>
              <a:t>Photoluminescence spectroscopy and fluorescence explained (renishaw.com)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cs" sz="1100" dirty="0">
                <a:solidFill>
                  <a:schemeClr val="dk2"/>
                </a:solidFill>
              </a:rPr>
              <a:t>AFM — Cellular and Molecular Biomechanics Laboratory (biomechanicalregulation-lab.org)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cs" sz="1100" dirty="0">
                <a:solidFill>
                  <a:schemeClr val="dk2"/>
                </a:solidFill>
              </a:rPr>
              <a:t>https://www.ips.kit.edu/5880.php</a:t>
            </a:r>
            <a:endParaRPr sz="1100" dirty="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cs" sz="1100" dirty="0">
                <a:solidFill>
                  <a:schemeClr val="bg2"/>
                </a:solidFill>
              </a:rPr>
              <a:t>http://fyzika.jreichl.com/main.article/view/1675-skenovaci-elektronovy-mikroskop</a:t>
            </a:r>
            <a:endParaRPr sz="1100" dirty="0">
              <a:solidFill>
                <a:schemeClr val="bg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cs" sz="1100" dirty="0">
                <a:solidFill>
                  <a:schemeClr val="bg2"/>
                </a:solidFill>
              </a:rPr>
              <a:t>Fyzikální ústav Akademie věd České republiky | FZU</a:t>
            </a:r>
            <a:endParaRPr sz="11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Nitridové polovodičové struktury</a:t>
            </a:r>
            <a:endParaRPr sz="3600"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311700" y="1017716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polovodiče na bázi nitridů (GaN, InGaN/GaN, AlGaN/GaN)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příprava epitaxí (MOVPE, MBE)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využití: scintilátory, modré LED diody (bílé světlo), automobilový průmysl (světla, detektory), elektronika (výkonové a vysokofrekvenční HEMT aplikace)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trámečky se zatím komerčně nevyužívají, potencionálně katalýza, jednoelektronové transistory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2/13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540" y="2755755"/>
            <a:ext cx="2477375" cy="208735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" name="Google Shape;73;p14"/>
          <p:cNvSpPr txBox="1"/>
          <p:nvPr/>
        </p:nvSpPr>
        <p:spPr>
          <a:xfrm>
            <a:off x="5545550" y="4843100"/>
            <a:ext cx="10515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Krystal GaN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Příprava: MOVPE</a:t>
            </a:r>
            <a:endParaRPr sz="3600"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248075" y="1150025"/>
            <a:ext cx="5529000" cy="3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dirty="0"/>
              <a:t>“Metalorganic vapour-phase epitaxy” - epitaxe z organokovů v plynné fázi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dirty="0"/>
              <a:t>růst monokrystalu s malým množstvím defektů díky nižší teplotě růstu než je teplota krystalizace z taveniny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dirty="0"/>
              <a:t>princip - nosný plyn (N</a:t>
            </a:r>
            <a:r>
              <a:rPr lang="cs" baseline="-25000" dirty="0"/>
              <a:t>2</a:t>
            </a:r>
            <a:r>
              <a:rPr lang="cs" dirty="0"/>
              <a:t>/H</a:t>
            </a:r>
            <a:r>
              <a:rPr lang="cs" baseline="-25000" dirty="0"/>
              <a:t>2</a:t>
            </a:r>
            <a:r>
              <a:rPr lang="cs" dirty="0"/>
              <a:t>), podložka ze safíru či křemíku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dirty="0"/>
              <a:t>zjednodušená rovnice růstu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NH</a:t>
            </a:r>
            <a:r>
              <a:rPr lang="cs" baseline="-25000" dirty="0"/>
              <a:t>3</a:t>
            </a:r>
            <a:r>
              <a:rPr lang="cs" dirty="0"/>
              <a:t>+(CH</a:t>
            </a:r>
            <a:r>
              <a:rPr lang="cs" baseline="-25000" dirty="0"/>
              <a:t>3</a:t>
            </a:r>
            <a:r>
              <a:rPr lang="cs" dirty="0"/>
              <a:t>)3Ga=GaN+3CH</a:t>
            </a:r>
            <a:r>
              <a:rPr lang="cs" baseline="-25000" dirty="0"/>
              <a:t>4</a:t>
            </a:r>
            <a:endParaRPr baseline="-25000" dirty="0"/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cs" dirty="0"/>
              <a:t>průmyslová metoda - shower head umožňuje plošný růst, není vakuová metoda -&gt; rychlejší výměna vzorků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l="852" t="1823" r="55453" b="1669"/>
          <a:stretch/>
        </p:blipFill>
        <p:spPr>
          <a:xfrm>
            <a:off x="6170171" y="93575"/>
            <a:ext cx="2257351" cy="23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6218395" y="2402402"/>
            <a:ext cx="216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</a:rPr>
              <a:t>Schéma epitaxního růstu GaN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l="17816" t="1559" r="3069" b="2737"/>
          <a:stretch/>
        </p:blipFill>
        <p:spPr>
          <a:xfrm>
            <a:off x="6038925" y="2731491"/>
            <a:ext cx="1960000" cy="20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6304288" y="4742275"/>
            <a:ext cx="216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</a:rPr>
              <a:t>Schéma MOVPE se shower head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3/13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00" y="452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Náš MOVPE růst</a:t>
            </a:r>
            <a:endParaRPr sz="3600"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311700" y="1223150"/>
            <a:ext cx="36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aparatura AIXTRON CCS 3×2 FT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prekursory trimethylgalium.   a amoniak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nosný plyn dusík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GaN trámečky na safíru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množství defektů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první růst nepovedený, nezáměrně kolísala teplota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druhý již trámečky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6625" y="99300"/>
            <a:ext cx="2525673" cy="449006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5003226" y="261880"/>
            <a:ext cx="9555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2"/>
                </a:solidFill>
              </a:rPr>
              <a:t>sprchová hlavice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707061" y="1024999"/>
            <a:ext cx="1343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2"/>
                </a:solidFill>
              </a:rPr>
              <a:t>3 2” substráty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94" name="Google Shape;94;p16"/>
          <p:cNvCxnSpPr>
            <a:stCxn id="92" idx="3"/>
          </p:cNvCxnSpPr>
          <p:nvPr/>
        </p:nvCxnSpPr>
        <p:spPr>
          <a:xfrm>
            <a:off x="5958726" y="565930"/>
            <a:ext cx="1507800" cy="9093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5" name="Google Shape;95;p16"/>
          <p:cNvCxnSpPr>
            <a:stCxn id="93" idx="3"/>
          </p:cNvCxnSpPr>
          <p:nvPr/>
        </p:nvCxnSpPr>
        <p:spPr>
          <a:xfrm>
            <a:off x="6050161" y="1223149"/>
            <a:ext cx="1360500" cy="12636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6" name="Google Shape;96;p16"/>
          <p:cNvPicPr preferRelativeResize="0"/>
          <p:nvPr/>
        </p:nvPicPr>
        <p:blipFill rotWithShape="1">
          <a:blip r:embed="rId4">
            <a:alphaModFix/>
          </a:blip>
          <a:srcRect l="11362" r="21877"/>
          <a:stretch/>
        </p:blipFill>
        <p:spPr>
          <a:xfrm>
            <a:off x="3817898" y="1966680"/>
            <a:ext cx="2334625" cy="262269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4/13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6306620" y="4589376"/>
            <a:ext cx="1771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AIXTRON CCS 3×2 FT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3817901" y="4589375"/>
            <a:ext cx="22290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Ukázka druhé MOVPE aparatury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311700" y="487602"/>
            <a:ext cx="85206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Měření trámečků: mikroskopie</a:t>
            </a:r>
            <a:endParaRPr sz="3600"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351450" y="1017725"/>
            <a:ext cx="5875800" cy="27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elektronový mikroskop typu SEM (“scanning electronic microscop”)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větší rozlišení než optický (až 20 nm), protože elektron má menší vlnovou délku než fotony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skenování povrchu s vysokým rozlišením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také CL (katodoluminiscence) - luminiscence iniciovaná elektrony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Philips XL30 s vlastní CL optikou</a:t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59500"/>
            <a:ext cx="1555301" cy="148772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7" name="Google Shape;107;p17"/>
          <p:cNvSpPr txBox="1"/>
          <p:nvPr/>
        </p:nvSpPr>
        <p:spPr>
          <a:xfrm>
            <a:off x="6227375" y="3764025"/>
            <a:ext cx="293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5375" y="1146997"/>
            <a:ext cx="2826487" cy="34131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" name="Google Shape;109;p17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5/13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0" name="Google Shape;110;p17"/>
          <p:cNvSpPr txBox="1"/>
          <p:nvPr/>
        </p:nvSpPr>
        <p:spPr>
          <a:xfrm flipH="1">
            <a:off x="1555350" y="3667875"/>
            <a:ext cx="2601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Naše měření na mikroskopu Philips XL30 s vlastní CL optikou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6135376" y="4560100"/>
            <a:ext cx="2504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Schéma SEM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311706" y="43609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Naše měření SEMem</a:t>
            </a:r>
            <a:endParaRPr sz="3600"/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52475"/>
            <a:ext cx="2337904" cy="19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4">
            <a:alphaModFix/>
          </a:blip>
          <a:srcRect t="2334"/>
          <a:stretch/>
        </p:blipFill>
        <p:spPr>
          <a:xfrm>
            <a:off x="4479800" y="1175644"/>
            <a:ext cx="2337900" cy="193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9803" y="3183388"/>
            <a:ext cx="2337900" cy="198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6">
            <a:alphaModFix/>
          </a:blip>
          <a:srcRect t="8231"/>
          <a:stretch/>
        </p:blipFill>
        <p:spPr>
          <a:xfrm>
            <a:off x="1" y="3206543"/>
            <a:ext cx="2337900" cy="193697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2337900" y="1152475"/>
            <a:ext cx="19215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Obrázek 1 SEM detektor SE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2337900" y="3206575"/>
            <a:ext cx="1921500" cy="15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Obrázek 2 katodoluminis-cence, stejné místo jako na obrázku 1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817700" y="1152475"/>
            <a:ext cx="19215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Obrázek 3 SEM detektor SE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6817700" y="3206575"/>
            <a:ext cx="19215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Obrázek 4 SEM detektor SE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6/13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Měření trámečků: AFM</a:t>
            </a:r>
            <a:endParaRPr sz="3600"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5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“Atomic force microscopy”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typem SPM (hrotové mikroskopie)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využívá drncující hrot k zmapování povrchu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drncá na základě přitažlivých a odpudivých sil mezi vzorkem a hrotem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nutné následné zpracování</a:t>
            </a:r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 rotWithShape="1">
          <a:blip r:embed="rId3">
            <a:alphaModFix/>
          </a:blip>
          <a:srcRect l="2940" t="12741" b="21413"/>
          <a:stretch/>
        </p:blipFill>
        <p:spPr>
          <a:xfrm>
            <a:off x="5193798" y="0"/>
            <a:ext cx="3950201" cy="260113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9/13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5193801" y="2601125"/>
            <a:ext cx="22656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Obrazovka se záznamy z měření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5193801" y="4785625"/>
            <a:ext cx="18552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Schéma AFM mikroskopu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4">
            <a:alphaModFix/>
          </a:blip>
          <a:srcRect l="19881" t="13532" r="18260" b="6957"/>
          <a:stretch/>
        </p:blipFill>
        <p:spPr>
          <a:xfrm>
            <a:off x="5193800" y="2959025"/>
            <a:ext cx="2463705" cy="190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Naše měření AFM</a:t>
            </a:r>
            <a:endParaRPr sz="3600"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97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AFM Bruker Dimension Icon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hrot Aspire CFM s rotačním symetrický tvarem hrotu a malým poloměrem křivosti cca 8 nm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zpracování                 v programu Gwyddion</a:t>
            </a:r>
            <a:endParaRPr sz="1800"/>
          </a:p>
        </p:txBody>
      </p:sp>
      <p:pic>
        <p:nvPicPr>
          <p:cNvPr id="143" name="Google Shape;143;p20" descr="Obsah obrázku text, snímek obrazovky, Grafický software, Multimediální software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24210" t="7610" r="28400" b="8299"/>
          <a:stretch/>
        </p:blipFill>
        <p:spPr>
          <a:xfrm>
            <a:off x="3373890" y="3080507"/>
            <a:ext cx="1856175" cy="1849669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" name="Google Shape;144;p20" descr="Obsah obrázku text, snímek obrazovky, displej, software&#10;&#10;Popis byl vytvořen automaticky"/>
          <p:cNvPicPr preferRelativeResize="0"/>
          <p:nvPr/>
        </p:nvPicPr>
        <p:blipFill rotWithShape="1">
          <a:blip r:embed="rId4">
            <a:alphaModFix/>
          </a:blip>
          <a:srcRect t="8313" b="12207"/>
          <a:stretch/>
        </p:blipFill>
        <p:spPr>
          <a:xfrm>
            <a:off x="5320800" y="3080499"/>
            <a:ext cx="3823201" cy="171015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20" descr="Obsah obrázku snímek obrazovky, Grafický software, Multimediální software, software&#10;&#10;Popis byl vytvořen automaticky"/>
          <p:cNvPicPr preferRelativeResize="0"/>
          <p:nvPr/>
        </p:nvPicPr>
        <p:blipFill rotWithShape="1">
          <a:blip r:embed="rId5">
            <a:alphaModFix/>
          </a:blip>
          <a:srcRect l="29292" t="32288" r="26318" b="32380"/>
          <a:stretch/>
        </p:blipFill>
        <p:spPr>
          <a:xfrm>
            <a:off x="5320800" y="1099173"/>
            <a:ext cx="3823199" cy="171016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6" name="Google Shape;146;p20" descr="Obsah obrázku snímek obrazovky, Multimediální software, Grafický software, software&#10;&#10;Popis byl vytvořen automaticky"/>
          <p:cNvPicPr preferRelativeResize="0"/>
          <p:nvPr/>
        </p:nvPicPr>
        <p:blipFill rotWithShape="1">
          <a:blip r:embed="rId6">
            <a:alphaModFix/>
          </a:blip>
          <a:srcRect l="10696" t="8007" r="38869" b="5517"/>
          <a:stretch/>
        </p:blipFill>
        <p:spPr>
          <a:xfrm>
            <a:off x="3373905" y="1059643"/>
            <a:ext cx="1856179" cy="17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3373900" y="4862829"/>
            <a:ext cx="38232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Velikost: 5x5 </a:t>
            </a:r>
            <a:r>
              <a:rPr lang="cs" sz="1200">
                <a:solidFill>
                  <a:schemeClr val="dk2"/>
                </a:solidFill>
                <a:latin typeface="Aptos"/>
                <a:ea typeface="Aptos"/>
                <a:cs typeface="Aptos"/>
                <a:sym typeface="Aptos"/>
              </a:rPr>
              <a:t>μm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3373897" y="2758934"/>
            <a:ext cx="38232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Velikost: 20x20 </a:t>
            </a:r>
            <a:r>
              <a:rPr lang="cs" sz="1200">
                <a:solidFill>
                  <a:schemeClr val="dk2"/>
                </a:solidFill>
                <a:latin typeface="Aptos"/>
                <a:ea typeface="Aptos"/>
                <a:cs typeface="Aptos"/>
                <a:sym typeface="Aptos"/>
              </a:rPr>
              <a:t>μm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10/13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5320800" y="2761313"/>
            <a:ext cx="26661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3D povrchu zaznamenaný AFM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5320800" y="4867625"/>
            <a:ext cx="19962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Rozložení výšek v detailu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Měření trámečků: fotoluminiscence</a:t>
            </a:r>
            <a:endParaRPr sz="3600"/>
          </a:p>
        </p:txBody>
      </p:sp>
      <p:sp>
        <p:nvSpPr>
          <p:cNvPr id="157" name="Google Shape;157;p21"/>
          <p:cNvSpPr txBox="1">
            <a:spLocks noGrp="1"/>
          </p:cNvSpPr>
          <p:nvPr>
            <p:ph type="body" idx="1"/>
          </p:nvPr>
        </p:nvSpPr>
        <p:spPr>
          <a:xfrm>
            <a:off x="311700" y="1164800"/>
            <a:ext cx="5857800" cy="3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Spektrometr LabRAM HR Evolution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spojení luminiscenční spektroskopie s konfokální mikroskopií</a:t>
            </a:r>
            <a:endParaRPr/>
          </a:p>
        </p:txBody>
      </p:sp>
      <p:pic>
        <p:nvPicPr>
          <p:cNvPr id="158" name="Google Shape;158;p21"/>
          <p:cNvPicPr preferRelativeResize="0"/>
          <p:nvPr/>
        </p:nvPicPr>
        <p:blipFill rotWithShape="1">
          <a:blip r:embed="rId3">
            <a:alphaModFix/>
          </a:blip>
          <a:srcRect t="16057" b="14401"/>
          <a:stretch/>
        </p:blipFill>
        <p:spPr>
          <a:xfrm>
            <a:off x="6312900" y="1325225"/>
            <a:ext cx="2519402" cy="31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8379304" y="4679736"/>
            <a:ext cx="764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7/13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3617250" y="4426625"/>
            <a:ext cx="19095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Fotoluminiscence GaN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6312900" y="4426625"/>
            <a:ext cx="23412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Naše měření fotoluminiscence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 rotWithShape="1">
          <a:blip r:embed="rId4">
            <a:alphaModFix/>
          </a:blip>
          <a:srcRect l="14162" t="19784" r="6978" b="9020"/>
          <a:stretch/>
        </p:blipFill>
        <p:spPr>
          <a:xfrm>
            <a:off x="536525" y="2831050"/>
            <a:ext cx="2970075" cy="160892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3" name="Google Shape;163;p21"/>
          <p:cNvSpPr txBox="1"/>
          <p:nvPr/>
        </p:nvSpPr>
        <p:spPr>
          <a:xfrm>
            <a:off x="536526" y="4426625"/>
            <a:ext cx="30432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2"/>
                </a:solidFill>
              </a:rPr>
              <a:t>Schéma měření fotoluminiscence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0050" y="2278299"/>
            <a:ext cx="2519400" cy="2161676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707</Words>
  <Application>Microsoft Office PowerPoint</Application>
  <PresentationFormat>Předvádění na obrazovce (16:9)</PresentationFormat>
  <Paragraphs>118</Paragraphs>
  <Slides>13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Aptos</vt:lpstr>
      <vt:lpstr>Arial</vt:lpstr>
      <vt:lpstr>Simple Light</vt:lpstr>
      <vt:lpstr>Příprava GaN trámečků technologií MOVPE a jejich luminiscenční a mikroskopické vlastnosti</vt:lpstr>
      <vt:lpstr>Nitridové polovodičové struktury</vt:lpstr>
      <vt:lpstr>Příprava: MOVPE</vt:lpstr>
      <vt:lpstr>Náš MOVPE růst</vt:lpstr>
      <vt:lpstr>Měření trámečků: mikroskopie</vt:lpstr>
      <vt:lpstr>Naše měření SEMem</vt:lpstr>
      <vt:lpstr>Měření trámečků: AFM</vt:lpstr>
      <vt:lpstr>Naše měření AFM</vt:lpstr>
      <vt:lpstr>Měření trámečků: fotoluminiscence</vt:lpstr>
      <vt:lpstr>Prezentace aplikace PowerPoint</vt:lpstr>
      <vt:lpstr>Exkurze: CXI TUL, Crytur</vt:lpstr>
      <vt:lpstr>Exkurze: Onsemi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Eduard Hulicius</cp:lastModifiedBy>
  <cp:revision>3</cp:revision>
  <dcterms:modified xsi:type="dcterms:W3CDTF">2024-11-12T09:28:26Z</dcterms:modified>
</cp:coreProperties>
</file>