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2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notesSlides/notesSlide3.xml" ContentType="application/vnd.openxmlformats-officedocument.presentationml.notesSlide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handoutMasterIdLst>
    <p:handoutMasterId r:id="rId29"/>
  </p:handoutMasterIdLst>
  <p:sldIdLst>
    <p:sldId id="277" r:id="rId2"/>
    <p:sldId id="280" r:id="rId3"/>
    <p:sldId id="278" r:id="rId4"/>
    <p:sldId id="281" r:id="rId5"/>
    <p:sldId id="279" r:id="rId6"/>
    <p:sldId id="257" r:id="rId7"/>
    <p:sldId id="263" r:id="rId8"/>
    <p:sldId id="265" r:id="rId9"/>
    <p:sldId id="262" r:id="rId10"/>
    <p:sldId id="264" r:id="rId11"/>
    <p:sldId id="258" r:id="rId12"/>
    <p:sldId id="266" r:id="rId13"/>
    <p:sldId id="267" r:id="rId14"/>
    <p:sldId id="268" r:id="rId15"/>
    <p:sldId id="259" r:id="rId16"/>
    <p:sldId id="269" r:id="rId17"/>
    <p:sldId id="283" r:id="rId18"/>
    <p:sldId id="270" r:id="rId19"/>
    <p:sldId id="271" r:id="rId20"/>
    <p:sldId id="282" r:id="rId21"/>
    <p:sldId id="272" r:id="rId22"/>
    <p:sldId id="273" r:id="rId23"/>
    <p:sldId id="274" r:id="rId24"/>
    <p:sldId id="275" r:id="rId25"/>
    <p:sldId id="276" r:id="rId26"/>
    <p:sldId id="261" r:id="rId27"/>
  </p:sldIdLst>
  <p:sldSz cx="9144000" cy="6858000" type="screen4x3"/>
  <p:notesSz cx="9926638" cy="6797675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Střední styl 1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07" autoAdjust="0"/>
    <p:restoredTop sz="94660"/>
  </p:normalViewPr>
  <p:slideViewPr>
    <p:cSldViewPr>
      <p:cViewPr varScale="1">
        <p:scale>
          <a:sx n="101" d="100"/>
          <a:sy n="101" d="100"/>
        </p:scale>
        <p:origin x="72" y="45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4302125" cy="339725"/>
          </a:xfrm>
          <a:prstGeom prst="rect">
            <a:avLst/>
          </a:prstGeom>
        </p:spPr>
        <p:txBody>
          <a:bodyPr vert="horz" lIns="91419" tIns="45710" rIns="91419" bIns="4571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927" y="2"/>
            <a:ext cx="4302125" cy="339725"/>
          </a:xfrm>
          <a:prstGeom prst="rect">
            <a:avLst/>
          </a:prstGeom>
        </p:spPr>
        <p:txBody>
          <a:bodyPr vert="horz" lIns="91419" tIns="45710" rIns="91419" bIns="45710" rtlCol="0"/>
          <a:lstStyle>
            <a:lvl1pPr algn="r">
              <a:defRPr sz="1200"/>
            </a:lvl1pPr>
          </a:lstStyle>
          <a:p>
            <a:pPr>
              <a:defRPr/>
            </a:pPr>
            <a:fld id="{14B89C2C-B5DC-4E64-99AE-354F3182C631}" type="datetimeFigureOut">
              <a:rPr lang="cs-CZ"/>
              <a:pPr>
                <a:defRPr/>
              </a:pPr>
              <a:t>06.10.2024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6457952"/>
            <a:ext cx="4302125" cy="339725"/>
          </a:xfrm>
          <a:prstGeom prst="rect">
            <a:avLst/>
          </a:prstGeom>
        </p:spPr>
        <p:txBody>
          <a:bodyPr vert="horz" lIns="91419" tIns="45710" rIns="91419" bIns="4571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927" y="6457952"/>
            <a:ext cx="4302125" cy="339725"/>
          </a:xfrm>
          <a:prstGeom prst="rect">
            <a:avLst/>
          </a:prstGeom>
        </p:spPr>
        <p:txBody>
          <a:bodyPr vert="horz" lIns="91419" tIns="45710" rIns="91419" bIns="45710" rtlCol="0" anchor="b"/>
          <a:lstStyle>
            <a:lvl1pPr algn="r">
              <a:defRPr sz="1200"/>
            </a:lvl1pPr>
          </a:lstStyle>
          <a:p>
            <a:pPr>
              <a:defRPr/>
            </a:pPr>
            <a:fld id="{2776DBD4-8E94-431B-9F85-57C7A8A098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4845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7FC8CF-72FC-48E5-BF0E-339771829797}" type="datetimeFigureOut">
              <a:rPr lang="cs-CZ" smtClean="0"/>
              <a:t>06.10.2024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433763" y="849313"/>
            <a:ext cx="3059112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188" y="3271838"/>
            <a:ext cx="7942262" cy="267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30CCF-948F-44E7-BEF3-955DEC490F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8584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Na FB a </a:t>
            </a:r>
            <a:r>
              <a:rPr lang="cs-CZ" dirty="0" err="1"/>
              <a:t>instagramu</a:t>
            </a:r>
            <a:r>
              <a:rPr lang="cs-CZ" dirty="0"/>
              <a:t> jsem, ale není pro mne spolehlivý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30CCF-948F-44E7-BEF3-955DEC490F20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03077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„Elektron je nevyčerpatelný“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30CCF-948F-44E7-BEF3-955DEC490F20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7960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Izolovaný systém v konečném čase … a už z něj nevyjde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30CCF-948F-44E7-BEF3-955DEC490F20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1282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1" i="1" dirty="0"/>
              <a:t>„Nazuju-li si dostatečné velké </a:t>
            </a:r>
            <a:r>
              <a:rPr lang="cs-CZ" sz="1200" b="1" i="1" dirty="0" err="1"/>
              <a:t>laptě</a:t>
            </a:r>
            <a:r>
              <a:rPr lang="cs-CZ" sz="1200" b="1" i="1" dirty="0"/>
              <a:t>, zašlápnu na zahrádce, cokoli chci“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30CCF-948F-44E7-BEF3-955DEC490F20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3121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>
              <a:latin typeface="Georgia" pitchFamily="18" charset="0"/>
            </a:endParaRPr>
          </a:p>
        </p:txBody>
      </p:sp>
      <p:sp>
        <p:nvSpPr>
          <p:cNvPr id="5" name="Obdélník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>
              <a:latin typeface="Georgia" pitchFamily="18" charset="0"/>
            </a:endParaRPr>
          </a:p>
        </p:txBody>
      </p:sp>
      <p:sp>
        <p:nvSpPr>
          <p:cNvPr id="6" name="Obdélník 21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>
              <a:latin typeface="Georgia" pitchFamily="18" charset="0"/>
            </a:endParaRPr>
          </a:p>
        </p:txBody>
      </p:sp>
      <p:sp>
        <p:nvSpPr>
          <p:cNvPr id="7" name="Obdélník 23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>
              <a:latin typeface="Georgia" pitchFamily="18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Přímá spojovací čára 2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Elipsa 28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29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5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35560-2A3C-406A-9CA4-710BD29043BB}" type="datetime1">
              <a:rPr lang="cs-CZ" smtClean="0"/>
              <a:t>06.10.2024</a:t>
            </a:fld>
            <a:endParaRPr lang="cs-CZ"/>
          </a:p>
        </p:txBody>
      </p:sp>
      <p:sp>
        <p:nvSpPr>
          <p:cNvPr id="16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7BE32A-9B65-4079-B05E-8809E0518B5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738249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15965-55FF-426C-9A54-1ACFE3170074}" type="datetime1">
              <a:rPr lang="cs-CZ" smtClean="0"/>
              <a:t>06.10.2024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BD7ECA-75E9-442C-A863-ABBBF6B6F21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899251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>
              <a:latin typeface="Georgia" pitchFamily="18" charset="0"/>
            </a:endParaRPr>
          </a:p>
        </p:txBody>
      </p:sp>
      <p:sp>
        <p:nvSpPr>
          <p:cNvPr id="5" name="Obdélník 20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>
              <a:latin typeface="Georgia" pitchFamily="18" charset="0"/>
            </a:endParaRPr>
          </a:p>
        </p:txBody>
      </p:sp>
      <p:sp>
        <p:nvSpPr>
          <p:cNvPr id="6" name="Obdélník 21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>
              <a:latin typeface="Georgia" pitchFamily="18" charset="0"/>
            </a:endParaRPr>
          </a:p>
        </p:txBody>
      </p:sp>
      <p:sp>
        <p:nvSpPr>
          <p:cNvPr id="7" name="Obdélník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>
              <a:latin typeface="Georgia" pitchFamily="18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Přímá spojovací čára 27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Elipsa 28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Elipsa 29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3" name="Zástupný symbol pro číslo snímku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8E568-5BA0-4C8D-B701-58B9F92BAB5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4" name="Zástupný symbol pro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C951D-1A3F-4539-9708-F1C680E4BA3C}" type="datetime1">
              <a:rPr lang="cs-CZ" smtClean="0"/>
              <a:t>06.10.2024</a:t>
            </a:fld>
            <a:endParaRPr lang="cs-CZ"/>
          </a:p>
        </p:txBody>
      </p:sp>
      <p:sp>
        <p:nvSpPr>
          <p:cNvPr id="1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741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FA4FA-0C39-41CE-8B3F-E43F38B02AA7}" type="datetime1">
              <a:rPr lang="cs-CZ" smtClean="0"/>
              <a:t>06.10.2024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92240-F65D-4164-94DD-F3C2609D5FE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972595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>
              <a:latin typeface="Georgia" pitchFamily="18" charset="0"/>
            </a:endParaRPr>
          </a:p>
        </p:txBody>
      </p:sp>
      <p:sp>
        <p:nvSpPr>
          <p:cNvPr id="5" name="Obdélník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>
              <a:latin typeface="Georgia" pitchFamily="18" charset="0"/>
            </a:endParaRPr>
          </a:p>
        </p:txBody>
      </p:sp>
      <p:sp>
        <p:nvSpPr>
          <p:cNvPr id="6" name="Obdélník 21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>
              <a:latin typeface="Georgia" pitchFamily="18" charset="0"/>
            </a:endParaRPr>
          </a:p>
        </p:txBody>
      </p:sp>
      <p:sp>
        <p:nvSpPr>
          <p:cNvPr id="7" name="Obdélník 23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>
              <a:latin typeface="Georgia" pitchFamily="18" charset="0"/>
            </a:endParaRPr>
          </a:p>
        </p:txBody>
      </p:sp>
      <p:sp>
        <p:nvSpPr>
          <p:cNvPr id="8" name="Obdélník 24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>
              <a:latin typeface="Georgia" pitchFamily="18" charset="0"/>
            </a:endParaRPr>
          </a:p>
        </p:txBody>
      </p:sp>
      <p:sp>
        <p:nvSpPr>
          <p:cNvPr id="9" name="Obdélník 25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>
              <a:latin typeface="Georgia" pitchFamily="18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Přímá spojovací čára 29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Elipsa 30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31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" name="Zástupný symbol pro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FFE8B-C59C-46F3-A828-6C8F40AFED5A}" type="datetime1">
              <a:rPr lang="cs-CZ" smtClean="0"/>
              <a:t>06.10.2024</a:t>
            </a:fld>
            <a:endParaRPr lang="cs-CZ"/>
          </a:p>
        </p:txBody>
      </p:sp>
      <p:sp>
        <p:nvSpPr>
          <p:cNvPr id="1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241CEA-E8F5-40DD-9ADD-5E473DCF226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638704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19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C7577-29B3-49ED-AAA7-7F38AEADCAB5}" type="datetime1">
              <a:rPr lang="cs-CZ" smtClean="0"/>
              <a:t>06.10.2024</a:t>
            </a:fld>
            <a:endParaRPr lang="cs-CZ"/>
          </a:p>
        </p:txBody>
      </p:sp>
      <p:sp>
        <p:nvSpPr>
          <p:cNvPr id="7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EFB54-07CA-49EA-BC16-874438E3AB3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03626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1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" name="Obdélník 20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>
              <a:latin typeface="Georgia" pitchFamily="18" charset="0"/>
            </a:endParaRPr>
          </a:p>
        </p:txBody>
      </p:sp>
      <p:sp>
        <p:nvSpPr>
          <p:cNvPr id="9" name="Obdélník 2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>
              <a:latin typeface="Georgia" pitchFamily="18" charset="0"/>
            </a:endParaRPr>
          </a:p>
        </p:txBody>
      </p:sp>
      <p:sp>
        <p:nvSpPr>
          <p:cNvPr id="10" name="Obdélník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>
              <a:latin typeface="Georgia" pitchFamily="18" charset="0"/>
            </a:endParaRPr>
          </a:p>
        </p:txBody>
      </p:sp>
      <p:sp>
        <p:nvSpPr>
          <p:cNvPr id="11" name="Obdélník 24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>
              <a:latin typeface="Georgia" pitchFamily="18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Přímá spojovací čára 28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6" name="Elipsa 30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Elipsa 31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8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40424-39EF-47EE-B595-3DAB3851A005}" type="datetime1">
              <a:rPr lang="cs-CZ" smtClean="0"/>
              <a:t>06.10.2024</a:t>
            </a:fld>
            <a:endParaRPr lang="cs-CZ"/>
          </a:p>
        </p:txBody>
      </p:sp>
      <p:sp>
        <p:nvSpPr>
          <p:cNvPr id="19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1F4D4-12B9-440F-815F-447BD76E82C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419400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0A134-6948-4F7E-B715-41C507EB3F09}" type="datetime1">
              <a:rPr lang="cs-CZ" smtClean="0"/>
              <a:t>06.10.2024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A90647-35DD-4431-8E93-F38A20A7C1F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00985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>
              <a:latin typeface="Georgia" pitchFamily="18" charset="0"/>
            </a:endParaRPr>
          </a:p>
        </p:txBody>
      </p:sp>
      <p:sp>
        <p:nvSpPr>
          <p:cNvPr id="3" name="Obdélník 20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>
              <a:latin typeface="Georgia" pitchFamily="18" charset="0"/>
            </a:endParaRPr>
          </a:p>
        </p:txBody>
      </p:sp>
      <p:sp>
        <p:nvSpPr>
          <p:cNvPr id="4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>
              <a:latin typeface="Georgia" pitchFamily="18" charset="0"/>
            </a:endParaRPr>
          </a:p>
        </p:txBody>
      </p:sp>
      <p:sp>
        <p:nvSpPr>
          <p:cNvPr id="5" name="Obdélník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>
              <a:latin typeface="Georgia" pitchFamily="18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F7C1E-AD14-4773-B335-7BBAED623981}" type="datetime1">
              <a:rPr lang="cs-CZ" smtClean="0"/>
              <a:t>06.10.2024</a:t>
            </a:fld>
            <a:endParaRPr lang="cs-CZ"/>
          </a:p>
        </p:txBody>
      </p:sp>
      <p:sp>
        <p:nvSpPr>
          <p:cNvPr id="9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84628DF-4817-4F34-B7D2-001556D484C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75735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>
              <a:latin typeface="Georgia" pitchFamily="18" charset="0"/>
            </a:endParaRPr>
          </a:p>
        </p:txBody>
      </p:sp>
      <p:sp>
        <p:nvSpPr>
          <p:cNvPr id="7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>
              <a:latin typeface="Georgia" pitchFamily="18" charset="0"/>
            </a:endParaRPr>
          </a:p>
        </p:txBody>
      </p:sp>
      <p:sp>
        <p:nvSpPr>
          <p:cNvPr id="8" name="Obdélník 23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>
              <a:latin typeface="Georgia" pitchFamily="18" charset="0"/>
            </a:endParaRPr>
          </a:p>
        </p:txBody>
      </p:sp>
      <p:sp>
        <p:nvSpPr>
          <p:cNvPr id="9" name="Obdélník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>
              <a:latin typeface="Georgia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Přímá spojovací čára 28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Elipsa 2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30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6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9935BB-5969-4A33-A260-3C1B045377D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7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F5B28-8661-41EF-8075-B194B004DB0D}" type="datetime1">
              <a:rPr lang="cs-CZ" smtClean="0"/>
              <a:t>06.10.2024</a:t>
            </a:fld>
            <a:endParaRPr lang="cs-CZ"/>
          </a:p>
        </p:txBody>
      </p:sp>
      <p:sp>
        <p:nvSpPr>
          <p:cNvPr id="18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49337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19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>
              <a:latin typeface="Georgia" pitchFamily="18" charset="0"/>
            </a:endParaRPr>
          </a:p>
        </p:txBody>
      </p:sp>
      <p:sp>
        <p:nvSpPr>
          <p:cNvPr id="7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>
              <a:latin typeface="Georgia" pitchFamily="18" charset="0"/>
            </a:endParaRPr>
          </a:p>
        </p:txBody>
      </p:sp>
      <p:sp>
        <p:nvSpPr>
          <p:cNvPr id="8" name="Obdélník 23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>
              <a:latin typeface="Georgia" pitchFamily="18" charset="0"/>
            </a:endParaRPr>
          </a:p>
        </p:txBody>
      </p:sp>
      <p:sp>
        <p:nvSpPr>
          <p:cNvPr id="9" name="Obdélník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>
              <a:latin typeface="Georgia" pitchFamily="18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Elipsa 2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30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6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DFA8E2-2C3E-4194-AFD5-C317B1A56E7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7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D8B5E5-5FE7-47AF-B018-9A25F2264F92}" type="datetime1">
              <a:rPr lang="cs-CZ" smtClean="0"/>
              <a:t>06.10.2024</a:t>
            </a:fld>
            <a:endParaRPr lang="cs-CZ"/>
          </a:p>
        </p:txBody>
      </p:sp>
      <p:sp>
        <p:nvSpPr>
          <p:cNvPr id="18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1624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>
              <a:latin typeface="Georgia" pitchFamily="18" charset="0"/>
            </a:endParaRPr>
          </a:p>
        </p:txBody>
      </p:sp>
      <p:sp>
        <p:nvSpPr>
          <p:cNvPr id="1027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>
              <a:latin typeface="Georgia" pitchFamily="18" charset="0"/>
            </a:endParaRPr>
          </a:p>
        </p:txBody>
      </p:sp>
      <p:sp>
        <p:nvSpPr>
          <p:cNvPr id="102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>
              <a:latin typeface="Georgia" pitchFamily="18" charset="0"/>
            </a:endParaRPr>
          </a:p>
        </p:txBody>
      </p:sp>
      <p:sp>
        <p:nvSpPr>
          <p:cNvPr id="102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>
              <a:latin typeface="Georgia" pitchFamily="18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44A466B9-03AB-4932-BAD1-48735B7D469B}" type="datetime1">
              <a:rPr lang="cs-CZ" smtClean="0"/>
              <a:t>06.10.2024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600">
                <a:solidFill>
                  <a:srgbClr val="7B9899"/>
                </a:solidFill>
                <a:latin typeface="Georgia" panose="02040502050405020303" pitchFamily="18" charset="0"/>
              </a:defRPr>
            </a:lvl1pPr>
          </a:lstStyle>
          <a:p>
            <a:pPr>
              <a:defRPr/>
            </a:pPr>
            <a:fld id="{532C557F-DAE4-4C72-BEF5-AEC1B0619BF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038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  <a:endParaRPr lang="en-US" altLang="cs-CZ"/>
          </a:p>
        </p:txBody>
      </p:sp>
      <p:sp>
        <p:nvSpPr>
          <p:cNvPr id="1039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anose="05020102010507070707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anose="05000000000000000000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media1.m4a"/><Relationship Id="rId2" Type="http://schemas.microsoft.com/office/2007/relationships/media" Target="../media/media1.m4a"/><Relationship Id="rId1" Type="http://schemas.openxmlformats.org/officeDocument/2006/relationships/tags" Target="../tags/tag17.xml"/><Relationship Id="rId5" Type="http://schemas.openxmlformats.org/officeDocument/2006/relationships/image" Target="../media/image3.png"/><Relationship Id="rId4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842963"/>
          </a:xfrm>
        </p:spPr>
        <p:txBody>
          <a:bodyPr/>
          <a:lstStyle/>
          <a:p>
            <a:pPr eaLnBrk="1" hangingPunct="1"/>
            <a:r>
              <a:rPr lang="pl-PL" altLang="cs-CZ" dirty="0">
                <a:solidFill>
                  <a:srgbClr val="7B9899"/>
                </a:solidFill>
              </a:rPr>
              <a:t>2024-5 </a:t>
            </a:r>
            <a:r>
              <a:rPr lang="cs-CZ" sz="3200" dirty="0">
                <a:solidFill>
                  <a:schemeClr val="bg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O fyzice pro </a:t>
            </a:r>
            <a:r>
              <a:rPr lang="cs-CZ" sz="3200" dirty="0" err="1">
                <a:solidFill>
                  <a:schemeClr val="bg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nefyziky</a:t>
            </a:r>
            <a:endParaRPr lang="cs-CZ" altLang="cs-CZ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52848" y="2996952"/>
            <a:ext cx="8504238" cy="2490602"/>
          </a:xfrm>
        </p:spPr>
        <p:txBody>
          <a:bodyPr/>
          <a:lstStyle/>
          <a:p>
            <a:pPr marL="274638" lvl="1" indent="0" algn="ctr" eaLnBrk="1" hangingPunct="1">
              <a:buFont typeface="Wingdings" panose="05000000000000000000" pitchFamily="2" charset="2"/>
              <a:buNone/>
              <a:defRPr/>
            </a:pPr>
            <a:r>
              <a:rPr lang="cs-CZ" sz="4000" b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O fyzice pro </a:t>
            </a:r>
            <a:r>
              <a:rPr lang="cs-CZ" sz="4000" b="1" dirty="0" err="1">
                <a:solidFill>
                  <a:srgbClr val="000000"/>
                </a:solidFill>
                <a:latin typeface="+mj-lt"/>
                <a:ea typeface="+mj-ea"/>
                <a:cs typeface="+mj-cs"/>
              </a:rPr>
              <a:t>nefyziky</a:t>
            </a:r>
            <a:endParaRPr lang="cs-CZ" sz="4000" b="1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  <a:p>
            <a:pPr marL="274638" lvl="1" indent="0" algn="ctr" eaLnBrk="1" hangingPunct="1">
              <a:buFont typeface="Wingdings" panose="05000000000000000000" pitchFamily="2" charset="2"/>
              <a:buNone/>
              <a:defRPr/>
            </a:pPr>
            <a:endParaRPr lang="cs-CZ" sz="4000" b="1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  <a:p>
            <a:pPr marL="274638" lvl="1" indent="0" algn="ctr" eaLnBrk="1" hangingPunct="1">
              <a:buFont typeface="Wingdings" panose="05000000000000000000" pitchFamily="2" charset="2"/>
              <a:buNone/>
              <a:defRPr/>
            </a:pPr>
            <a:r>
              <a:rPr lang="cs-CZ" sz="2800" dirty="0">
                <a:solidFill>
                  <a:schemeClr val="tx1"/>
                </a:solidFill>
              </a:rPr>
              <a:t>2024-5</a:t>
            </a:r>
          </a:p>
          <a:p>
            <a:pPr marL="274638" lvl="1" indent="0" eaLnBrk="1" hangingPunct="1">
              <a:buFont typeface="Wingdings" panose="05000000000000000000" pitchFamily="2" charset="2"/>
              <a:buNone/>
              <a:defRPr/>
            </a:pP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172400" y="640326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latin typeface="Blackadder ITC" panose="04020505051007020D02" pitchFamily="82" charset="0"/>
              </a:rPr>
              <a:t>M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792240-F65D-4164-94DD-F3C2609D5FEB}" type="slidenum">
              <a:rPr lang="cs-CZ" altLang="cs-CZ" smtClean="0"/>
              <a:pPr>
                <a:defRPr/>
              </a:pPr>
              <a:t>1</a:t>
            </a:fld>
            <a:endParaRPr lang="cs-CZ" alt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82996070"/>
      </p:ext>
    </p:extLst>
  </p:cSld>
  <p:clrMapOvr>
    <a:masterClrMapping/>
  </p:clrMapOvr>
  <p:transition advTm="2366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842963"/>
          </a:xfrm>
        </p:spPr>
        <p:txBody>
          <a:bodyPr/>
          <a:lstStyle/>
          <a:p>
            <a:pPr eaLnBrk="1" hangingPunct="1"/>
            <a:r>
              <a:rPr lang="pl-PL" altLang="cs-CZ" dirty="0">
                <a:solidFill>
                  <a:srgbClr val="7B9899"/>
                </a:solidFill>
              </a:rPr>
              <a:t>2024-5 Fyzika - o čem je a o čem není</a:t>
            </a:r>
            <a:endParaRPr lang="cs-CZ" altLang="cs-CZ" dirty="0">
              <a:solidFill>
                <a:srgbClr val="7B98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75245" y="1700808"/>
            <a:ext cx="8504238" cy="4710732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  <a:defRPr/>
            </a:pPr>
            <a:r>
              <a:rPr lang="cs-CZ" dirty="0"/>
              <a:t>Kritérium </a:t>
            </a:r>
            <a:r>
              <a:rPr lang="cs-CZ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pravdivosti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teorie</a:t>
            </a:r>
            <a:r>
              <a:rPr lang="cs-CZ" dirty="0"/>
              <a:t>: 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cs-CZ" b="1" i="1" dirty="0"/>
              <a:t>Hlavní</a:t>
            </a:r>
            <a:r>
              <a:rPr lang="cs-CZ" dirty="0"/>
              <a:t>: </a:t>
            </a:r>
            <a:r>
              <a:rPr lang="cs-CZ" b="1" dirty="0">
                <a:solidFill>
                  <a:srgbClr val="FF0000"/>
                </a:solidFill>
              </a:rPr>
              <a:t>shoda</a:t>
            </a:r>
            <a:r>
              <a:rPr lang="cs-CZ" dirty="0"/>
              <a:t> výsledků z modelu s výsledky z pozorování 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cs-CZ" b="1" i="1" dirty="0"/>
              <a:t>Další,</a:t>
            </a:r>
            <a:r>
              <a:rPr lang="cs-CZ" dirty="0"/>
              <a:t> dílčí kritéria: </a:t>
            </a:r>
          </a:p>
          <a:p>
            <a:pPr lvl="1" eaLnBrk="1" hangingPunct="1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cs-CZ" sz="2400" dirty="0">
                <a:solidFill>
                  <a:schemeClr val="tx1"/>
                </a:solidFill>
              </a:rPr>
              <a:t>logická </a:t>
            </a:r>
            <a:r>
              <a:rPr lang="cs-CZ" sz="2400" dirty="0">
                <a:solidFill>
                  <a:srgbClr val="FF0000"/>
                </a:solidFill>
              </a:rPr>
              <a:t>konzistence</a:t>
            </a:r>
            <a:endParaRPr lang="en-US" sz="2400" dirty="0">
              <a:solidFill>
                <a:srgbClr val="FF0000"/>
              </a:solidFill>
            </a:endParaRPr>
          </a:p>
          <a:p>
            <a:pPr lvl="1" eaLnBrk="1" hangingPunct="1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cs-CZ" sz="2400" dirty="0">
                <a:solidFill>
                  <a:schemeClr val="tx1"/>
                </a:solidFill>
              </a:rPr>
              <a:t>symetrie, </a:t>
            </a:r>
            <a:r>
              <a:rPr lang="cs-CZ" sz="2400" dirty="0">
                <a:solidFill>
                  <a:srgbClr val="FF0000"/>
                </a:solidFill>
              </a:rPr>
              <a:t>jednoduchost</a:t>
            </a:r>
          </a:p>
          <a:p>
            <a:pPr lvl="1" eaLnBrk="1" hangingPunct="1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cs-CZ" sz="2400" dirty="0" err="1">
                <a:solidFill>
                  <a:srgbClr val="FF0000"/>
                </a:solidFill>
              </a:rPr>
              <a:t>Occamova</a:t>
            </a:r>
            <a:r>
              <a:rPr lang="cs-CZ" sz="2400" dirty="0">
                <a:solidFill>
                  <a:schemeClr val="tx1"/>
                </a:solidFill>
              </a:rPr>
              <a:t> břitva – princip logické úspornosti:</a:t>
            </a:r>
            <a:br>
              <a:rPr lang="cs-CZ" sz="2400" dirty="0">
                <a:solidFill>
                  <a:schemeClr val="tx1"/>
                </a:solidFill>
              </a:rPr>
            </a:br>
            <a:r>
              <a:rPr lang="cs-CZ" sz="2400" i="1" dirty="0">
                <a:solidFill>
                  <a:srgbClr val="0070C0"/>
                </a:solidFill>
              </a:rPr>
              <a:t>Pokud nějaká část teorie není pro dosažení výsledků nezbytná, pak do teorie nepatří.</a:t>
            </a:r>
            <a:r>
              <a:rPr lang="cs-CZ" sz="2400" dirty="0">
                <a:solidFill>
                  <a:srgbClr val="0070C0"/>
                </a:solidFill>
              </a:rPr>
              <a:t> </a:t>
            </a:r>
          </a:p>
          <a:p>
            <a:pPr lvl="1" eaLnBrk="1" hangingPunct="1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cs-CZ" sz="2400" dirty="0" err="1">
                <a:solidFill>
                  <a:schemeClr val="tx1"/>
                </a:solidFill>
              </a:rPr>
              <a:t>Popper</a:t>
            </a:r>
            <a:r>
              <a:rPr lang="cs-CZ" sz="2400" dirty="0">
                <a:solidFill>
                  <a:schemeClr val="tx1"/>
                </a:solidFill>
              </a:rPr>
              <a:t>: teorie má být </a:t>
            </a:r>
            <a:r>
              <a:rPr lang="cs-CZ" sz="2400" dirty="0">
                <a:solidFill>
                  <a:srgbClr val="FF0000"/>
                </a:solidFill>
              </a:rPr>
              <a:t>vyvratitelná</a:t>
            </a:r>
          </a:p>
          <a:p>
            <a:pPr marL="274638" lvl="1" indent="0" eaLnBrk="1" hangingPunct="1">
              <a:buClr>
                <a:srgbClr val="C00000"/>
              </a:buClr>
              <a:buNone/>
              <a:defRPr/>
            </a:pPr>
            <a:r>
              <a:rPr lang="cs-CZ" sz="2400" dirty="0">
                <a:solidFill>
                  <a:schemeClr val="tx1"/>
                </a:solidFill>
              </a:rPr>
              <a:t>„ informace = 1 / pravděpodobnost “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792240-F65D-4164-94DD-F3C2609D5FEB}" type="slidenum">
              <a:rPr lang="cs-CZ" altLang="cs-CZ" smtClean="0"/>
              <a:pPr>
                <a:defRPr/>
              </a:pPr>
              <a:t>10</a:t>
            </a:fld>
            <a:endParaRPr lang="cs-CZ" altLang="cs-CZ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7ECFB185-A3EB-79EE-17CD-8F8B815A4884}"/>
              </a:ext>
            </a:extLst>
          </p:cNvPr>
          <p:cNvSpPr txBox="1"/>
          <p:nvPr/>
        </p:nvSpPr>
        <p:spPr>
          <a:xfrm>
            <a:off x="7956376" y="6411540"/>
            <a:ext cx="13681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2" rtl="1" eaLnBrk="1" hangingPunct="1">
              <a:defRPr/>
            </a:pPr>
            <a:r>
              <a:rPr lang="cs-CZ" b="1" dirty="0">
                <a:latin typeface="Blackadder ITC" panose="04020505051007020D02" pitchFamily="82" charset="0"/>
              </a:rPr>
              <a:t>M</a:t>
            </a:r>
          </a:p>
        </p:txBody>
      </p:sp>
    </p:spTree>
    <p:custDataLst>
      <p:tags r:id="rId1"/>
    </p:custDataLst>
  </p:cSld>
  <p:clrMapOvr>
    <a:masterClrMapping/>
  </p:clrMapOvr>
  <p:transition advTm="1617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" presetClass="entr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xit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6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6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700"/>
                            </p:stCondLst>
                            <p:childTnLst>
                              <p:par>
                                <p:cTn id="66" presetID="1" presetClass="entr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1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1" presetClass="entr" presetSubtype="0" fill="hold" grpId="1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build="allAtOnce"/>
      <p:bldP spid="6" grpId="1" build="allAtOnce"/>
      <p:bldP spid="6" grpId="2" build="allAtOnce"/>
      <p:bldP spid="6" grpId="3" build="allAtOnce"/>
      <p:bldP spid="6" grpId="4" build="allAtOnce"/>
      <p:bldP spid="6" grpId="5" build="allAtOnce"/>
      <p:bldP spid="6" grpId="6" build="allAtOnce"/>
      <p:bldP spid="6" grpId="7" build="allAtOnce"/>
      <p:bldP spid="6" grpId="8" build="allAtOnce"/>
      <p:bldP spid="6" grpId="9" build="allAtOnce"/>
      <p:bldP spid="6" grpId="10" build="allAtOnce"/>
      <p:bldP spid="6" grpId="11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cs-CZ" dirty="0">
                <a:solidFill>
                  <a:srgbClr val="7B9899"/>
                </a:solidFill>
              </a:rPr>
              <a:t>2024-5 Fyzika - o čem je a o čem není</a:t>
            </a:r>
            <a:endParaRPr lang="cs-CZ" altLang="cs-CZ" dirty="0">
              <a:solidFill>
                <a:srgbClr val="7B98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  <a:defRPr/>
            </a:pPr>
            <a:r>
              <a:rPr lang="cs-CZ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Přírodní</a:t>
            </a:r>
            <a:r>
              <a:rPr lang="cs-CZ" dirty="0"/>
              <a:t> věda: jako Ch, </a:t>
            </a:r>
            <a:r>
              <a:rPr lang="cs-CZ" dirty="0" err="1"/>
              <a:t>Bi</a:t>
            </a:r>
            <a:r>
              <a:rPr lang="cs-CZ" dirty="0"/>
              <a:t>, </a:t>
            </a:r>
            <a:r>
              <a:rPr lang="cs-CZ" dirty="0" err="1"/>
              <a:t>Tech</a:t>
            </a:r>
            <a:r>
              <a:rPr lang="cs-CZ" dirty="0"/>
              <a:t>; </a:t>
            </a:r>
            <a:r>
              <a:rPr lang="cs-CZ" dirty="0" err="1"/>
              <a:t>meziobory</a:t>
            </a:r>
            <a:r>
              <a:rPr lang="cs-CZ" dirty="0"/>
              <a:t> 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cs-CZ" dirty="0"/>
              <a:t>Mezi  </a:t>
            </a:r>
            <a:r>
              <a:rPr lang="cs-CZ" dirty="0" err="1"/>
              <a:t>přír</a:t>
            </a:r>
            <a:r>
              <a:rPr lang="cs-CZ" dirty="0"/>
              <a:t>. vědami: </a:t>
            </a:r>
            <a:r>
              <a:rPr lang="cs-CZ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základní </a:t>
            </a:r>
            <a:r>
              <a:rPr lang="cs-CZ" dirty="0"/>
              <a:t>děje v </a:t>
            </a:r>
            <a:r>
              <a:rPr lang="cs-CZ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neživé</a:t>
            </a:r>
            <a:r>
              <a:rPr lang="cs-CZ" dirty="0"/>
              <a:t> přírodě</a:t>
            </a:r>
          </a:p>
          <a:p>
            <a:pPr lvl="1" eaLnBrk="1" hangingPunct="1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cs-CZ" sz="2400" dirty="0">
                <a:solidFill>
                  <a:schemeClr val="tx1"/>
                </a:solidFill>
              </a:rPr>
              <a:t>ale biomechanika, biofyzika,... i živé</a:t>
            </a:r>
          </a:p>
          <a:p>
            <a:pPr lvl="1" eaLnBrk="1" hangingPunct="1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cs-CZ" sz="2400" dirty="0">
                <a:solidFill>
                  <a:schemeClr val="tx1"/>
                </a:solidFill>
              </a:rPr>
              <a:t>chemická vazba: energie okrajových elektronů v atomech</a:t>
            </a:r>
          </a:p>
          <a:p>
            <a:pPr lvl="1" eaLnBrk="1" hangingPunct="1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cs-CZ" sz="2400" dirty="0">
                <a:solidFill>
                  <a:schemeClr val="tx1"/>
                </a:solidFill>
              </a:rPr>
              <a:t>mezní obory: fyzikální chemie, kvantová chemie, ...</a:t>
            </a:r>
          </a:p>
          <a:p>
            <a:pPr lvl="1" eaLnBrk="1" hangingPunct="1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cs-CZ" sz="2400" dirty="0">
                <a:solidFill>
                  <a:schemeClr val="tx1"/>
                </a:solidFill>
              </a:rPr>
              <a:t>aplikace: technika,  meteorologie, geofyzika, astrofyzika, ...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Matematika </a:t>
            </a:r>
            <a:r>
              <a:rPr lang="cs-CZ" dirty="0"/>
              <a:t>vs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fyzika: </a:t>
            </a:r>
            <a:r>
              <a:rPr lang="cs-CZ" dirty="0"/>
              <a:t>matematika je </a:t>
            </a:r>
            <a:r>
              <a:rPr lang="cs-CZ" dirty="0">
                <a:solidFill>
                  <a:srgbClr val="FF0000"/>
                </a:solidFill>
              </a:rPr>
              <a:t>jazyk </a:t>
            </a:r>
            <a:r>
              <a:rPr lang="cs-CZ" dirty="0"/>
              <a:t>fyziky.</a:t>
            </a:r>
            <a:br>
              <a:rPr lang="cs-CZ" dirty="0"/>
            </a:br>
            <a:r>
              <a:rPr lang="cs-CZ" dirty="0"/>
              <a:t>Matematika jako </a:t>
            </a:r>
            <a:r>
              <a:rPr lang="cs-CZ" dirty="0">
                <a:solidFill>
                  <a:srgbClr val="FF0000"/>
                </a:solidFill>
              </a:rPr>
              <a:t>věda</a:t>
            </a:r>
            <a:r>
              <a:rPr lang="cs-CZ" dirty="0"/>
              <a:t> je tvorba a zkoumání</a:t>
            </a:r>
            <a:r>
              <a:rPr lang="cs-CZ" dirty="0">
                <a:solidFill>
                  <a:srgbClr val="FF0000"/>
                </a:solidFill>
              </a:rPr>
              <a:t> struktur</a:t>
            </a:r>
            <a:r>
              <a:rPr lang="cs-CZ" dirty="0"/>
              <a:t>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792240-F65D-4164-94DD-F3C2609D5FEB}" type="slidenum">
              <a:rPr lang="cs-CZ" altLang="cs-CZ" smtClean="0"/>
              <a:pPr>
                <a:defRPr/>
              </a:pPr>
              <a:t>11</a:t>
            </a:fld>
            <a:endParaRPr lang="cs-CZ" alt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E6B8EB5-3732-13BE-40AB-C6918C970E7A}"/>
              </a:ext>
            </a:extLst>
          </p:cNvPr>
          <p:cNvSpPr txBox="1"/>
          <p:nvPr/>
        </p:nvSpPr>
        <p:spPr>
          <a:xfrm>
            <a:off x="7956376" y="6411540"/>
            <a:ext cx="13681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2" rtl="1" eaLnBrk="1" hangingPunct="1">
              <a:defRPr/>
            </a:pPr>
            <a:r>
              <a:rPr lang="cs-CZ" b="1" dirty="0">
                <a:latin typeface="Blackadder ITC" panose="04020505051007020D02" pitchFamily="82" charset="0"/>
              </a:rPr>
              <a:t>M</a:t>
            </a:r>
          </a:p>
        </p:txBody>
      </p:sp>
    </p:spTree>
    <p:custDataLst>
      <p:tags r:id="rId1"/>
    </p:custDataLst>
  </p:cSld>
  <p:clrMapOvr>
    <a:masterClrMapping/>
  </p:clrMapOvr>
  <p:transition advTm="2132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" presetClass="entr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1" presetClass="entr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1" presetClass="entr" presetSubtype="0" fill="hold" grpId="1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uiExpand="1" build="allAtOnce"/>
      <p:bldP spid="7" grpId="1" uiExpand="1" build="allAtOnce"/>
      <p:bldP spid="7" grpId="2" uiExpand="1" build="allAtOnce"/>
      <p:bldP spid="7" grpId="3" uiExpand="1" build="allAtOnce"/>
      <p:bldP spid="7" grpId="4" uiExpand="1" build="allAtOnce"/>
      <p:bldP spid="7" grpId="5" uiExpand="1" build="allAtOnce"/>
      <p:bldP spid="7" grpId="6" uiExpand="1" build="allAtOnce"/>
      <p:bldP spid="7" grpId="9" uiExpand="1" build="allAtOnce"/>
      <p:bldP spid="7" grpId="10" uiExpand="1" build="allAtOnce"/>
      <p:bldP spid="7" grpId="11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cs-CZ" dirty="0">
                <a:solidFill>
                  <a:srgbClr val="7B9899"/>
                </a:solidFill>
              </a:rPr>
              <a:t>2024-5 Fyzika - o čem je a o čem není</a:t>
            </a:r>
            <a:endParaRPr lang="cs-CZ" altLang="cs-CZ" dirty="0">
              <a:solidFill>
                <a:srgbClr val="7B98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34400" cy="484505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  <a:defRPr/>
            </a:pPr>
            <a:r>
              <a:rPr lang="cs-CZ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Přírodní</a:t>
            </a:r>
            <a:r>
              <a:rPr lang="cs-CZ" sz="2800" b="1" i="1" dirty="0">
                <a:solidFill>
                  <a:srgbClr val="C00000"/>
                </a:solidFill>
              </a:rPr>
              <a:t> věda </a:t>
            </a:r>
            <a:r>
              <a:rPr lang="cs-CZ" sz="2800" dirty="0"/>
              <a:t>(× společenské vědy)</a:t>
            </a:r>
          </a:p>
          <a:p>
            <a:pPr lvl="1" eaLnBrk="1" hangingPunct="1"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Nezabývá</a:t>
            </a:r>
            <a:r>
              <a:rPr lang="cs-CZ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</a:t>
            </a:r>
            <a:r>
              <a:rPr lang="cs-CZ" sz="2400" dirty="0">
                <a:solidFill>
                  <a:schemeClr val="tx1"/>
                </a:solidFill>
              </a:rPr>
              <a:t> kategoriemi typu </a:t>
            </a:r>
            <a:r>
              <a:rPr lang="cs-CZ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vědomí</a:t>
            </a:r>
            <a:r>
              <a:rPr lang="cs-CZ" sz="2400" dirty="0">
                <a:solidFill>
                  <a:schemeClr val="tx1"/>
                </a:solidFill>
              </a:rPr>
              <a:t>:</a:t>
            </a:r>
          </a:p>
          <a:p>
            <a:pPr lvl="3" eaLnBrk="1" hangingPunct="1"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cs-CZ" sz="2400" b="1" i="1" dirty="0"/>
              <a:t>svobodná vůle</a:t>
            </a:r>
            <a:r>
              <a:rPr lang="cs-CZ" sz="2400" dirty="0"/>
              <a:t> × kauzalita, </a:t>
            </a:r>
          </a:p>
          <a:p>
            <a:pPr lvl="3" eaLnBrk="1" hangingPunct="1"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cs-CZ" sz="2400" dirty="0"/>
              <a:t>vědomí,</a:t>
            </a:r>
            <a:r>
              <a:rPr lang="en-US" sz="2400" dirty="0"/>
              <a:t> </a:t>
            </a:r>
            <a:endParaRPr lang="cs-CZ" sz="2400" dirty="0"/>
          </a:p>
          <a:p>
            <a:pPr lvl="3" eaLnBrk="1" hangingPunct="1"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cs-CZ" sz="2400" dirty="0"/>
              <a:t>myšlenka, </a:t>
            </a:r>
          </a:p>
          <a:p>
            <a:pPr lvl="3" eaLnBrk="1" hangingPunct="1"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cs-CZ" sz="2400" dirty="0"/>
              <a:t>Bůh, </a:t>
            </a:r>
          </a:p>
          <a:p>
            <a:pPr lvl="3" eaLnBrk="1" hangingPunct="1"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cs-CZ" sz="2400" dirty="0"/>
              <a:t>etika: dobro, zlo, </a:t>
            </a:r>
          </a:p>
          <a:p>
            <a:pPr lvl="3" eaLnBrk="1" hangingPunct="1"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cs-CZ" sz="2400" dirty="0"/>
              <a:t>smysl (života, věcí), krása apod.</a:t>
            </a:r>
          </a:p>
          <a:p>
            <a:pPr lvl="1" eaLnBrk="1" hangingPunct="1"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cs-CZ" sz="2400" dirty="0">
                <a:solidFill>
                  <a:schemeClr val="tx1"/>
                </a:solidFill>
              </a:rPr>
              <a:t>ty jsou pouze ve styčných oblastech – (didaktika, historie)</a:t>
            </a:r>
          </a:p>
          <a:p>
            <a:pPr marL="274638" lvl="1" indent="0" eaLnBrk="1" hangingPunct="1">
              <a:buClr>
                <a:srgbClr val="C00000"/>
              </a:buClr>
              <a:buNone/>
              <a:defRPr/>
            </a:pPr>
            <a:r>
              <a:rPr lang="cs-CZ" sz="2400" b="1" i="1" dirty="0">
                <a:solidFill>
                  <a:schemeClr val="tx1"/>
                </a:solidFill>
              </a:rPr>
              <a:t>Nesouvisí</a:t>
            </a:r>
            <a:r>
              <a:rPr lang="cs-CZ" sz="2400" dirty="0">
                <a:solidFill>
                  <a:schemeClr val="tx1"/>
                </a:solidFill>
              </a:rPr>
              <a:t> s (neoddiskutovatelnou) </a:t>
            </a:r>
            <a:r>
              <a:rPr lang="cs-CZ" sz="2400" dirty="0">
                <a:solidFill>
                  <a:srgbClr val="FF0000"/>
                </a:solidFill>
              </a:rPr>
              <a:t>odpovědností vědce</a:t>
            </a:r>
            <a:r>
              <a:rPr lang="cs-CZ" sz="2400" dirty="0">
                <a:solidFill>
                  <a:schemeClr val="tx1"/>
                </a:solidFill>
              </a:rPr>
              <a:t>!</a:t>
            </a:r>
          </a:p>
          <a:p>
            <a:pPr marL="274638" lvl="1" indent="0" eaLnBrk="1" hangingPunct="1">
              <a:buClr>
                <a:srgbClr val="C00000"/>
              </a:buClr>
              <a:buNone/>
              <a:defRPr/>
            </a:pPr>
            <a:r>
              <a:rPr lang="cs-CZ" sz="2400" dirty="0">
                <a:solidFill>
                  <a:schemeClr val="tx1"/>
                </a:solidFill>
              </a:rPr>
              <a:t>Johannes </a:t>
            </a:r>
            <a:r>
              <a:rPr lang="cs-CZ" sz="2400" dirty="0" err="1">
                <a:solidFill>
                  <a:schemeClr val="tx1"/>
                </a:solidFill>
              </a:rPr>
              <a:t>Starck</a:t>
            </a:r>
            <a:r>
              <a:rPr lang="cs-CZ" sz="2400" dirty="0">
                <a:solidFill>
                  <a:schemeClr val="tx1"/>
                </a:solidFill>
              </a:rPr>
              <a:t> (Nobelova cena 1919; nacismus)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792240-F65D-4164-94DD-F3C2609D5FEB}" type="slidenum">
              <a:rPr lang="cs-CZ" altLang="cs-CZ" smtClean="0"/>
              <a:pPr>
                <a:defRPr/>
              </a:pPr>
              <a:t>12</a:t>
            </a:fld>
            <a:endParaRPr lang="cs-CZ" alt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F369076B-8535-3582-942B-B997A15CC63D}"/>
              </a:ext>
            </a:extLst>
          </p:cNvPr>
          <p:cNvSpPr txBox="1"/>
          <p:nvPr/>
        </p:nvSpPr>
        <p:spPr>
          <a:xfrm>
            <a:off x="7956376" y="6411540"/>
            <a:ext cx="13681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2" rtl="1" eaLnBrk="1" hangingPunct="1">
              <a:defRPr/>
            </a:pPr>
            <a:r>
              <a:rPr lang="cs-CZ" b="1" dirty="0">
                <a:latin typeface="Blackadder ITC" panose="04020505051007020D02" pitchFamily="82" charset="0"/>
              </a:rPr>
              <a:t>M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956B49AC-954C-5CC6-BAC1-C4513ECBB4BE}"/>
              </a:ext>
            </a:extLst>
          </p:cNvPr>
          <p:cNvSpPr txBox="1"/>
          <p:nvPr/>
        </p:nvSpPr>
        <p:spPr>
          <a:xfrm>
            <a:off x="7964468" y="6410634"/>
            <a:ext cx="13681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2" rtl="1" eaLnBrk="1" hangingPunct="1">
              <a:defRPr/>
            </a:pPr>
            <a:r>
              <a:rPr lang="cs-CZ" b="1" dirty="0">
                <a:latin typeface="Blackadder ITC" panose="04020505051007020D02" pitchFamily="82" charset="0"/>
              </a:rPr>
              <a:t>M</a:t>
            </a:r>
          </a:p>
        </p:txBody>
      </p:sp>
    </p:spTree>
    <p:custDataLst>
      <p:tags r:id="rId1"/>
    </p:custDataLst>
  </p:cSld>
  <p:clrMapOvr>
    <a:masterClrMapping/>
  </p:clrMapOvr>
  <p:transition advTm="2132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" presetClass="entr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xit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" presetClass="entr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1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1" presetClass="entr" presetSubtype="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xit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00"/>
                            </p:stCondLst>
                            <p:childTnLst>
                              <p:par>
                                <p:cTn id="115" presetID="1" presetClass="entr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00"/>
                            </p:stCondLst>
                            <p:childTnLst>
                              <p:par>
                                <p:cTn id="128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build="allAtOnce"/>
      <p:bldP spid="5" grpId="1" build="allAtOnce"/>
      <p:bldP spid="5" grpId="2" build="allAtOnce"/>
      <p:bldP spid="5" grpId="3" build="allAtOnce"/>
      <p:bldP spid="5" grpId="4" build="allAtOnce"/>
      <p:bldP spid="5" grpId="5" build="allAtOnce"/>
      <p:bldP spid="5" grpId="6" build="allAtOnce"/>
      <p:bldP spid="5" grpId="7" build="allAtOnce"/>
      <p:bldP spid="5" grpId="8" build="allAtOnce"/>
      <p:bldP spid="5" grpId="9" build="allAtOnce"/>
      <p:bldP spid="5" grpId="10" build="allAtOnce"/>
      <p:bldP spid="6" grpId="0" build="allAtOnce"/>
      <p:bldP spid="6" grpId="1" build="allAtOnce"/>
      <p:bldP spid="6" grpId="2" build="allAtOnce"/>
      <p:bldP spid="6" grpId="3" build="allAtOnce"/>
      <p:bldP spid="6" grpId="4" build="allAtOnce"/>
      <p:bldP spid="6" grpId="5" build="allAtOnce"/>
      <p:bldP spid="6" grpId="7" build="allAtOnce"/>
      <p:bldP spid="6" grpId="8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cs-CZ" dirty="0">
                <a:solidFill>
                  <a:srgbClr val="7B9899"/>
                </a:solidFill>
              </a:rPr>
              <a:t>2024-5 Fyzika - o čem je a o čem není</a:t>
            </a:r>
            <a:endParaRPr lang="cs-CZ" altLang="cs-CZ" dirty="0">
              <a:solidFill>
                <a:srgbClr val="7B98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84505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3200" b="1" i="1" dirty="0"/>
              <a:t>Klasifikace podle </a:t>
            </a:r>
            <a:r>
              <a:rPr lang="cs-CZ" sz="3200" b="1" i="1" dirty="0">
                <a:solidFill>
                  <a:srgbClr val="FF0000"/>
                </a:solidFill>
              </a:rPr>
              <a:t>předmětu </a:t>
            </a:r>
            <a:r>
              <a:rPr lang="cs-CZ" sz="3200" b="1" i="1" dirty="0"/>
              <a:t>studia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2400" dirty="0"/>
              <a:t>V rámci samotné fyziky existuje řada </a:t>
            </a:r>
            <a:r>
              <a:rPr lang="cs-CZ" sz="2400" dirty="0">
                <a:solidFill>
                  <a:srgbClr val="FF0000"/>
                </a:solidFill>
              </a:rPr>
              <a:t>specializací</a:t>
            </a:r>
            <a:r>
              <a:rPr lang="cs-CZ" sz="2400" dirty="0"/>
              <a:t>: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cs-CZ" sz="1900" dirty="0"/>
              <a:t>podle </a:t>
            </a:r>
            <a:r>
              <a:rPr lang="cs-CZ" sz="1900" dirty="0">
                <a:solidFill>
                  <a:srgbClr val="FF0000"/>
                </a:solidFill>
              </a:rPr>
              <a:t>jevů</a:t>
            </a:r>
            <a:r>
              <a:rPr lang="cs-CZ" sz="1900" dirty="0"/>
              <a:t>: optika, akustika, ...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cs-CZ" sz="1900" dirty="0"/>
              <a:t>konkrétní </a:t>
            </a:r>
            <a:r>
              <a:rPr lang="cs-CZ" sz="1900" dirty="0">
                <a:solidFill>
                  <a:srgbClr val="FF0000"/>
                </a:solidFill>
              </a:rPr>
              <a:t>objekt</a:t>
            </a:r>
            <a:r>
              <a:rPr lang="cs-CZ" sz="1900" dirty="0"/>
              <a:t>: astrofyzika, geofyzika, meteorologie, ...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cs-CZ" sz="1900" dirty="0">
                <a:solidFill>
                  <a:srgbClr val="FF0000"/>
                </a:solidFill>
              </a:rPr>
              <a:t>typy</a:t>
            </a:r>
            <a:r>
              <a:rPr lang="cs-CZ" sz="1900" dirty="0"/>
              <a:t> objektů: fyzika plazmatu, pevných látek, polovodičů, kovů, polymerů, ...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cs-CZ" sz="1900" dirty="0">
                <a:solidFill>
                  <a:srgbClr val="FF0000"/>
                </a:solidFill>
              </a:rPr>
              <a:t>aplikace</a:t>
            </a:r>
            <a:r>
              <a:rPr lang="cs-CZ" sz="1900" dirty="0"/>
              <a:t> fyziky k danému cíli: metrologie, </a:t>
            </a:r>
            <a:r>
              <a:rPr lang="cs-CZ" sz="1900" dirty="0" err="1"/>
              <a:t>tech</a:t>
            </a:r>
            <a:r>
              <a:rPr lang="cs-CZ" sz="1900" dirty="0"/>
              <a:t>. fyzika, ...</a:t>
            </a:r>
            <a:br>
              <a:rPr lang="cs-CZ" sz="1900" dirty="0"/>
            </a:br>
            <a:r>
              <a:rPr lang="cs-CZ" sz="1900" dirty="0"/>
              <a:t>Každá má specifický obor zájmu a z něj plynoucí i metody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2400" dirty="0">
                <a:solidFill>
                  <a:srgbClr val="FF0000"/>
                </a:solidFill>
              </a:rPr>
              <a:t>Mezní</a:t>
            </a:r>
            <a:r>
              <a:rPr lang="cs-CZ" sz="2400" dirty="0"/>
              <a:t> (hraniční) obory: fyzikální chemie, biomechanika ,…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2400" dirty="0"/>
              <a:t>„</a:t>
            </a:r>
            <a:r>
              <a:rPr lang="cs-CZ" sz="2400" dirty="0">
                <a:solidFill>
                  <a:srgbClr val="FF0000"/>
                </a:solidFill>
              </a:rPr>
              <a:t>Napříč</a:t>
            </a:r>
            <a:r>
              <a:rPr lang="cs-CZ" sz="2400" dirty="0"/>
              <a:t> obory“: synergetika, deterministický chaos, matematická fyzika, počítačová fyzika, ...</a:t>
            </a:r>
          </a:p>
          <a:p>
            <a:pPr marL="0" indent="0" eaLnBrk="1" hangingPunct="1">
              <a:buFont typeface="Wingdings 2" panose="05020102010507070707" pitchFamily="18" charset="2"/>
              <a:buNone/>
              <a:defRPr/>
            </a:pPr>
            <a:endParaRPr lang="cs-CZ" sz="2400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792240-F65D-4164-94DD-F3C2609D5FEB}" type="slidenum">
              <a:rPr lang="cs-CZ" altLang="cs-CZ" smtClean="0"/>
              <a:pPr>
                <a:defRPr/>
              </a:pPr>
              <a:t>13</a:t>
            </a:fld>
            <a:endParaRPr lang="cs-CZ" altLang="cs-CZ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6302CCB7-5AD5-D518-1935-CC617769D8EC}"/>
              </a:ext>
            </a:extLst>
          </p:cNvPr>
          <p:cNvSpPr txBox="1"/>
          <p:nvPr/>
        </p:nvSpPr>
        <p:spPr>
          <a:xfrm>
            <a:off x="7956376" y="6411540"/>
            <a:ext cx="13681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2" rtl="1" eaLnBrk="1" hangingPunct="1">
              <a:defRPr/>
            </a:pPr>
            <a:r>
              <a:rPr lang="cs-CZ" b="1" dirty="0">
                <a:latin typeface="Blackadder ITC" panose="04020505051007020D02" pitchFamily="82" charset="0"/>
              </a:rPr>
              <a:t>M</a:t>
            </a:r>
          </a:p>
        </p:txBody>
      </p:sp>
    </p:spTree>
    <p:custDataLst>
      <p:tags r:id="rId1"/>
    </p:custDataLst>
  </p:cSld>
  <p:clrMapOvr>
    <a:masterClrMapping/>
  </p:clrMapOvr>
  <p:transition advTm="2132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" presetClass="entr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xit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" presetClass="entr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1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grpId="1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1" presetClass="entr" presetSubtype="0" fill="hold" grpId="1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build="allAtOnce"/>
      <p:bldP spid="6" grpId="1" build="allAtOnce"/>
      <p:bldP spid="6" grpId="2" build="allAtOnce"/>
      <p:bldP spid="6" grpId="3" build="allAtOnce"/>
      <p:bldP spid="6" grpId="4" build="allAtOnce"/>
      <p:bldP spid="6" grpId="5" build="allAtOnce"/>
      <p:bldP spid="6" grpId="6" build="allAtOnce"/>
      <p:bldP spid="6" grpId="7" build="allAtOnce"/>
      <p:bldP spid="6" grpId="8" build="allAtOnce"/>
      <p:bldP spid="6" grpId="9" build="allAtOnce"/>
      <p:bldP spid="6" grpId="10" build="allAtOnce"/>
      <p:bldP spid="6" grpId="11" build="allAtOnce"/>
      <p:bldP spid="6" grpId="12" build="allAtOnce"/>
      <p:bldP spid="6" grpId="13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cs-CZ" dirty="0">
                <a:solidFill>
                  <a:srgbClr val="7B9899"/>
                </a:solidFill>
              </a:rPr>
              <a:t>2024-5 Fyzika - o čem je a o čem není</a:t>
            </a:r>
            <a:endParaRPr lang="cs-CZ" altLang="cs-CZ" dirty="0">
              <a:solidFill>
                <a:srgbClr val="7B98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altLang="cs-CZ" sz="3600" b="1" i="1" dirty="0"/>
              <a:t>Klasifikace podle </a:t>
            </a:r>
            <a:r>
              <a:rPr lang="cs-CZ" altLang="cs-CZ" sz="3600" b="1" i="1" dirty="0">
                <a:solidFill>
                  <a:srgbClr val="FF0000"/>
                </a:solidFill>
              </a:rPr>
              <a:t>metody</a:t>
            </a:r>
            <a:r>
              <a:rPr lang="cs-CZ" altLang="cs-CZ" sz="3600" b="1" i="1" dirty="0"/>
              <a:t> studia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sz="2300" dirty="0"/>
              <a:t>Fyzika: 	</a:t>
            </a:r>
            <a:r>
              <a:rPr lang="cs-CZ" altLang="cs-CZ" sz="2300" dirty="0">
                <a:solidFill>
                  <a:srgbClr val="FF0000"/>
                </a:solidFill>
              </a:rPr>
              <a:t>teoretická</a:t>
            </a:r>
            <a:endParaRPr lang="cs-CZ" altLang="cs-CZ" sz="23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sz="2300" dirty="0"/>
              <a:t> 		</a:t>
            </a:r>
            <a:r>
              <a:rPr lang="cs-CZ" altLang="cs-CZ" sz="2300" dirty="0">
                <a:solidFill>
                  <a:srgbClr val="FF0000"/>
                </a:solidFill>
              </a:rPr>
              <a:t>experimentální</a:t>
            </a:r>
            <a:endParaRPr lang="cs-CZ" altLang="cs-CZ" sz="23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sz="2300" dirty="0"/>
              <a:t> 		počítačová (</a:t>
            </a:r>
            <a:r>
              <a:rPr lang="cs-CZ" altLang="cs-CZ" sz="2300" dirty="0">
                <a:solidFill>
                  <a:srgbClr val="FF0000"/>
                </a:solidFill>
              </a:rPr>
              <a:t>simulace</a:t>
            </a:r>
            <a:r>
              <a:rPr lang="cs-CZ" altLang="cs-CZ" sz="2300" dirty="0"/>
              <a:t> modelu)</a:t>
            </a:r>
            <a:endParaRPr lang="cs-CZ" altLang="cs-CZ" sz="23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800" b="1" dirty="0"/>
              <a:t>Jiné cíle mají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sz="2300" dirty="0">
                <a:solidFill>
                  <a:srgbClr val="FF0000"/>
                </a:solidFill>
              </a:rPr>
              <a:t>didaktika</a:t>
            </a:r>
            <a:r>
              <a:rPr lang="cs-CZ" altLang="cs-CZ" sz="2300" dirty="0"/>
              <a:t> fyziky;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sz="2300" dirty="0">
                <a:solidFill>
                  <a:srgbClr val="FF0000"/>
                </a:solidFill>
              </a:rPr>
              <a:t>historie</a:t>
            </a:r>
            <a:r>
              <a:rPr lang="cs-CZ" altLang="cs-CZ" sz="2300" dirty="0"/>
              <a:t> fyziky;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sz="2300" dirty="0"/>
              <a:t>...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792240-F65D-4164-94DD-F3C2609D5FEB}" type="slidenum">
              <a:rPr lang="cs-CZ" altLang="cs-CZ" smtClean="0"/>
              <a:pPr>
                <a:defRPr/>
              </a:pPr>
              <a:t>14</a:t>
            </a:fld>
            <a:endParaRPr lang="cs-CZ" alt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C1D53F19-1DA4-B5E7-AD16-2BFCD5161305}"/>
              </a:ext>
            </a:extLst>
          </p:cNvPr>
          <p:cNvSpPr txBox="1"/>
          <p:nvPr/>
        </p:nvSpPr>
        <p:spPr>
          <a:xfrm>
            <a:off x="7956376" y="6411540"/>
            <a:ext cx="13681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2" rtl="1" eaLnBrk="1" hangingPunct="1">
              <a:defRPr/>
            </a:pPr>
            <a:r>
              <a:rPr lang="cs-CZ" b="1" dirty="0">
                <a:latin typeface="Blackadder ITC" panose="04020505051007020D02" pitchFamily="82" charset="0"/>
              </a:rPr>
              <a:t>M</a:t>
            </a:r>
          </a:p>
        </p:txBody>
      </p:sp>
    </p:spTree>
    <p:custDataLst>
      <p:tags r:id="rId1"/>
    </p:custDataLst>
  </p:cSld>
  <p:clrMapOvr>
    <a:masterClrMapping/>
  </p:clrMapOvr>
  <p:transition advTm="2132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6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grpId="1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" presetClass="entr" presetSubtype="0" fill="hold" grpId="1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5" grpId="1" build="allAtOnce"/>
      <p:bldP spid="5" grpId="2" build="allAtOnce"/>
      <p:bldP spid="5" grpId="3" build="allAtOnce"/>
      <p:bldP spid="5" grpId="4" build="allAtOnce"/>
      <p:bldP spid="5" grpId="5" build="allAtOnce"/>
      <p:bldP spid="5" grpId="6" build="allAtOnce"/>
      <p:bldP spid="5" grpId="7" build="allAtOnce"/>
      <p:bldP spid="5" grpId="8" build="allAtOnce"/>
      <p:bldP spid="5" grpId="9" build="allAtOnce"/>
      <p:bldP spid="5" grpId="10" build="allAtOnce"/>
      <p:bldP spid="5" grpId="11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cs-CZ" dirty="0">
                <a:solidFill>
                  <a:srgbClr val="7B9899"/>
                </a:solidFill>
              </a:rPr>
              <a:t>2024-5 Fyzika - o čem je a o čem není</a:t>
            </a:r>
            <a:endParaRPr lang="cs-CZ" altLang="cs-CZ" dirty="0">
              <a:solidFill>
                <a:srgbClr val="7B98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38931" y="1412874"/>
            <a:ext cx="8504238" cy="5040461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sz="3600" b="1" i="1" dirty="0"/>
              <a:t>Klasifikace podle</a:t>
            </a:r>
            <a:r>
              <a:rPr lang="cs-CZ" sz="3600" b="1" i="1" dirty="0"/>
              <a:t> </a:t>
            </a:r>
            <a:r>
              <a:rPr lang="cs-CZ" sz="3600" b="1" i="1" dirty="0">
                <a:solidFill>
                  <a:srgbClr val="FF0000"/>
                </a:solidFill>
              </a:rPr>
              <a:t>stylu</a:t>
            </a:r>
            <a:r>
              <a:rPr lang="cs-CZ" sz="3600" b="1" i="1" dirty="0"/>
              <a:t> popisu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dirty="0"/>
              <a:t>(</a:t>
            </a:r>
            <a:r>
              <a:rPr lang="cs-CZ" dirty="0">
                <a:solidFill>
                  <a:srgbClr val="FF0000"/>
                </a:solidFill>
              </a:rPr>
              <a:t>„</a:t>
            </a:r>
            <a: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Aristotelovská</a:t>
            </a:r>
            <a:r>
              <a:rPr lang="cs-CZ" dirty="0">
                <a:solidFill>
                  <a:srgbClr val="FF0000"/>
                </a:solidFill>
              </a:rPr>
              <a:t>“</a:t>
            </a:r>
            <a:r>
              <a:rPr lang="cs-CZ" dirty="0"/>
              <a:t> fyzika: spíš kvalitativní popis)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Klasická</a:t>
            </a:r>
            <a:r>
              <a:rPr lang="cs-CZ" dirty="0"/>
              <a:t> fyzika  (Newton, Galileo, </a:t>
            </a:r>
            <a:r>
              <a:rPr lang="cs-CZ" dirty="0" err="1"/>
              <a:t>Laplace</a:t>
            </a:r>
            <a:r>
              <a:rPr lang="cs-CZ" dirty="0"/>
              <a:t>, …)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sz="2800" dirty="0"/>
              <a:t>	</a:t>
            </a:r>
            <a:r>
              <a:rPr lang="cs-CZ" sz="2400" dirty="0"/>
              <a:t>Antropomorfismus: „malé“, „velké“ podle člověka</a:t>
            </a:r>
            <a:endParaRPr lang="en-US" sz="2400" dirty="0"/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</a:t>
            </a:r>
            <a: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Moderní“</a:t>
            </a:r>
            <a:r>
              <a:rPr lang="cs-CZ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fyzika:</a:t>
            </a:r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r>
              <a:rPr lang="cs-CZ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Relativistická </a:t>
            </a:r>
            <a:r>
              <a:rPr 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fyzika</a:t>
            </a:r>
            <a:r>
              <a:rPr lang="cs-CZ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br>
              <a:rPr lang="cs-CZ" sz="2800" dirty="0">
                <a:solidFill>
                  <a:schemeClr val="tx1"/>
                </a:solidFill>
              </a:rPr>
            </a:br>
            <a:r>
              <a:rPr lang="cs-CZ" sz="2800" dirty="0">
                <a:solidFill>
                  <a:schemeClr val="tx1"/>
                </a:solidFill>
              </a:rPr>
              <a:t>   Rychlost světla: </a:t>
            </a:r>
            <a:r>
              <a:rPr lang="cs-CZ" sz="2800" i="1" dirty="0">
                <a:solidFill>
                  <a:schemeClr val="tx1"/>
                </a:solidFill>
              </a:rPr>
              <a:t>c</a:t>
            </a:r>
            <a:r>
              <a:rPr lang="cs-CZ" sz="2800" dirty="0">
                <a:solidFill>
                  <a:schemeClr val="tx1"/>
                </a:solidFill>
              </a:rPr>
              <a:t> = 299 792 458 m/s;  </a:t>
            </a:r>
            <a:r>
              <a:rPr lang="en-US" sz="2800" dirty="0">
                <a:solidFill>
                  <a:srgbClr val="FF0000"/>
                </a:solidFill>
              </a:rPr>
              <a:t>≠ </a:t>
            </a:r>
            <a:r>
              <a:rPr lang="cs-CZ" sz="2800" dirty="0">
                <a:solidFill>
                  <a:srgbClr val="FF0000"/>
                </a:solidFill>
              </a:rPr>
              <a:t>∞</a:t>
            </a:r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r>
              <a:rPr lang="cs-CZ" sz="2800" dirty="0">
                <a:solidFill>
                  <a:schemeClr val="tx1"/>
                </a:solidFill>
              </a:rPr>
              <a:t>	</a:t>
            </a:r>
            <a:r>
              <a:rPr lang="cs-CZ" sz="2400" dirty="0">
                <a:solidFill>
                  <a:schemeClr val="tx1"/>
                </a:solidFill>
              </a:rPr>
              <a:t>Relativita se ale pomalu taky stala klasickou</a:t>
            </a:r>
            <a:endParaRPr lang="en-US" sz="2400" dirty="0">
              <a:solidFill>
                <a:schemeClr val="tx1"/>
              </a:solidFill>
            </a:endParaRPr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r>
              <a:rPr lang="cs-CZ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Kvantová</a:t>
            </a:r>
            <a:r>
              <a:rPr 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fyzika:</a:t>
            </a:r>
            <a:br>
              <a:rPr 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cs-CZ" sz="2800" dirty="0">
                <a:solidFill>
                  <a:schemeClr val="tx1"/>
                </a:solidFill>
              </a:rPr>
              <a:t>Planckova konstanta: </a:t>
            </a:r>
            <a:r>
              <a:rPr lang="cs-CZ" sz="2800" i="1" dirty="0">
                <a:solidFill>
                  <a:schemeClr val="tx1"/>
                </a:solidFill>
              </a:rPr>
              <a:t>ħ </a:t>
            </a:r>
            <a:r>
              <a:rPr lang="cs-CZ" sz="2800" dirty="0">
                <a:solidFill>
                  <a:schemeClr val="tx1"/>
                </a:solidFill>
              </a:rPr>
              <a:t>= 6,624 · 10 </a:t>
            </a:r>
            <a:r>
              <a:rPr lang="cs-CZ" sz="2800" baseline="30000" dirty="0">
                <a:solidFill>
                  <a:schemeClr val="tx1"/>
                </a:solidFill>
              </a:rPr>
              <a:t>–34  </a:t>
            </a:r>
            <a:r>
              <a:rPr lang="cs-CZ" sz="2800" dirty="0" err="1">
                <a:solidFill>
                  <a:schemeClr val="tx1"/>
                </a:solidFill>
              </a:rPr>
              <a:t>J·s</a:t>
            </a: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rgbClr val="FF0000"/>
                </a:solidFill>
              </a:rPr>
              <a:t>≠ 0</a:t>
            </a:r>
            <a:endParaRPr lang="cs-CZ" sz="2800" dirty="0">
              <a:solidFill>
                <a:srgbClr val="FF0000"/>
              </a:solidFill>
            </a:endParaRP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endParaRPr lang="en-US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792240-F65D-4164-94DD-F3C2609D5FEB}" type="slidenum">
              <a:rPr lang="cs-CZ" altLang="cs-CZ" smtClean="0"/>
              <a:pPr>
                <a:defRPr/>
              </a:pPr>
              <a:t>15</a:t>
            </a:fld>
            <a:endParaRPr lang="cs-CZ" alt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D68ADB6D-84E7-D017-4FBE-6475DC762D7A}"/>
              </a:ext>
            </a:extLst>
          </p:cNvPr>
          <p:cNvSpPr txBox="1"/>
          <p:nvPr/>
        </p:nvSpPr>
        <p:spPr>
          <a:xfrm>
            <a:off x="7956376" y="6411540"/>
            <a:ext cx="13681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2" rtl="1" eaLnBrk="1" hangingPunct="1">
              <a:defRPr/>
            </a:pPr>
            <a:r>
              <a:rPr lang="cs-CZ" b="1" dirty="0">
                <a:latin typeface="Blackadder ITC" panose="04020505051007020D02" pitchFamily="82" charset="0"/>
              </a:rPr>
              <a:t>M</a:t>
            </a:r>
          </a:p>
        </p:txBody>
      </p:sp>
    </p:spTree>
    <p:custDataLst>
      <p:tags r:id="rId1"/>
    </p:custDataLst>
  </p:cSld>
  <p:clrMapOvr>
    <a:masterClrMapping/>
  </p:clrMapOvr>
  <p:transition advTm="1414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entr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" presetClass="entr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1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1" presetClass="entr" presetSubtype="0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build="allAtOnce"/>
      <p:bldP spid="5" grpId="1" build="allAtOnce"/>
      <p:bldP spid="5" grpId="2" build="allAtOnce"/>
      <p:bldP spid="5" grpId="3" build="allAtOnce"/>
      <p:bldP spid="5" grpId="4" build="allAtOnce"/>
      <p:bldP spid="5" grpId="5" build="allAtOnce"/>
      <p:bldP spid="5" grpId="6" build="allAtOnce"/>
      <p:bldP spid="5" grpId="7" build="allAtOnce"/>
      <p:bldP spid="5" grpId="8" build="allAtOnce"/>
      <p:bldP spid="5" grpId="9" build="allAtOnce"/>
      <p:bldP spid="5" grpId="10" build="allAtOnce"/>
      <p:bldP spid="5" grpId="12" build="allAtOnce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cs-CZ" dirty="0">
                <a:solidFill>
                  <a:srgbClr val="7B9899"/>
                </a:solidFill>
              </a:rPr>
              <a:t>2024-5 Fyzika - o čem je a o čem není</a:t>
            </a:r>
            <a:endParaRPr lang="cs-CZ" altLang="cs-CZ" dirty="0">
              <a:solidFill>
                <a:srgbClr val="7B98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31787" y="1360302"/>
            <a:ext cx="8504238" cy="5165042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Fundamentální </a:t>
            </a:r>
            <a:r>
              <a:rPr lang="cs-CZ" sz="3200" b="1" i="1" dirty="0"/>
              <a:t>konstanty</a:t>
            </a:r>
            <a:br>
              <a:rPr lang="cs-CZ" sz="3200" b="1" i="1" dirty="0"/>
            </a:br>
            <a:r>
              <a:rPr lang="cs-CZ" sz="3200" b="1" i="1" dirty="0"/>
              <a:t> 	*konvenční konstanty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elementární náboj   </a:t>
            </a:r>
            <a:r>
              <a:rPr lang="cs-CZ" i="1" dirty="0"/>
              <a:t>e </a:t>
            </a:r>
            <a:r>
              <a:rPr lang="cs-CZ" dirty="0"/>
              <a:t>= 1,602 × 10 </a:t>
            </a:r>
            <a:r>
              <a:rPr lang="cs-CZ" baseline="30000" dirty="0"/>
              <a:t>–19  </a:t>
            </a:r>
            <a:r>
              <a:rPr lang="cs-CZ" dirty="0"/>
              <a:t>C	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gravitační</a:t>
            </a:r>
            <a:r>
              <a:rPr lang="cs-CZ" dirty="0"/>
              <a:t> konstanta 	</a:t>
            </a:r>
            <a:r>
              <a:rPr lang="cs-CZ" i="1" dirty="0"/>
              <a:t>G</a:t>
            </a:r>
            <a:r>
              <a:rPr lang="cs-CZ" dirty="0"/>
              <a:t> = 6,673 ×10 </a:t>
            </a:r>
            <a:r>
              <a:rPr lang="cs-CZ" baseline="30000" dirty="0"/>
              <a:t>–11  </a:t>
            </a:r>
            <a:r>
              <a:rPr lang="cs-CZ" dirty="0"/>
              <a:t>N·m</a:t>
            </a:r>
            <a:r>
              <a:rPr lang="cs-CZ" baseline="30000" dirty="0"/>
              <a:t>2</a:t>
            </a:r>
            <a:r>
              <a:rPr lang="cs-CZ" dirty="0"/>
              <a:t>/kg</a:t>
            </a:r>
            <a:r>
              <a:rPr lang="cs-CZ" baseline="30000" dirty="0"/>
              <a:t>2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baseline="30000" dirty="0"/>
              <a:t>…</a:t>
            </a:r>
            <a:endParaRPr lang="cs-CZ" dirty="0"/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  <a:r>
              <a:rPr lang="cs-CZ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Avogadrova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/>
              <a:t>konstanta  </a:t>
            </a:r>
            <a:r>
              <a:rPr lang="cs-CZ" i="1" dirty="0"/>
              <a:t>N</a:t>
            </a:r>
            <a:r>
              <a:rPr lang="cs-CZ" baseline="-25000" dirty="0"/>
              <a:t>A </a:t>
            </a:r>
            <a:r>
              <a:rPr lang="cs-CZ" dirty="0"/>
              <a:t>= 6,022 × 10 </a:t>
            </a:r>
            <a:r>
              <a:rPr lang="cs-CZ" baseline="30000" dirty="0"/>
              <a:t>–23  </a:t>
            </a:r>
            <a:r>
              <a:rPr lang="cs-CZ" dirty="0"/>
              <a:t>mol</a:t>
            </a:r>
            <a:r>
              <a:rPr lang="cs-CZ" baseline="30000" dirty="0"/>
              <a:t>–1</a:t>
            </a:r>
            <a:endParaRPr lang="cs-CZ" dirty="0"/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  <a:r>
              <a:rPr lang="cs-CZ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Boltzmannova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/>
              <a:t> konstanta </a:t>
            </a:r>
            <a:r>
              <a:rPr lang="cs-CZ" i="1" dirty="0"/>
              <a:t>k</a:t>
            </a:r>
            <a:r>
              <a:rPr lang="cs-CZ" baseline="-25000" dirty="0"/>
              <a:t>B </a:t>
            </a:r>
            <a:r>
              <a:rPr lang="cs-CZ" dirty="0"/>
              <a:t>= 1,381 × 10 </a:t>
            </a:r>
            <a:r>
              <a:rPr lang="cs-CZ" baseline="30000" dirty="0"/>
              <a:t>–23 </a:t>
            </a:r>
            <a:r>
              <a:rPr lang="cs-CZ" dirty="0"/>
              <a:t>J/K</a:t>
            </a:r>
            <a:endParaRPr lang="en-US" dirty="0"/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dirty="0"/>
              <a:t>…</a:t>
            </a:r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792240-F65D-4164-94DD-F3C2609D5FEB}" type="slidenum">
              <a:rPr lang="cs-CZ" altLang="cs-CZ" smtClean="0"/>
              <a:pPr>
                <a:defRPr/>
              </a:pPr>
              <a:t>16</a:t>
            </a:fld>
            <a:endParaRPr lang="cs-CZ" altLang="cs-CZ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778A60D-CF52-3B80-444C-E2FA18382699}"/>
              </a:ext>
            </a:extLst>
          </p:cNvPr>
          <p:cNvSpPr txBox="1"/>
          <p:nvPr/>
        </p:nvSpPr>
        <p:spPr>
          <a:xfrm>
            <a:off x="7956376" y="6411540"/>
            <a:ext cx="13681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2" rtl="1" eaLnBrk="1" hangingPunct="1">
              <a:defRPr/>
            </a:pPr>
            <a:r>
              <a:rPr lang="cs-CZ" b="1" dirty="0">
                <a:latin typeface="Blackadder ITC" panose="04020505051007020D02" pitchFamily="82" charset="0"/>
              </a:rPr>
              <a:t>M</a:t>
            </a:r>
          </a:p>
        </p:txBody>
      </p:sp>
    </p:spTree>
    <p:custDataLst>
      <p:tags r:id="rId1"/>
    </p:custDataLst>
  </p:cSld>
  <p:clrMapOvr>
    <a:masterClrMapping/>
  </p:clrMapOvr>
  <p:transition advTm="1414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" presetClass="entr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build="allAtOnce"/>
      <p:bldP spid="6" grpId="1" build="allAtOnce"/>
      <p:bldP spid="6" grpId="2" build="allAtOnce"/>
      <p:bldP spid="6" grpId="3" build="allAtOnce"/>
      <p:bldP spid="6" grpId="4" build="allAtOnce"/>
      <p:bldP spid="6" grpId="5" build="allAtOnce"/>
      <p:bldP spid="6" grpId="7" build="allAtOnce"/>
      <p:bldP spid="6" grpId="8" build="allAtOnce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cs-CZ" dirty="0">
                <a:solidFill>
                  <a:srgbClr val="7B9899"/>
                </a:solidFill>
              </a:rPr>
              <a:t>2024-5 Fyzika - o čem je a o čem není</a:t>
            </a:r>
            <a:endParaRPr lang="cs-CZ" altLang="cs-CZ" dirty="0">
              <a:solidFill>
                <a:srgbClr val="7B98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31787" y="1360302"/>
            <a:ext cx="8504238" cy="5165042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Veličiny, jednotky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Literatura </a:t>
            </a: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(základní):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sz="2300" b="1" i="1" dirty="0"/>
              <a:t>Metrologie, její vývoj a současnost. </a:t>
            </a:r>
            <a:r>
              <a:rPr lang="cs-CZ" sz="2300" dirty="0"/>
              <a:t>Šindelář V., </a:t>
            </a:r>
            <a:br>
              <a:rPr lang="cs-CZ" sz="2300" dirty="0"/>
            </a:br>
            <a:r>
              <a:rPr lang="cs-CZ" sz="2300" dirty="0"/>
              <a:t>Tůma Z., ČMS Praha 2002</a:t>
            </a:r>
            <a:endParaRPr lang="cs-CZ" sz="3200" b="1" i="1" dirty="0"/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sz="2800" b="1" i="1" dirty="0">
                <a:solidFill>
                  <a:srgbClr val="FF0000"/>
                </a:solidFill>
              </a:rPr>
              <a:t>Mezinárodní soustava jednotek </a:t>
            </a:r>
            <a:r>
              <a:rPr lang="cs-CZ" sz="2800" b="1" i="1" dirty="0"/>
              <a:t>SI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(dřív </a:t>
            </a:r>
            <a:r>
              <a:rPr lang="cs-CZ" dirty="0" err="1"/>
              <a:t>Giorgi</a:t>
            </a:r>
            <a:r>
              <a:rPr lang="cs-CZ" dirty="0"/>
              <a:t>, MKSA…): </a:t>
            </a:r>
            <a:r>
              <a:rPr lang="cs-CZ" dirty="0">
                <a:solidFill>
                  <a:srgbClr val="7030A0"/>
                </a:solidFill>
              </a:rPr>
              <a:t>kg, m, s, A, K, mol, cd</a:t>
            </a:r>
            <a:r>
              <a:rPr lang="cs-CZ" dirty="0"/>
              <a:t> 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dirty="0"/>
              <a:t>Zavedeny tak, aby </a:t>
            </a:r>
            <a:r>
              <a:rPr lang="cs-CZ" i="1" dirty="0">
                <a:solidFill>
                  <a:srgbClr val="FF0000"/>
                </a:solidFill>
              </a:rPr>
              <a:t>c</a:t>
            </a:r>
            <a:r>
              <a:rPr lang="cs-CZ" dirty="0">
                <a:solidFill>
                  <a:srgbClr val="FF0000"/>
                </a:solidFill>
              </a:rPr>
              <a:t>, </a:t>
            </a:r>
            <a:r>
              <a:rPr lang="cs-CZ" i="1" dirty="0">
                <a:solidFill>
                  <a:srgbClr val="FF0000"/>
                </a:solidFill>
              </a:rPr>
              <a:t>ħ</a:t>
            </a:r>
            <a:r>
              <a:rPr lang="cs-CZ" i="1" dirty="0"/>
              <a:t>, </a:t>
            </a:r>
            <a:r>
              <a:rPr lang="cs-CZ" dirty="0"/>
              <a:t>… měly dané </a:t>
            </a:r>
            <a:r>
              <a:rPr lang="cs-CZ" dirty="0">
                <a:solidFill>
                  <a:srgbClr val="FF0000"/>
                </a:solidFill>
              </a:rPr>
              <a:t>pevné hodnoty 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b="1" i="1" dirty="0"/>
              <a:t>Jiné soustavy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b="1" i="1" dirty="0"/>
              <a:t>Anglo-americká </a:t>
            </a:r>
            <a:r>
              <a:rPr lang="cs-CZ" sz="2400" dirty="0"/>
              <a:t>(britsko-americká, </a:t>
            </a:r>
            <a:r>
              <a:rPr lang="cs-CZ" sz="2400" dirty="0" err="1"/>
              <a:t>yd</a:t>
            </a:r>
            <a:r>
              <a:rPr lang="cs-CZ" sz="2400" dirty="0"/>
              <a:t>-lb-s) </a:t>
            </a:r>
            <a:r>
              <a:rPr lang="cs-CZ" sz="2400" dirty="0">
                <a:solidFill>
                  <a:srgbClr val="FF0000"/>
                </a:solidFill>
              </a:rPr>
              <a:t>přes SI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i="1" dirty="0"/>
              <a:t>„</a:t>
            </a:r>
            <a:r>
              <a:rPr lang="cs-CZ" b="1" i="1" dirty="0"/>
              <a:t>Přirozená</a:t>
            </a:r>
            <a:r>
              <a:rPr lang="cs-CZ" i="1" dirty="0"/>
              <a:t>“: </a:t>
            </a:r>
            <a:r>
              <a:rPr lang="cs-CZ" i="1" dirty="0">
                <a:solidFill>
                  <a:srgbClr val="FF0000"/>
                </a:solidFill>
              </a:rPr>
              <a:t>c =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i="1" dirty="0">
                <a:solidFill>
                  <a:srgbClr val="FF0000"/>
                </a:solidFill>
              </a:rPr>
              <a:t>ħ = G = 1 </a:t>
            </a:r>
            <a:r>
              <a:rPr lang="cs-CZ" dirty="0"/>
              <a:t>v teoretické fyzice</a:t>
            </a:r>
            <a:endParaRPr lang="en-US" dirty="0"/>
          </a:p>
          <a:p>
            <a:pPr eaLnBrk="1" hangingPunct="1">
              <a:defRPr/>
            </a:pPr>
            <a:endParaRPr lang="cs-CZ" dirty="0"/>
          </a:p>
        </p:txBody>
      </p:sp>
      <p:pic>
        <p:nvPicPr>
          <p:cNvPr id="2" name="02_Sa-a_Ej_Zakladni_jednotky">
            <a:hlinkClick r:id="" action="ppaction://media"/>
          </p:cNvPr>
          <p:cNvPicPr>
            <a:picLocks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668344" y="2060848"/>
            <a:ext cx="487362" cy="487362"/>
          </a:xfrm>
          <a:prstGeom prst="rect">
            <a:avLst/>
          </a:prstGeom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792240-F65D-4164-94DD-F3C2609D5FEB}" type="slidenum">
              <a:rPr lang="cs-CZ" altLang="cs-CZ" smtClean="0"/>
              <a:pPr>
                <a:defRPr/>
              </a:pPr>
              <a:t>17</a:t>
            </a:fld>
            <a:endParaRPr lang="cs-CZ" altLang="cs-CZ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778A60D-CF52-3B80-444C-E2FA18382699}"/>
              </a:ext>
            </a:extLst>
          </p:cNvPr>
          <p:cNvSpPr txBox="1"/>
          <p:nvPr/>
        </p:nvSpPr>
        <p:spPr>
          <a:xfrm>
            <a:off x="7956376" y="6411540"/>
            <a:ext cx="13681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2" rtl="1" eaLnBrk="1" hangingPunct="1">
              <a:defRPr/>
            </a:pPr>
            <a:r>
              <a:rPr lang="cs-CZ" b="1" dirty="0">
                <a:latin typeface="Blackadder ITC" panose="04020505051007020D02" pitchFamily="82" charset="0"/>
              </a:rPr>
              <a:t>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89122988"/>
      </p:ext>
    </p:extLst>
  </p:cSld>
  <p:clrMapOvr>
    <a:masterClrMapping/>
  </p:clrMapOvr>
  <p:transition advTm="1414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6" dur="2474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4741"/>
                            </p:stCondLst>
                            <p:childTnLst>
                              <p:par>
                                <p:cTn id="38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" presetClass="entr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" presetClass="entr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grpId="1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" presetClass="entr" presetSubtype="0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" presetClass="entr" presetSubtype="0" fill="hold" grpId="1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8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  <p:bldLst>
      <p:bldP spid="3" grpId="0" uiExpand="1" build="p"/>
      <p:bldP spid="6" grpId="0" build="allAtOnce"/>
      <p:bldP spid="6" grpId="1" build="allAtOnce"/>
      <p:bldP spid="6" grpId="2" build="allAtOnce"/>
      <p:bldP spid="6" grpId="3" build="allAtOnce"/>
      <p:bldP spid="6" grpId="4" build="allAtOnce"/>
      <p:bldP spid="6" grpId="5" build="allAtOnce"/>
      <p:bldP spid="6" grpId="6" build="allAtOnce"/>
      <p:bldP spid="6" grpId="7" build="allAtOnce"/>
      <p:bldP spid="6" grpId="8" build="allAtOnce"/>
      <p:bldP spid="6" grpId="9" build="allAtOnce"/>
      <p:bldP spid="6" grpId="10" build="allAtOnce"/>
      <p:bldP spid="6" grpId="11" build="allAtOnce"/>
      <p:bldP spid="6" grpId="12" build="allAtOnce"/>
      <p:bldP spid="6" grpId="13" build="allAtOnce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cs-CZ" dirty="0">
                <a:solidFill>
                  <a:srgbClr val="7B9899"/>
                </a:solidFill>
              </a:rPr>
              <a:t>2024-5 Fyzika - o čem je a o čem není</a:t>
            </a:r>
            <a:endParaRPr lang="cs-CZ" altLang="cs-CZ" dirty="0">
              <a:solidFill>
                <a:srgbClr val="7B98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Filozofie a fyzika 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dirty="0"/>
              <a:t>Metoda </a:t>
            </a:r>
            <a:r>
              <a:rPr lang="cs-CZ" b="1" i="1" dirty="0"/>
              <a:t>induktivní</a:t>
            </a:r>
            <a:r>
              <a:rPr lang="cs-CZ" dirty="0"/>
              <a:t> × </a:t>
            </a:r>
            <a:r>
              <a:rPr lang="cs-CZ" b="1" i="1" dirty="0"/>
              <a:t>deduktivně axiomatická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dirty="0"/>
              <a:t>Příklad: 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dirty="0">
                <a:solidFill>
                  <a:srgbClr val="FF0000"/>
                </a:solidFill>
              </a:rPr>
              <a:t>Indukce: </a:t>
            </a:r>
            <a:r>
              <a:rPr lang="cs-CZ" dirty="0"/>
              <a:t>Kepler z pozorování planet (Tycho Brahe) </a:t>
            </a:r>
            <a:br>
              <a:rPr lang="cs-CZ" dirty="0"/>
            </a:br>
            <a:r>
              <a:rPr lang="cs-CZ" dirty="0"/>
              <a:t>3 Keplerovy zákony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dirty="0">
                <a:solidFill>
                  <a:srgbClr val="FF0000"/>
                </a:solidFill>
              </a:rPr>
              <a:t>Dedukce:</a:t>
            </a:r>
            <a:r>
              <a:rPr lang="cs-CZ" dirty="0"/>
              <a:t> z Newtonových pohybových zákonů + </a:t>
            </a:r>
            <a:br>
              <a:rPr lang="cs-CZ" dirty="0"/>
            </a:br>
            <a:r>
              <a:rPr lang="cs-CZ" dirty="0"/>
              <a:t>Newtonova gravitačního zákona lze deduktivně odvodit Keplerovy zákony (a to v přesnějším tvaru)</a:t>
            </a:r>
            <a:endParaRPr lang="en-US" dirty="0"/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endParaRPr lang="en-US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792240-F65D-4164-94DD-F3C2609D5FEB}" type="slidenum">
              <a:rPr lang="cs-CZ" altLang="cs-CZ" smtClean="0"/>
              <a:pPr>
                <a:defRPr/>
              </a:pPr>
              <a:t>18</a:t>
            </a:fld>
            <a:endParaRPr lang="cs-CZ" alt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A7FAC74E-0F30-A27F-F5E7-9F80E69C84E1}"/>
              </a:ext>
            </a:extLst>
          </p:cNvPr>
          <p:cNvSpPr txBox="1"/>
          <p:nvPr/>
        </p:nvSpPr>
        <p:spPr>
          <a:xfrm>
            <a:off x="7956376" y="6411540"/>
            <a:ext cx="13681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2" rtl="1" eaLnBrk="1" hangingPunct="1">
              <a:defRPr/>
            </a:pPr>
            <a:r>
              <a:rPr lang="cs-CZ" b="1" dirty="0">
                <a:latin typeface="Blackadder ITC" panose="04020505051007020D02" pitchFamily="82" charset="0"/>
              </a:rPr>
              <a:t>M</a:t>
            </a:r>
          </a:p>
        </p:txBody>
      </p:sp>
    </p:spTree>
    <p:custDataLst>
      <p:tags r:id="rId1"/>
    </p:custDataLst>
  </p:cSld>
  <p:clrMapOvr>
    <a:masterClrMapping/>
  </p:clrMapOvr>
  <p:transition advTm="1414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" presetClass="entr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build="allAtOnce"/>
      <p:bldP spid="5" grpId="1" build="allAtOnce"/>
      <p:bldP spid="5" grpId="2" build="allAtOnce"/>
      <p:bldP spid="5" grpId="3" build="allAtOnce"/>
      <p:bldP spid="5" grpId="4" build="allAtOnce"/>
      <p:bldP spid="5" grpId="5" build="allAtOnce"/>
      <p:bldP spid="5" grpId="7" build="allAtOnce"/>
      <p:bldP spid="5" grpId="8" build="allAtOnce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cs-CZ" dirty="0">
                <a:solidFill>
                  <a:srgbClr val="7B9899"/>
                </a:solidFill>
              </a:rPr>
              <a:t>2024-5 Fyzika - o čem je a o čem není</a:t>
            </a:r>
            <a:endParaRPr lang="cs-CZ" altLang="cs-CZ" dirty="0">
              <a:solidFill>
                <a:srgbClr val="7B98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3600" b="1" i="1" dirty="0"/>
              <a:t>Vysvětlení  jevů</a:t>
            </a:r>
            <a:endParaRPr lang="cs-CZ" altLang="cs-CZ" sz="3600" dirty="0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3200" dirty="0"/>
              <a:t> </a:t>
            </a:r>
            <a:r>
              <a:rPr lang="cs-CZ" altLang="cs-CZ" sz="2800" b="1" i="1" dirty="0"/>
              <a:t>kauzální</a:t>
            </a:r>
            <a:r>
              <a:rPr lang="cs-CZ" altLang="cs-CZ" sz="2800" dirty="0"/>
              <a:t> (příčinné) × </a:t>
            </a:r>
            <a:r>
              <a:rPr lang="cs-CZ" altLang="cs-CZ" sz="2800" b="1" i="1" dirty="0"/>
              <a:t>teleologické</a:t>
            </a:r>
            <a:r>
              <a:rPr lang="cs-CZ" altLang="cs-CZ" sz="2800" dirty="0"/>
              <a:t> (účelové) 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endParaRPr lang="cs-CZ" altLang="cs-CZ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altLang="cs-CZ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Kauzální: </a:t>
            </a:r>
            <a:r>
              <a:rPr lang="cs-CZ" alt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příčina – důsledek 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alt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Čas </a:t>
            </a:r>
            <a:r>
              <a:rPr lang="cs-CZ" altLang="cs-CZ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alt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altLang="cs-CZ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příčina nikdy po důsledku </a:t>
            </a:r>
            <a:br>
              <a:rPr lang="cs-CZ" altLang="cs-CZ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alt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zpravidla před ním, má-li systém paměť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altLang="cs-CZ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Teleologické: </a:t>
            </a:r>
            <a:r>
              <a:rPr lang="cs-CZ" alt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účel, cíl</a:t>
            </a:r>
          </a:p>
          <a:p>
            <a:pPr lvl="1" eaLnBrk="1" hangingPunct="1"/>
            <a:endParaRPr lang="cs-CZ" alt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792240-F65D-4164-94DD-F3C2609D5FEB}" type="slidenum">
              <a:rPr lang="cs-CZ" altLang="cs-CZ" smtClean="0"/>
              <a:pPr>
                <a:defRPr/>
              </a:pPr>
              <a:t>19</a:t>
            </a:fld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E06552B-E796-21CC-1BA8-17FE1122979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xfrm>
            <a:off x="8805863" y="6381328"/>
            <a:ext cx="504056" cy="3667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2" rtl="1" eaLnBrk="1" hangingPunct="1">
              <a:defRPr/>
            </a:pPr>
            <a:r>
              <a:rPr lang="cs-CZ" b="1" dirty="0">
                <a:latin typeface="Blackadder ITC" panose="04020505051007020D02" pitchFamily="82" charset="0"/>
              </a:rPr>
              <a:t>M</a:t>
            </a:r>
          </a:p>
        </p:txBody>
      </p:sp>
    </p:spTree>
    <p:custDataLst>
      <p:tags r:id="rId1"/>
    </p:custDataLst>
  </p:cSld>
  <p:clrMapOvr>
    <a:masterClrMapping/>
  </p:clrMapOvr>
  <p:transition advTm="1414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" presetClass="entr" presetSubtype="0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ntr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5" build="allAtOnce"/>
      <p:bldP spid="5" grpId="6" build="allAtOnce"/>
      <p:bldP spid="5" grpId="7" build="allAtOnce"/>
      <p:bldP spid="5" grpId="8" build="allAtOnce"/>
      <p:bldP spid="5" grpId="9" build="allAtOnce"/>
      <p:bldP spid="5" grpId="10" build="allAtOnce"/>
      <p:bldP spid="5" grpId="11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842963"/>
          </a:xfrm>
        </p:spPr>
        <p:txBody>
          <a:bodyPr/>
          <a:lstStyle/>
          <a:p>
            <a:pPr eaLnBrk="1" hangingPunct="1"/>
            <a:r>
              <a:rPr lang="pl-PL" altLang="cs-CZ" dirty="0">
                <a:solidFill>
                  <a:srgbClr val="7B9899"/>
                </a:solidFill>
              </a:rPr>
              <a:t>2024-5 </a:t>
            </a:r>
            <a:r>
              <a:rPr lang="cs-CZ" sz="3600" dirty="0">
                <a:solidFill>
                  <a:schemeClr val="bg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O fyzice pro </a:t>
            </a:r>
            <a:r>
              <a:rPr lang="cs-CZ" sz="3600" dirty="0" err="1">
                <a:solidFill>
                  <a:schemeClr val="bg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nefyziky</a:t>
            </a:r>
            <a:endParaRPr lang="cs-CZ" altLang="cs-CZ" dirty="0">
              <a:solidFill>
                <a:srgbClr val="7B98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85750" y="1802494"/>
            <a:ext cx="8504238" cy="4569732"/>
          </a:xfrm>
        </p:spPr>
        <p:txBody>
          <a:bodyPr/>
          <a:lstStyle/>
          <a:p>
            <a:pPr marL="274638" lvl="1" indent="0" eaLnBrk="1" hangingPunct="1">
              <a:buFont typeface="Wingdings" panose="05000000000000000000" pitchFamily="2" charset="2"/>
              <a:buNone/>
              <a:defRPr/>
            </a:pPr>
            <a:r>
              <a:rPr lang="cs-CZ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Personálie:</a:t>
            </a:r>
          </a:p>
          <a:p>
            <a:pPr marL="274638" lvl="1" indent="0" eaLnBrk="1" hangingPunct="1">
              <a:buFont typeface="Wingdings" panose="05000000000000000000" pitchFamily="2" charset="2"/>
              <a:buNone/>
              <a:defRPr/>
            </a:pPr>
            <a:r>
              <a:rPr lang="cs-CZ" sz="2800" dirty="0">
                <a:solidFill>
                  <a:schemeClr val="tx1"/>
                </a:solidFill>
              </a:rPr>
              <a:t>Doc. RNDr. </a:t>
            </a:r>
            <a:r>
              <a:rPr lang="cs-CZ" sz="2800" dirty="0">
                <a:solidFill>
                  <a:srgbClr val="FF0000"/>
                </a:solidFill>
              </a:rPr>
              <a:t>Jan Obdržálek</a:t>
            </a:r>
            <a:r>
              <a:rPr lang="cs-CZ" sz="2800" dirty="0">
                <a:solidFill>
                  <a:schemeClr val="tx1"/>
                </a:solidFill>
              </a:rPr>
              <a:t>, CSc.</a:t>
            </a:r>
            <a:endParaRPr lang="cs-CZ" sz="2800" baseline="30000" dirty="0">
              <a:solidFill>
                <a:schemeClr val="tx1"/>
              </a:solidFill>
            </a:endParaRPr>
          </a:p>
          <a:p>
            <a:pPr marL="274638" lvl="1" indent="0" eaLnBrk="1" hangingPunct="1">
              <a:buFont typeface="Wingdings" panose="05000000000000000000" pitchFamily="2" charset="2"/>
              <a:buNone/>
              <a:defRPr/>
            </a:pPr>
            <a:r>
              <a:rPr lang="cs-CZ" sz="2800" dirty="0">
                <a:solidFill>
                  <a:schemeClr val="tx1"/>
                </a:solidFill>
              </a:rPr>
              <a:t>Ústav teoretické fyziky – ÚTF MFF UK (v </a:t>
            </a:r>
            <a:r>
              <a:rPr lang="cs-CZ" sz="2800" dirty="0" err="1">
                <a:solidFill>
                  <a:schemeClr val="tx1"/>
                </a:solidFill>
              </a:rPr>
              <a:t>důch</a:t>
            </a:r>
            <a:r>
              <a:rPr lang="cs-CZ" sz="2800" dirty="0">
                <a:solidFill>
                  <a:schemeClr val="tx1"/>
                </a:solidFill>
              </a:rPr>
              <a:t>.)</a:t>
            </a:r>
          </a:p>
          <a:p>
            <a:pPr marL="274638" lvl="1" indent="0" eaLnBrk="1" hangingPunct="1">
              <a:buNone/>
              <a:defRPr/>
            </a:pPr>
            <a:r>
              <a:rPr lang="fr-FR" sz="2800" dirty="0">
                <a:solidFill>
                  <a:schemeClr val="tx1"/>
                </a:solidFill>
              </a:rPr>
              <a:t>Email: 	</a:t>
            </a:r>
            <a:r>
              <a:rPr lang="cs-CZ" sz="2800" b="1" dirty="0">
                <a:solidFill>
                  <a:srgbClr val="FF0000"/>
                </a:solidFill>
              </a:rPr>
              <a:t>U3V</a:t>
            </a:r>
            <a:r>
              <a:rPr lang="fr-FR" sz="2800" b="1" dirty="0">
                <a:solidFill>
                  <a:srgbClr val="FF0000"/>
                </a:solidFill>
              </a:rPr>
              <a:t>.fyzika@gmail.com</a:t>
            </a:r>
          </a:p>
          <a:p>
            <a:pPr marL="274638" lvl="1" indent="0" eaLnBrk="1" hangingPunct="1">
              <a:buNone/>
              <a:defRPr/>
            </a:pPr>
            <a:r>
              <a:rPr lang="fr-FR" sz="2800" dirty="0">
                <a:solidFill>
                  <a:schemeClr val="tx1"/>
                </a:solidFill>
              </a:rPr>
              <a:t>Web:	</a:t>
            </a:r>
            <a:r>
              <a:rPr lang="fr-FR" sz="2800" b="1" dirty="0">
                <a:solidFill>
                  <a:schemeClr val="tx1"/>
                </a:solidFill>
              </a:rPr>
              <a:t>http://utf.mff.cuni.cz/~jobdr</a:t>
            </a:r>
          </a:p>
          <a:p>
            <a:pPr marL="274638" lvl="1" indent="0" eaLnBrk="1" hangingPunct="1">
              <a:buFont typeface="Wingdings" panose="05000000000000000000" pitchFamily="2" charset="2"/>
              <a:buNone/>
              <a:defRPr/>
            </a:pPr>
            <a:r>
              <a:rPr lang="cs-CZ" sz="2800" dirty="0">
                <a:solidFill>
                  <a:schemeClr val="tx1"/>
                </a:solidFill>
              </a:rPr>
              <a:t>(Skype:	</a:t>
            </a:r>
            <a:r>
              <a:rPr lang="cs-CZ" sz="2800" dirty="0" err="1">
                <a:solidFill>
                  <a:schemeClr val="tx1"/>
                </a:solidFill>
              </a:rPr>
              <a:t>obdrzalekjan</a:t>
            </a:r>
            <a:r>
              <a:rPr lang="cs-CZ" sz="2800" dirty="0">
                <a:solidFill>
                  <a:schemeClr val="tx1"/>
                </a:solidFill>
              </a:rPr>
              <a:t>)</a:t>
            </a:r>
          </a:p>
          <a:p>
            <a:pPr marL="274638" lvl="1" indent="0" eaLnBrk="1" hangingPunct="1">
              <a:buFont typeface="Wingdings" panose="05000000000000000000" pitchFamily="2" charset="2"/>
              <a:buNone/>
              <a:defRPr/>
            </a:pPr>
            <a:r>
              <a:rPr lang="cs-CZ" sz="2800" dirty="0">
                <a:solidFill>
                  <a:schemeClr val="tx1"/>
                </a:solidFill>
              </a:rPr>
              <a:t>MFF: 	951 552 493 – </a:t>
            </a:r>
            <a:r>
              <a:rPr lang="cs-CZ" sz="2800" dirty="0" err="1">
                <a:solidFill>
                  <a:schemeClr val="tx1"/>
                </a:solidFill>
              </a:rPr>
              <a:t>sekr</a:t>
            </a:r>
            <a:r>
              <a:rPr lang="cs-CZ" sz="2800" dirty="0">
                <a:solidFill>
                  <a:schemeClr val="tx1"/>
                </a:solidFill>
              </a:rPr>
              <a:t>.</a:t>
            </a:r>
          </a:p>
          <a:p>
            <a:pPr marL="274638" lvl="1" indent="0" eaLnBrk="1" hangingPunct="1">
              <a:buFont typeface="Wingdings" panose="05000000000000000000" pitchFamily="2" charset="2"/>
              <a:buNone/>
              <a:defRPr/>
            </a:pPr>
            <a:r>
              <a:rPr lang="cs-CZ" sz="2800" dirty="0">
                <a:solidFill>
                  <a:schemeClr val="tx1"/>
                </a:solidFill>
              </a:rPr>
              <a:t>		951 552 496 – fax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956376" y="645333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latin typeface="Blackadder ITC" panose="04020505051007020D02" pitchFamily="82" charset="0"/>
              </a:rPr>
              <a:t>M</a:t>
            </a:r>
          </a:p>
        </p:txBody>
      </p:sp>
      <p:sp>
        <p:nvSpPr>
          <p:cNvPr id="4" name="Obdélník 3"/>
          <p:cNvSpPr/>
          <p:nvPr/>
        </p:nvSpPr>
        <p:spPr>
          <a:xfrm>
            <a:off x="7956376" y="6453336"/>
            <a:ext cx="4555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latin typeface="Blackadder ITC" panose="04020505051007020D02" pitchFamily="82" charset="0"/>
              </a:rPr>
              <a:t>M</a:t>
            </a:r>
          </a:p>
        </p:txBody>
      </p:sp>
      <p:sp>
        <p:nvSpPr>
          <p:cNvPr id="5" name="Obdélník 4"/>
          <p:cNvSpPr/>
          <p:nvPr/>
        </p:nvSpPr>
        <p:spPr>
          <a:xfrm>
            <a:off x="7933037" y="6453336"/>
            <a:ext cx="4555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>
                <a:latin typeface="Blackadder ITC" panose="04020505051007020D02" pitchFamily="82" charset="0"/>
              </a:rPr>
              <a:t>M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792240-F65D-4164-94DD-F3C2609D5FEB}" type="slidenum">
              <a:rPr lang="cs-CZ" altLang="cs-CZ" smtClean="0"/>
              <a:pPr>
                <a:defRPr/>
              </a:pPr>
              <a:t>2</a:t>
            </a:fld>
            <a:endParaRPr lang="cs-CZ" alt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06755034"/>
      </p:ext>
    </p:extLst>
  </p:cSld>
  <p:clrMapOvr>
    <a:masterClrMapping/>
  </p:clrMapOvr>
  <p:transition advTm="2366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6" presetClass="entr" presetSubtype="21" fill="hold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700"/>
                            </p:stCondLst>
                            <p:childTnLst>
                              <p:par>
                                <p:cTn id="29" presetID="16" presetClass="entr" presetSubtype="21" fill="hold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9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6" presetClass="entr" presetSubtype="21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10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4" grpId="0" build="allAtOnce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cs-CZ" dirty="0">
                <a:solidFill>
                  <a:srgbClr val="7B9899"/>
                </a:solidFill>
              </a:rPr>
              <a:t>2024-5 Fyzika - o čem je a o čem není</a:t>
            </a:r>
            <a:endParaRPr lang="cs-CZ" altLang="cs-CZ" dirty="0">
              <a:solidFill>
                <a:srgbClr val="7B98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3600" b="1" i="1" dirty="0"/>
              <a:t>(Vysvětlení  jevů…)</a:t>
            </a:r>
            <a:endParaRPr lang="cs-CZ" altLang="cs-CZ" sz="3600" dirty="0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800" b="1" i="1" dirty="0"/>
              <a:t>Příklady kauzální:  </a:t>
            </a:r>
            <a:r>
              <a:rPr lang="cs-CZ" altLang="cs-CZ" sz="2400" dirty="0"/>
              <a:t>(důsledek) </a:t>
            </a:r>
            <a:r>
              <a:rPr lang="cs-CZ" altLang="cs-CZ" sz="2800" i="1" dirty="0"/>
              <a:t>, </a:t>
            </a:r>
            <a:r>
              <a:rPr lang="cs-CZ" altLang="cs-CZ" sz="2800" i="1" dirty="0">
                <a:solidFill>
                  <a:srgbClr val="FF0000"/>
                </a:solidFill>
              </a:rPr>
              <a:t>protože</a:t>
            </a:r>
            <a:r>
              <a:rPr lang="cs-CZ" altLang="cs-CZ" sz="2800" i="1" dirty="0"/>
              <a:t> </a:t>
            </a:r>
            <a:r>
              <a:rPr lang="cs-CZ" altLang="cs-CZ" sz="2400" dirty="0"/>
              <a:t>(příčina)</a:t>
            </a:r>
            <a:endParaRPr lang="en-US" altLang="cs-CZ" sz="2400" dirty="0"/>
          </a:p>
          <a:p>
            <a:pPr lvl="1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alt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Světlo (ale také částice) </a:t>
            </a:r>
            <a:r>
              <a:rPr lang="cs-CZ" altLang="cs-CZ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dopadající</a:t>
            </a:r>
            <a:r>
              <a:rPr lang="cs-CZ" alt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rozhraní se </a:t>
            </a:r>
            <a:r>
              <a:rPr lang="cs-CZ" altLang="cs-CZ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 dopadu</a:t>
            </a:r>
            <a:r>
              <a:rPr lang="cs-CZ" alt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odráží tak, že úhel odrazu = úhel lomu</a:t>
            </a:r>
            <a:endParaRPr lang="cs-CZ" altLang="cs-CZ" sz="2800" dirty="0">
              <a:solidFill>
                <a:schemeClr val="tx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alt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Těleso se pohybuje pod vlivem síly (příčina) </a:t>
            </a:r>
            <a:r>
              <a:rPr lang="cs-CZ" altLang="cs-CZ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cs-CZ" alt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tak, že jeho zrychlení </a:t>
            </a:r>
            <a:r>
              <a:rPr lang="cs-CZ" altLang="cs-CZ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alt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cs-CZ" altLang="cs-CZ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tom okamžiku </a:t>
            </a:r>
            <a:r>
              <a:rPr lang="cs-CZ" alt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rovno </a:t>
            </a:r>
            <a:r>
              <a:rPr lang="cs-CZ" altLang="cs-CZ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alt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cs-CZ" altLang="cs-CZ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F/m</a:t>
            </a:r>
            <a:r>
              <a:rPr lang="cs-CZ" alt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(odkud získám </a:t>
            </a:r>
            <a:r>
              <a:rPr lang="cs-CZ" altLang="cs-CZ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cs-CZ" alt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coby důsledek dvojí integrací)</a:t>
            </a:r>
          </a:p>
          <a:p>
            <a:pPr lvl="1" eaLnBrk="1" hangingPunct="1"/>
            <a:endParaRPr lang="cs-CZ" alt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792240-F65D-4164-94DD-F3C2609D5FEB}" type="slidenum">
              <a:rPr lang="cs-CZ" altLang="cs-CZ" smtClean="0"/>
              <a:pPr>
                <a:defRPr/>
              </a:pPr>
              <a:t>20</a:t>
            </a:fld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E06552B-E796-21CC-1BA8-17FE1122979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xfrm>
            <a:off x="8805863" y="6381328"/>
            <a:ext cx="504056" cy="3667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2" rtl="1" eaLnBrk="1" hangingPunct="1">
              <a:defRPr/>
            </a:pPr>
            <a:r>
              <a:rPr lang="cs-CZ" b="1" dirty="0">
                <a:latin typeface="Blackadder ITC" panose="04020505051007020D02" pitchFamily="82" charset="0"/>
              </a:rPr>
              <a:t>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62836562"/>
      </p:ext>
    </p:extLst>
  </p:cSld>
  <p:clrMapOvr>
    <a:masterClrMapping/>
  </p:clrMapOvr>
  <p:transition advTm="1414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1" build="allAtOnce"/>
      <p:bldP spid="5" grpId="2" build="allAtOnce"/>
      <p:bldP spid="5" grpId="3" build="allAtOnce"/>
      <p:bldP spid="5" grpId="4" build="allAtOnce"/>
      <p:bldP spid="5" grpId="5" build="allAtOnce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cs-CZ" dirty="0">
                <a:solidFill>
                  <a:srgbClr val="7B9899"/>
                </a:solidFill>
              </a:rPr>
              <a:t>2024-5 Fyzika - o čem je a o čem není</a:t>
            </a:r>
            <a:endParaRPr lang="cs-CZ" altLang="cs-CZ" dirty="0">
              <a:solidFill>
                <a:srgbClr val="7B98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3600" b="1" i="1" dirty="0"/>
              <a:t>(Vysvětlení jevů… )</a:t>
            </a:r>
            <a:endParaRPr lang="cs-CZ" altLang="cs-CZ" sz="3600" dirty="0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800" b="1" i="1" dirty="0"/>
              <a:t>Příklady teleologické</a:t>
            </a:r>
            <a:r>
              <a:rPr lang="cs-CZ" altLang="cs-CZ" sz="2800" dirty="0"/>
              <a:t> (účelové)</a:t>
            </a:r>
            <a:r>
              <a:rPr lang="cs-CZ" altLang="cs-CZ" sz="2800" b="1" i="1" dirty="0"/>
              <a:t> : </a:t>
            </a:r>
            <a:r>
              <a:rPr lang="cs-CZ" altLang="cs-CZ" sz="2400" b="1" dirty="0"/>
              <a:t> </a:t>
            </a:r>
            <a:r>
              <a:rPr lang="cs-CZ" altLang="cs-CZ" sz="2400" dirty="0"/>
              <a:t>(jev) </a:t>
            </a:r>
            <a:r>
              <a:rPr lang="cs-CZ" altLang="cs-CZ" sz="2800" i="1" dirty="0"/>
              <a:t>, </a:t>
            </a:r>
            <a:r>
              <a:rPr lang="cs-CZ" altLang="cs-CZ" sz="2800" i="1" dirty="0">
                <a:solidFill>
                  <a:srgbClr val="FF0000"/>
                </a:solidFill>
              </a:rPr>
              <a:t>aby</a:t>
            </a:r>
            <a:r>
              <a:rPr lang="cs-CZ" altLang="cs-CZ" sz="2800" i="1" dirty="0"/>
              <a:t> </a:t>
            </a:r>
            <a:r>
              <a:rPr lang="cs-CZ" altLang="cs-CZ" sz="2400" dirty="0"/>
              <a:t>(cíl)</a:t>
            </a:r>
            <a:endParaRPr lang="en-US" altLang="cs-CZ" sz="2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sz="2800" dirty="0">
                <a:solidFill>
                  <a:schemeClr val="tx1"/>
                </a:solidFill>
              </a:rPr>
              <a:t> Světlo (ale také částice) se pohybuje při odrazu po takové dráze, </a:t>
            </a:r>
            <a:r>
              <a:rPr lang="cs-CZ" altLang="cs-CZ" sz="2800" dirty="0">
                <a:solidFill>
                  <a:srgbClr val="FF0000"/>
                </a:solidFill>
              </a:rPr>
              <a:t>aby </a:t>
            </a:r>
            <a:r>
              <a:rPr lang="cs-CZ" altLang="cs-CZ" sz="2800" dirty="0">
                <a:solidFill>
                  <a:schemeClr val="tx1"/>
                </a:solidFill>
              </a:rPr>
              <a:t>se z výchozího do cílového bodu dostalo v co nejkratším čase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sz="2800" dirty="0">
                <a:solidFill>
                  <a:schemeClr val="tx1"/>
                </a:solidFill>
              </a:rPr>
              <a:t> Těleso se pohybuje po takové dráze a takovým způsobem, </a:t>
            </a:r>
            <a:r>
              <a:rPr lang="cs-CZ" altLang="cs-CZ" sz="2800" dirty="0">
                <a:solidFill>
                  <a:srgbClr val="FF0000"/>
                </a:solidFill>
              </a:rPr>
              <a:t>aby</a:t>
            </a:r>
            <a:r>
              <a:rPr lang="cs-CZ" altLang="cs-CZ" sz="2800" dirty="0">
                <a:solidFill>
                  <a:schemeClr val="tx1"/>
                </a:solidFill>
              </a:rPr>
              <a:t> jistá veličina (akce ∫ </a:t>
            </a:r>
            <a:r>
              <a:rPr lang="cs-CZ" altLang="cs-CZ" sz="2800" i="1" dirty="0">
                <a:solidFill>
                  <a:schemeClr val="tx1"/>
                </a:solidFill>
              </a:rPr>
              <a:t>L</a:t>
            </a:r>
            <a:r>
              <a:rPr lang="cs-CZ" altLang="cs-CZ" sz="2800" dirty="0">
                <a:solidFill>
                  <a:schemeClr val="tx1"/>
                </a:solidFill>
              </a:rPr>
              <a:t>(</a:t>
            </a:r>
            <a:r>
              <a:rPr lang="cs-CZ" altLang="cs-CZ" sz="2800" b="1" i="1" dirty="0" err="1">
                <a:solidFill>
                  <a:schemeClr val="tx1"/>
                </a:solidFill>
              </a:rPr>
              <a:t>r,v</a:t>
            </a:r>
            <a:r>
              <a:rPr lang="cs-CZ" altLang="cs-CZ" sz="2800" dirty="0">
                <a:solidFill>
                  <a:schemeClr val="tx1"/>
                </a:solidFill>
              </a:rPr>
              <a:t>)</a:t>
            </a:r>
            <a:r>
              <a:rPr lang="cs-CZ" altLang="cs-CZ" sz="2800" i="1" dirty="0">
                <a:solidFill>
                  <a:schemeClr val="tx1"/>
                </a:solidFill>
              </a:rPr>
              <a:t> </a:t>
            </a:r>
            <a:r>
              <a:rPr lang="cs-CZ" altLang="cs-CZ" sz="2800" dirty="0" err="1">
                <a:solidFill>
                  <a:schemeClr val="tx1"/>
                </a:solidFill>
              </a:rPr>
              <a:t>d</a:t>
            </a:r>
            <a:r>
              <a:rPr lang="cs-CZ" altLang="cs-CZ" sz="2800" i="1" dirty="0" err="1">
                <a:solidFill>
                  <a:schemeClr val="tx1"/>
                </a:solidFill>
              </a:rPr>
              <a:t>t</a:t>
            </a:r>
            <a:r>
              <a:rPr lang="cs-CZ" altLang="cs-CZ" sz="2800" dirty="0">
                <a:solidFill>
                  <a:schemeClr val="tx1"/>
                </a:solidFill>
              </a:rPr>
              <a:t>) byla minimální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sz="2800" dirty="0">
                <a:solidFill>
                  <a:schemeClr val="tx1"/>
                </a:solidFill>
              </a:rPr>
              <a:t>Teleologie typická pro </a:t>
            </a:r>
            <a:r>
              <a:rPr lang="cs-CZ" altLang="cs-CZ" sz="2800" b="1" i="1" dirty="0">
                <a:solidFill>
                  <a:schemeClr val="tx1"/>
                </a:solidFill>
              </a:rPr>
              <a:t>biologii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altLang="cs-CZ" sz="2800" dirty="0">
              <a:solidFill>
                <a:schemeClr val="tx1"/>
              </a:solidFill>
            </a:endParaRPr>
          </a:p>
          <a:p>
            <a:pPr lvl="1" eaLnBrk="1" hangingPunct="1"/>
            <a:endParaRPr lang="cs-CZ" altLang="cs-CZ" sz="2800" dirty="0">
              <a:solidFill>
                <a:schemeClr val="tx1"/>
              </a:solidFill>
            </a:endParaRP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792240-F65D-4164-94DD-F3C2609D5FEB}" type="slidenum">
              <a:rPr lang="cs-CZ" altLang="cs-CZ" smtClean="0"/>
              <a:pPr>
                <a:defRPr/>
              </a:pPr>
              <a:t>21</a:t>
            </a:fld>
            <a:endParaRPr lang="cs-CZ" alt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CFED36B8-CEC9-A819-370A-C3DB06680F17}"/>
              </a:ext>
            </a:extLst>
          </p:cNvPr>
          <p:cNvSpPr txBox="1"/>
          <p:nvPr/>
        </p:nvSpPr>
        <p:spPr>
          <a:xfrm>
            <a:off x="7956376" y="6411540"/>
            <a:ext cx="13681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2" rtl="1" eaLnBrk="1" hangingPunct="1">
              <a:defRPr/>
            </a:pPr>
            <a:r>
              <a:rPr lang="cs-CZ" b="1" dirty="0">
                <a:latin typeface="Blackadder ITC" panose="04020505051007020D02" pitchFamily="82" charset="0"/>
              </a:rPr>
              <a:t>M</a:t>
            </a:r>
          </a:p>
        </p:txBody>
      </p:sp>
    </p:spTree>
    <p:custDataLst>
      <p:tags r:id="rId1"/>
    </p:custDataLst>
  </p:cSld>
  <p:clrMapOvr>
    <a:masterClrMapping/>
  </p:clrMapOvr>
  <p:transition advTm="1414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1" build="allAtOnce"/>
      <p:bldP spid="5" grpId="2" build="allAtOnce"/>
      <p:bldP spid="5" grpId="3" build="allAtOnce"/>
      <p:bldP spid="5" grpId="4" build="allAtOnce"/>
      <p:bldP spid="5" grpId="5" build="allAtOnce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758825"/>
          </a:xfrm>
        </p:spPr>
        <p:txBody>
          <a:bodyPr/>
          <a:lstStyle/>
          <a:p>
            <a:r>
              <a:rPr lang="pl-PL" altLang="cs-CZ" dirty="0"/>
              <a:t>2024-5 Fyzika - o čem je a o čem není</a:t>
            </a:r>
            <a:endParaRPr lang="cs-CZ" alt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altLang="cs-CZ" sz="3600" b="1" i="1" dirty="0"/>
              <a:t>Poznámka: </a:t>
            </a:r>
            <a:r>
              <a:rPr lang="cs-CZ" altLang="cs-CZ" sz="3600" dirty="0">
                <a:solidFill>
                  <a:srgbClr val="FF0000"/>
                </a:solidFill>
              </a:rPr>
              <a:t>Rovnovážné stavy </a:t>
            </a:r>
            <a:endParaRPr lang="cs-CZ" altLang="cs-CZ" sz="3600" b="1" i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b="1" i="1" dirty="0"/>
              <a:t>Nultý princip termodynamiky:</a:t>
            </a:r>
            <a:br>
              <a:rPr lang="cs-CZ" altLang="cs-CZ" b="1" i="1" dirty="0"/>
            </a:br>
            <a:r>
              <a:rPr lang="cs-CZ" altLang="cs-CZ" dirty="0"/>
              <a:t>Isolovaný systém dojde do </a:t>
            </a:r>
            <a:r>
              <a:rPr lang="cs-CZ" altLang="cs-CZ" b="1" i="1" dirty="0">
                <a:solidFill>
                  <a:srgbClr val="FF0000"/>
                </a:solidFill>
              </a:rPr>
              <a:t>rovnovážného</a:t>
            </a:r>
            <a:r>
              <a:rPr lang="cs-CZ" altLang="cs-CZ" dirty="0"/>
              <a:t> stavu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dirty="0"/>
              <a:t>Hustota </a:t>
            </a:r>
            <a:r>
              <a:rPr lang="el-GR" altLang="cs-CZ" i="1" dirty="0"/>
              <a:t>ρ</a:t>
            </a:r>
            <a:r>
              <a:rPr lang="cs-CZ" altLang="cs-CZ" dirty="0"/>
              <a:t>, teplota </a:t>
            </a:r>
            <a:r>
              <a:rPr lang="cs-CZ" altLang="cs-CZ" i="1" dirty="0"/>
              <a:t>T</a:t>
            </a:r>
            <a:r>
              <a:rPr lang="cs-CZ" altLang="cs-CZ" dirty="0"/>
              <a:t>, … </a:t>
            </a:r>
            <a:r>
              <a:rPr lang="cs-CZ" altLang="cs-CZ" b="1" i="1" dirty="0">
                <a:solidFill>
                  <a:srgbClr val="FF0000"/>
                </a:solidFill>
              </a:rPr>
              <a:t>mají smysl </a:t>
            </a:r>
            <a:r>
              <a:rPr lang="cs-CZ" altLang="cs-CZ" dirty="0"/>
              <a:t>jen v rovnováze (aspoň lokální: místní teplota)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dirty="0"/>
              <a:t>Archimédův zákon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dirty="0"/>
              <a:t>fázové přechody (var, …)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dirty="0"/>
              <a:t>elektrický proud ...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dirty="0"/>
              <a:t>Nutnost </a:t>
            </a:r>
            <a:r>
              <a:rPr lang="cs-CZ" altLang="cs-CZ" b="1" i="1" dirty="0">
                <a:solidFill>
                  <a:srgbClr val="FF0000"/>
                </a:solidFill>
              </a:rPr>
              <a:t>ustavení rovnováhy</a:t>
            </a:r>
            <a:r>
              <a:rPr lang="cs-CZ" altLang="cs-CZ" dirty="0"/>
              <a:t>, aby měly pojmy a výroky smysl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6713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/>
          <a:p>
            <a:fld id="{58792240-F65D-4164-94DD-F3C2609D5FEB}" type="slidenum">
              <a:rPr lang="cs-CZ" altLang="cs-CZ" smtClean="0"/>
              <a:pPr/>
              <a:t>22</a:t>
            </a:fld>
            <a:endParaRPr lang="cs-CZ" altLang="cs-CZ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80B3037F-3B48-32A1-A1A5-8D6E9BB203A0}"/>
              </a:ext>
            </a:extLst>
          </p:cNvPr>
          <p:cNvSpPr txBox="1"/>
          <p:nvPr/>
        </p:nvSpPr>
        <p:spPr>
          <a:xfrm>
            <a:off x="7956376" y="6411540"/>
            <a:ext cx="13681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2" rtl="1" eaLnBrk="1" hangingPunct="1">
              <a:defRPr/>
            </a:pPr>
            <a:r>
              <a:rPr lang="cs-CZ" b="1" dirty="0">
                <a:latin typeface="Blackadder ITC" panose="04020505051007020D02" pitchFamily="82" charset="0"/>
              </a:rPr>
              <a:t>M</a:t>
            </a:r>
          </a:p>
        </p:txBody>
      </p:sp>
    </p:spTree>
    <p:custDataLst>
      <p:tags r:id="rId1"/>
    </p:custDataLst>
  </p:cSld>
  <p:clrMapOvr>
    <a:masterClrMapping/>
  </p:clrMapOvr>
  <p:transition advTm="1414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/>
      <p:bldP spid="9" grpId="1" build="allAtOnce"/>
      <p:bldP spid="9" grpId="2" build="allAtOnce"/>
      <p:bldP spid="9" grpId="3" build="allAtOnce"/>
      <p:bldP spid="9" grpId="4" build="allAtOnce"/>
      <p:bldP spid="9" grpId="5" build="allAtOnce"/>
      <p:bldP spid="9" grpId="6" build="allAtOnce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cs-CZ" dirty="0">
                <a:solidFill>
                  <a:srgbClr val="7B9899"/>
                </a:solidFill>
              </a:rPr>
              <a:t>2024-5 Fyzika - o čem je a o čem není</a:t>
            </a:r>
            <a:endParaRPr lang="cs-CZ" altLang="cs-CZ" dirty="0">
              <a:solidFill>
                <a:srgbClr val="7B98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3600" b="1" i="1" dirty="0"/>
              <a:t>Co s rozpory ve vědě?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3200" b="1" dirty="0"/>
              <a:t>Rozpor teorie s praxí</a:t>
            </a:r>
            <a:endParaRPr lang="cs-CZ" altLang="cs-CZ" sz="32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sz="2800" dirty="0">
                <a:solidFill>
                  <a:schemeClr val="tx1"/>
                </a:solidFill>
              </a:rPr>
              <a:t>– revize </a:t>
            </a:r>
            <a:r>
              <a:rPr lang="cs-CZ" altLang="cs-CZ" sz="2800" dirty="0">
                <a:solidFill>
                  <a:srgbClr val="FF0000"/>
                </a:solidFill>
              </a:rPr>
              <a:t>měření</a:t>
            </a:r>
            <a:r>
              <a:rPr lang="cs-CZ" altLang="cs-CZ" sz="2800" dirty="0">
                <a:solidFill>
                  <a:schemeClr val="tx1"/>
                </a:solidFill>
              </a:rPr>
              <a:t> (Weberův pokus)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sz="2800" dirty="0">
                <a:solidFill>
                  <a:schemeClr val="tx1"/>
                </a:solidFill>
              </a:rPr>
              <a:t>– revize toho, </a:t>
            </a:r>
            <a:r>
              <a:rPr lang="cs-CZ" altLang="cs-CZ" sz="2800" dirty="0">
                <a:solidFill>
                  <a:srgbClr val="FF0000"/>
                </a:solidFill>
              </a:rPr>
              <a:t>která</a:t>
            </a:r>
            <a:r>
              <a:rPr lang="cs-CZ" altLang="cs-CZ" sz="2800" dirty="0">
                <a:solidFill>
                  <a:schemeClr val="tx1"/>
                </a:solidFill>
              </a:rPr>
              <a:t> </a:t>
            </a:r>
            <a:r>
              <a:rPr lang="cs-CZ" altLang="cs-CZ" sz="2800" dirty="0">
                <a:solidFill>
                  <a:srgbClr val="FF0000"/>
                </a:solidFill>
              </a:rPr>
              <a:t>teorie </a:t>
            </a:r>
            <a:r>
              <a:rPr lang="cs-CZ" altLang="cs-CZ" sz="2800" dirty="0">
                <a:solidFill>
                  <a:schemeClr val="tx1"/>
                </a:solidFill>
              </a:rPr>
              <a:t>a jak byla </a:t>
            </a:r>
            <a:r>
              <a:rPr lang="cs-CZ" altLang="cs-CZ" sz="2800" dirty="0">
                <a:solidFill>
                  <a:srgbClr val="FF0000"/>
                </a:solidFill>
              </a:rPr>
              <a:t>použita</a:t>
            </a:r>
            <a:r>
              <a:rPr lang="cs-CZ" altLang="cs-CZ" sz="2800" dirty="0">
                <a:solidFill>
                  <a:schemeClr val="tx1"/>
                </a:solidFill>
              </a:rPr>
              <a:t> (např. příliš zjednodušený model)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sz="2800" dirty="0">
                <a:solidFill>
                  <a:schemeClr val="tx1"/>
                </a:solidFill>
              </a:rPr>
              <a:t>– </a:t>
            </a:r>
            <a:r>
              <a:rPr lang="cs-CZ" altLang="cs-CZ" sz="2800" dirty="0">
                <a:solidFill>
                  <a:srgbClr val="FF0000"/>
                </a:solidFill>
              </a:rPr>
              <a:t>revize teorie </a:t>
            </a:r>
            <a:r>
              <a:rPr lang="cs-CZ" altLang="cs-CZ" sz="2800" dirty="0">
                <a:solidFill>
                  <a:schemeClr val="tx1"/>
                </a:solidFill>
              </a:rPr>
              <a:t>samé (</a:t>
            </a:r>
            <a:r>
              <a:rPr lang="cs-CZ" altLang="cs-CZ" sz="2800" dirty="0" err="1">
                <a:solidFill>
                  <a:schemeClr val="tx1"/>
                </a:solidFill>
              </a:rPr>
              <a:t>Michelsonův</a:t>
            </a:r>
            <a:r>
              <a:rPr lang="cs-CZ" altLang="cs-CZ" sz="2800" dirty="0">
                <a:solidFill>
                  <a:schemeClr val="tx1"/>
                </a:solidFill>
              </a:rPr>
              <a:t>-Morleyův pokus)</a:t>
            </a:r>
          </a:p>
          <a:p>
            <a:pPr eaLnBrk="1" hangingPunct="1"/>
            <a:endParaRPr lang="cs-CZ" altLang="cs-CZ" sz="3200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792240-F65D-4164-94DD-F3C2609D5FEB}" type="slidenum">
              <a:rPr lang="cs-CZ" altLang="cs-CZ" smtClean="0"/>
              <a:pPr>
                <a:defRPr/>
              </a:pPr>
              <a:t>23</a:t>
            </a:fld>
            <a:endParaRPr lang="cs-CZ" alt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5635DE7-AB6E-9AA9-CE70-96338AE531F8}"/>
              </a:ext>
            </a:extLst>
          </p:cNvPr>
          <p:cNvSpPr txBox="1"/>
          <p:nvPr/>
        </p:nvSpPr>
        <p:spPr>
          <a:xfrm>
            <a:off x="7956376" y="6411540"/>
            <a:ext cx="13681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2" rtl="1" eaLnBrk="1" hangingPunct="1">
              <a:defRPr/>
            </a:pPr>
            <a:r>
              <a:rPr lang="cs-CZ" b="1" dirty="0">
                <a:latin typeface="Blackadder ITC" panose="04020505051007020D02" pitchFamily="82" charset="0"/>
              </a:rPr>
              <a:t>M</a:t>
            </a:r>
          </a:p>
        </p:txBody>
      </p:sp>
    </p:spTree>
    <p:custDataLst>
      <p:tags r:id="rId1"/>
    </p:custDataLst>
  </p:cSld>
  <p:clrMapOvr>
    <a:masterClrMapping/>
  </p:clrMapOvr>
  <p:transition advTm="1414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entr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build="allAtOnce"/>
      <p:bldP spid="5" grpId="1" build="allAtOnce"/>
      <p:bldP spid="5" grpId="2" build="allAtOnce"/>
      <p:bldP spid="5" grpId="3" build="allAtOnce"/>
      <p:bldP spid="5" grpId="4" build="allAtOnce"/>
      <p:bldP spid="5" grpId="5" build="allAtOnce"/>
      <p:bldP spid="5" grpId="7" build="allAtOnce"/>
      <p:bldP spid="5" grpId="8" build="allAtOnce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cs-CZ" dirty="0">
                <a:solidFill>
                  <a:srgbClr val="7B9899"/>
                </a:solidFill>
              </a:rPr>
              <a:t>2024-5 Fyzika - o čem je a o čem není</a:t>
            </a:r>
            <a:endParaRPr lang="cs-CZ" altLang="cs-CZ" dirty="0">
              <a:solidFill>
                <a:srgbClr val="7B9899"/>
              </a:solidFill>
            </a:endParaRPr>
          </a:p>
        </p:txBody>
      </p:sp>
      <p:sp>
        <p:nvSpPr>
          <p:cNvPr id="3174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altLang="cs-CZ" sz="3200" b="1" i="1" dirty="0"/>
              <a:t>(Co s rozpory ve vědě? …)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3200" b="1" dirty="0"/>
              <a:t>Vnitřní rozpory, </a:t>
            </a:r>
            <a:r>
              <a:rPr lang="cs-CZ" altLang="cs-CZ" sz="3200" b="1" dirty="0">
                <a:solidFill>
                  <a:srgbClr val="FF0000"/>
                </a:solidFill>
              </a:rPr>
              <a:t>nekonzistence</a:t>
            </a:r>
            <a:r>
              <a:rPr lang="cs-CZ" altLang="cs-CZ" sz="3200" b="1" dirty="0"/>
              <a:t> teorie</a:t>
            </a:r>
            <a:endParaRPr lang="cs-CZ" altLang="cs-CZ" sz="32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sz="2800" dirty="0">
                <a:solidFill>
                  <a:schemeClr val="tx1"/>
                </a:solidFill>
              </a:rPr>
              <a:t>Občas „bolavá místa“ teorie - nekonzistentnost je nejjednodušším (příp. zatím jediným) řešením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sz="2800" dirty="0">
                <a:solidFill>
                  <a:schemeClr val="tx1"/>
                </a:solidFill>
              </a:rPr>
              <a:t> </a:t>
            </a:r>
            <a:r>
              <a:rPr lang="cs-CZ" altLang="cs-CZ" sz="2800" b="1" dirty="0">
                <a:solidFill>
                  <a:schemeClr val="tx1"/>
                </a:solidFill>
              </a:rPr>
              <a:t>Chemie</a:t>
            </a:r>
            <a:r>
              <a:rPr lang="cs-CZ" altLang="cs-CZ" sz="2800" dirty="0">
                <a:solidFill>
                  <a:schemeClr val="tx1"/>
                </a:solidFill>
              </a:rPr>
              <a:t> Dříve: </a:t>
            </a:r>
            <a:r>
              <a:rPr lang="cs-CZ" altLang="cs-CZ" sz="2800" dirty="0">
                <a:solidFill>
                  <a:srgbClr val="FF0000"/>
                </a:solidFill>
              </a:rPr>
              <a:t>benzen</a:t>
            </a:r>
            <a:r>
              <a:rPr lang="cs-CZ" altLang="cs-CZ" sz="2800" dirty="0">
                <a:solidFill>
                  <a:schemeClr val="tx1"/>
                </a:solidFill>
              </a:rPr>
              <a:t>  vs.</a:t>
            </a:r>
            <a:r>
              <a:rPr lang="cs-CZ" altLang="cs-CZ" sz="2800" i="1" dirty="0">
                <a:solidFill>
                  <a:schemeClr val="tx1"/>
                </a:solidFill>
              </a:rPr>
              <a:t> </a:t>
            </a:r>
            <a:r>
              <a:rPr lang="cs-CZ" altLang="cs-CZ" sz="2800" dirty="0">
                <a:solidFill>
                  <a:schemeClr val="tx1"/>
                </a:solidFill>
              </a:rPr>
              <a:t>cyklohexatrien</a:t>
            </a:r>
            <a:br>
              <a:rPr lang="cs-CZ" altLang="cs-CZ" sz="2800" dirty="0">
                <a:solidFill>
                  <a:schemeClr val="tx1"/>
                </a:solidFill>
              </a:rPr>
            </a:br>
            <a:r>
              <a:rPr lang="cs-CZ" altLang="cs-CZ" sz="2800" dirty="0">
                <a:solidFill>
                  <a:schemeClr val="tx1"/>
                </a:solidFill>
              </a:rPr>
              <a:t> Nyní: </a:t>
            </a:r>
            <a:r>
              <a:rPr lang="cs-CZ" altLang="cs-CZ" sz="2800" dirty="0" err="1">
                <a:solidFill>
                  <a:schemeClr val="tx1"/>
                </a:solidFill>
              </a:rPr>
              <a:t>delokalizace</a:t>
            </a:r>
            <a:r>
              <a:rPr lang="cs-CZ" altLang="cs-CZ" sz="2800" dirty="0">
                <a:solidFill>
                  <a:schemeClr val="tx1"/>
                </a:solidFill>
              </a:rPr>
              <a:t> </a:t>
            </a:r>
            <a:r>
              <a:rPr lang="az-Cyrl-AZ" altLang="cs-CZ" sz="2800" dirty="0">
                <a:solidFill>
                  <a:schemeClr val="tx1"/>
                </a:solidFill>
              </a:rPr>
              <a:t>п</a:t>
            </a:r>
            <a:r>
              <a:rPr lang="cs-CZ" altLang="cs-CZ" sz="2800" dirty="0">
                <a:solidFill>
                  <a:schemeClr val="tx1"/>
                </a:solidFill>
              </a:rPr>
              <a:t>-elektronů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sz="2800" dirty="0">
                <a:solidFill>
                  <a:schemeClr val="tx1"/>
                </a:solidFill>
              </a:rPr>
              <a:t> </a:t>
            </a:r>
            <a:r>
              <a:rPr lang="cs-CZ" altLang="cs-CZ" sz="2800" b="1" dirty="0">
                <a:solidFill>
                  <a:schemeClr val="tx1"/>
                </a:solidFill>
              </a:rPr>
              <a:t>Fyzika</a:t>
            </a:r>
            <a:r>
              <a:rPr lang="cs-CZ" altLang="cs-CZ" sz="2800" dirty="0">
                <a:solidFill>
                  <a:schemeClr val="tx1"/>
                </a:solidFill>
              </a:rPr>
              <a:t> dříve: klasický </a:t>
            </a:r>
            <a:r>
              <a:rPr lang="cs-CZ" altLang="cs-CZ" sz="2800" dirty="0">
                <a:solidFill>
                  <a:srgbClr val="FF0000"/>
                </a:solidFill>
              </a:rPr>
              <a:t>Bohrův model vodíku </a:t>
            </a:r>
            <a:r>
              <a:rPr lang="cs-CZ" altLang="cs-CZ" sz="2800" dirty="0">
                <a:solidFill>
                  <a:schemeClr val="tx1"/>
                </a:solidFill>
              </a:rPr>
              <a:t>s jen některými povolenými dráhami elektronů. Nyní: kvantový popis</a:t>
            </a:r>
          </a:p>
          <a:p>
            <a:pPr lvl="1" eaLnBrk="1" hangingPunct="1"/>
            <a:endParaRPr lang="cs-CZ" altLang="cs-CZ" sz="2800" dirty="0">
              <a:solidFill>
                <a:schemeClr val="tx1"/>
              </a:solidFill>
            </a:endParaRP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01625" y="6446043"/>
            <a:ext cx="3581400" cy="366713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792240-F65D-4164-94DD-F3C2609D5FEB}" type="slidenum">
              <a:rPr lang="cs-CZ" altLang="cs-CZ" smtClean="0"/>
              <a:pPr>
                <a:defRPr/>
              </a:pPr>
              <a:t>24</a:t>
            </a:fld>
            <a:endParaRPr lang="cs-CZ" altLang="cs-CZ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F66E6F0-DE76-025E-B4D0-3FDAC6E7ADD4}"/>
              </a:ext>
            </a:extLst>
          </p:cNvPr>
          <p:cNvSpPr txBox="1"/>
          <p:nvPr/>
        </p:nvSpPr>
        <p:spPr>
          <a:xfrm>
            <a:off x="7956376" y="6411540"/>
            <a:ext cx="13681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2" rtl="1" eaLnBrk="1" hangingPunct="1">
              <a:defRPr/>
            </a:pPr>
            <a:r>
              <a:rPr lang="cs-CZ" b="1" dirty="0">
                <a:latin typeface="Blackadder ITC" panose="04020505051007020D02" pitchFamily="82" charset="0"/>
              </a:rPr>
              <a:t>M</a:t>
            </a:r>
          </a:p>
        </p:txBody>
      </p:sp>
    </p:spTree>
    <p:custDataLst>
      <p:tags r:id="rId1"/>
    </p:custDataLst>
  </p:cSld>
  <p:clrMapOvr>
    <a:masterClrMapping/>
  </p:clrMapOvr>
  <p:transition advTm="1414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4" grpId="1" build="allAtOnce"/>
      <p:bldP spid="4" grpId="2" build="allAtOnce"/>
      <p:bldP spid="4" grpId="3" build="allAtOnce"/>
      <p:bldP spid="4" grpId="4" build="allAtOnce"/>
      <p:bldP spid="4" grpId="5" build="allAtOnce"/>
      <p:bldP spid="4" grpId="7" build="allAtOnce"/>
      <p:bldP spid="4" grpId="8" build="allAtOnce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cs-CZ" dirty="0">
                <a:solidFill>
                  <a:srgbClr val="7B9899"/>
                </a:solidFill>
              </a:rPr>
              <a:t>2024-5 Fyzika - o čem je a o čem není</a:t>
            </a:r>
            <a:endParaRPr lang="cs-CZ" altLang="cs-CZ" dirty="0">
              <a:solidFill>
                <a:srgbClr val="7B9899"/>
              </a:solidFill>
            </a:endParaRPr>
          </a:p>
        </p:txBody>
      </p:sp>
      <p:sp>
        <p:nvSpPr>
          <p:cNvPr id="3174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4"/>
            <a:ext cx="8504238" cy="5330826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3600" b="1" i="1" dirty="0"/>
              <a:t>Pověry o vědě</a:t>
            </a:r>
            <a:endParaRPr lang="cs-CZ" sz="3600" dirty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2800" dirty="0"/>
              <a:t>Struktura a </a:t>
            </a:r>
            <a:r>
              <a:rPr lang="cs-CZ" sz="2800" b="1" dirty="0"/>
              <a:t>metody</a:t>
            </a:r>
            <a:r>
              <a:rPr lang="cs-CZ" sz="2800" dirty="0"/>
              <a:t> vědy: („Jakmile se zjistí v teorii jediný </a:t>
            </a:r>
            <a:r>
              <a:rPr lang="cs-CZ" sz="2800" dirty="0">
                <a:solidFill>
                  <a:srgbClr val="FF0000"/>
                </a:solidFill>
              </a:rPr>
              <a:t>nesoulad</a:t>
            </a:r>
            <a:r>
              <a:rPr lang="cs-CZ" sz="2800" dirty="0"/>
              <a:t>, tak se teorie musí </a:t>
            </a:r>
            <a:r>
              <a:rPr lang="cs-CZ" sz="2800" dirty="0">
                <a:solidFill>
                  <a:srgbClr val="FF0000"/>
                </a:solidFill>
              </a:rPr>
              <a:t>vyhodit</a:t>
            </a:r>
            <a:r>
              <a:rPr lang="cs-CZ" sz="2800" dirty="0"/>
              <a:t>“)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2800" b="1" dirty="0"/>
              <a:t>Neporozumění</a:t>
            </a:r>
            <a:r>
              <a:rPr lang="cs-CZ" sz="2800" dirty="0"/>
              <a:t> (relativita, kvanta):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2800" dirty="0"/>
              <a:t>	„vše je relativní“ (</a:t>
            </a:r>
            <a:r>
              <a:rPr lang="cs-CZ" sz="2800" dirty="0">
                <a:solidFill>
                  <a:srgbClr val="FF0000"/>
                </a:solidFill>
              </a:rPr>
              <a:t>volný </a:t>
            </a:r>
            <a:r>
              <a:rPr lang="cs-CZ" sz="2800">
                <a:solidFill>
                  <a:srgbClr val="FF0000"/>
                </a:solidFill>
              </a:rPr>
              <a:t>výklad pojmu</a:t>
            </a:r>
            <a:r>
              <a:rPr lang="cs-CZ" sz="2800"/>
              <a:t>);</a:t>
            </a:r>
            <a:endParaRPr lang="cs-CZ" sz="2800" dirty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2800" dirty="0"/>
              <a:t>	„paradoxy“ relativity (</a:t>
            </a:r>
            <a:r>
              <a:rPr lang="cs-CZ" sz="2800" dirty="0">
                <a:solidFill>
                  <a:srgbClr val="FF0000"/>
                </a:solidFill>
              </a:rPr>
              <a:t>skryté předpoklady</a:t>
            </a:r>
            <a:r>
              <a:rPr lang="cs-CZ" sz="2800" dirty="0"/>
              <a:t>)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2800" b="1" dirty="0"/>
              <a:t>Vágní</a:t>
            </a:r>
            <a:r>
              <a:rPr lang="cs-CZ" sz="2800" dirty="0"/>
              <a:t> formulace (ve výuce i v popularizaci):</a:t>
            </a:r>
            <a:br>
              <a:rPr lang="cs-CZ" sz="2800" dirty="0"/>
            </a:br>
            <a:r>
              <a:rPr lang="cs-CZ" sz="2800" dirty="0"/>
              <a:t>	„Řekni mi to tak jednoduše, aby už to nebyla pravda a já to mohl vyvrátit“</a:t>
            </a:r>
            <a:br>
              <a:rPr lang="cs-CZ" sz="2800" dirty="0"/>
            </a:br>
            <a:r>
              <a:rPr lang="cs-CZ" sz="2800" dirty="0"/>
              <a:t>	</a:t>
            </a:r>
            <a:endParaRPr lang="cs-CZ" sz="2800" b="1" i="1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792240-F65D-4164-94DD-F3C2609D5FEB}" type="slidenum">
              <a:rPr lang="cs-CZ" altLang="cs-CZ" smtClean="0"/>
              <a:pPr>
                <a:defRPr/>
              </a:pPr>
              <a:t>25</a:t>
            </a:fld>
            <a:endParaRPr lang="cs-CZ" alt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54A87CE-1776-1686-3F33-212A997575BD}"/>
              </a:ext>
            </a:extLst>
          </p:cNvPr>
          <p:cNvSpPr txBox="1"/>
          <p:nvPr/>
        </p:nvSpPr>
        <p:spPr>
          <a:xfrm>
            <a:off x="7956376" y="6411540"/>
            <a:ext cx="13681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2" rtl="1" eaLnBrk="1" hangingPunct="1">
              <a:defRPr/>
            </a:pPr>
            <a:r>
              <a:rPr lang="cs-CZ" b="1" dirty="0">
                <a:latin typeface="Blackadder ITC" panose="04020505051007020D02" pitchFamily="82" charset="0"/>
              </a:rPr>
              <a:t>M</a:t>
            </a:r>
          </a:p>
        </p:txBody>
      </p:sp>
    </p:spTree>
    <p:custDataLst>
      <p:tags r:id="rId1"/>
    </p:custDataLst>
  </p:cSld>
  <p:clrMapOvr>
    <a:masterClrMapping/>
  </p:clrMapOvr>
  <p:transition advTm="1414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grpId="1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1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5" grpId="1" build="allAtOnce"/>
      <p:bldP spid="5" grpId="2" build="allAtOnce"/>
      <p:bldP spid="5" grpId="3" build="allAtOnce"/>
      <p:bldP spid="5" grpId="4" build="allAtOnce"/>
      <p:bldP spid="5" grpId="7" build="allAtOnce"/>
      <p:bldP spid="5" grpId="8" build="allAtOnce"/>
      <p:bldP spid="5" grpId="9" build="allAtOnce"/>
      <p:bldP spid="5" grpId="10" build="allAtOnce"/>
      <p:bldP spid="5" grpId="11" build="allAtOnce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dirty="0"/>
          </a:p>
        </p:txBody>
      </p:sp>
      <p:sp>
        <p:nvSpPr>
          <p:cNvPr id="3379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38931" y="1508126"/>
            <a:ext cx="8504238" cy="4572000"/>
          </a:xfrm>
        </p:spPr>
        <p:txBody>
          <a:bodyPr/>
          <a:lstStyle/>
          <a:p>
            <a:pPr marL="0" indent="0" algn="ctr" eaLnBrk="1" hangingPunct="1">
              <a:buFont typeface="Wingdings 2" panose="05020102010507070707" pitchFamily="18" charset="2"/>
              <a:buNone/>
            </a:pPr>
            <a:r>
              <a:rPr lang="cs-CZ" altLang="cs-CZ" sz="6000"/>
              <a:t>Děkuji za pozornost</a:t>
            </a:r>
          </a:p>
          <a:p>
            <a:pPr marL="0" indent="0" algn="ctr" eaLnBrk="1" hangingPunct="1">
              <a:buFont typeface="Wingdings 2" panose="05020102010507070707" pitchFamily="18" charset="2"/>
              <a:buNone/>
            </a:pPr>
            <a:r>
              <a:rPr lang="cs-CZ" altLang="cs-CZ" sz="20000">
                <a:sym typeface="Wingdings" panose="05000000000000000000" pitchFamily="2" charset="2"/>
              </a:rPr>
              <a:t></a:t>
            </a:r>
            <a:endParaRPr lang="en-US" altLang="cs-CZ" sz="2000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792240-F65D-4164-94DD-F3C2609D5FEB}" type="slidenum">
              <a:rPr lang="cs-CZ" altLang="cs-CZ" smtClean="0"/>
              <a:pPr>
                <a:defRPr/>
              </a:pPr>
              <a:t>26</a:t>
            </a:fld>
            <a:endParaRPr lang="cs-CZ" alt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842963"/>
          </a:xfrm>
        </p:spPr>
        <p:txBody>
          <a:bodyPr/>
          <a:lstStyle/>
          <a:p>
            <a:pPr eaLnBrk="1" hangingPunct="1"/>
            <a:r>
              <a:rPr lang="pl-PL" altLang="cs-CZ" dirty="0">
                <a:solidFill>
                  <a:srgbClr val="7B9899"/>
                </a:solidFill>
              </a:rPr>
              <a:t>2024-5 </a:t>
            </a:r>
            <a:r>
              <a:rPr lang="cs-CZ" sz="3600" dirty="0">
                <a:solidFill>
                  <a:schemeClr val="bg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O fyzice pro </a:t>
            </a:r>
            <a:r>
              <a:rPr lang="cs-CZ" sz="3600" dirty="0" err="1">
                <a:solidFill>
                  <a:schemeClr val="bg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nefyziky</a:t>
            </a:r>
            <a:endParaRPr lang="cs-CZ" altLang="cs-CZ" dirty="0">
              <a:solidFill>
                <a:srgbClr val="7B98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85750" y="1340768"/>
            <a:ext cx="8750300" cy="4490119"/>
          </a:xfrm>
        </p:spPr>
        <p:txBody>
          <a:bodyPr/>
          <a:lstStyle/>
          <a:p>
            <a:pPr marL="274638" lvl="1" indent="0" eaLnBrk="1" hangingPunct="1">
              <a:buNone/>
              <a:defRPr/>
            </a:pPr>
            <a:r>
              <a:rPr lang="cs-CZ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Doba, místo U3V:</a:t>
            </a:r>
            <a:br>
              <a:rPr lang="cs-CZ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800" b="1" dirty="0">
                <a:solidFill>
                  <a:schemeClr val="tx1"/>
                </a:solidFill>
              </a:rPr>
              <a:t>Přednášky:</a:t>
            </a:r>
          </a:p>
          <a:p>
            <a:pPr marL="274638" lvl="1" indent="0" eaLnBrk="1" hangingPunct="1">
              <a:buNone/>
              <a:defRPr/>
            </a:pPr>
            <a:r>
              <a:rPr lang="cs-CZ" sz="2800" dirty="0">
                <a:solidFill>
                  <a:schemeClr val="tx1"/>
                </a:solidFill>
              </a:rPr>
              <a:t>Troja T2 </a:t>
            </a:r>
            <a:r>
              <a:rPr lang="cs-CZ" sz="2800" dirty="0">
                <a:solidFill>
                  <a:srgbClr val="FF0000"/>
                </a:solidFill>
              </a:rPr>
              <a:t>pondělí 14:00 až 15:30, </a:t>
            </a:r>
            <a:r>
              <a:rPr lang="cs-CZ" sz="2800" dirty="0">
                <a:solidFill>
                  <a:schemeClr val="tx1"/>
                </a:solidFill>
              </a:rPr>
              <a:t>7.10.-16.12.2024 </a:t>
            </a:r>
            <a:br>
              <a:rPr lang="cs-CZ" sz="2800" dirty="0">
                <a:solidFill>
                  <a:schemeClr val="tx1"/>
                </a:solidFill>
              </a:rPr>
            </a:br>
            <a:r>
              <a:rPr lang="cs-CZ" sz="2800" dirty="0">
                <a:solidFill>
                  <a:schemeClr val="tx1"/>
                </a:solidFill>
              </a:rPr>
              <a:t>(kromě státních svátků)</a:t>
            </a:r>
            <a:br>
              <a:rPr lang="cs-CZ" sz="2800" dirty="0">
                <a:solidFill>
                  <a:schemeClr val="tx1"/>
                </a:solidFill>
              </a:rPr>
            </a:b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Exkurze: </a:t>
            </a:r>
          </a:p>
          <a:p>
            <a:pPr marL="274638" lvl="1" indent="0" eaLnBrk="1" hangingPunct="1">
              <a:buNone/>
              <a:defRPr/>
            </a:pPr>
            <a:r>
              <a:rPr lang="cs-CZ" sz="2800" dirty="0">
                <a:solidFill>
                  <a:srgbClr val="FF0000"/>
                </a:solidFill>
              </a:rPr>
              <a:t>Pondělí</a:t>
            </a:r>
            <a:r>
              <a:rPr lang="cs-CZ" sz="2800" dirty="0">
                <a:solidFill>
                  <a:schemeClr val="tx1"/>
                </a:solidFill>
              </a:rPr>
              <a:t>, ovšem individuální místo, občas i doba</a:t>
            </a:r>
            <a:endParaRPr lang="cs-CZ" sz="2800" dirty="0">
              <a:solidFill>
                <a:srgbClr val="FF0000"/>
              </a:solidFill>
            </a:endParaRPr>
          </a:p>
          <a:p>
            <a:pPr marL="274638" lvl="1" indent="0" eaLnBrk="1" hangingPunct="1">
              <a:buFont typeface="Wingdings" panose="05000000000000000000" pitchFamily="2" charset="2"/>
              <a:buNone/>
              <a:defRPr/>
            </a:pPr>
            <a:r>
              <a:rPr lang="cs-CZ" sz="2800" dirty="0">
                <a:solidFill>
                  <a:schemeClr val="tx1"/>
                </a:solidFill>
              </a:rPr>
              <a:t>Detailní informace týden předem, emailem</a:t>
            </a:r>
          </a:p>
          <a:p>
            <a:pPr marL="274638" lvl="1" indent="0" eaLnBrk="1" hangingPunct="1">
              <a:buFont typeface="Wingdings" panose="05000000000000000000" pitchFamily="2" charset="2"/>
              <a:buNone/>
              <a:defRPr/>
            </a:pPr>
            <a:r>
              <a:rPr lang="cs-CZ" sz="2800" b="1" i="1" dirty="0">
                <a:solidFill>
                  <a:schemeClr val="tx1"/>
                </a:solidFill>
              </a:rPr>
              <a:t>Styl přednášek </a:t>
            </a:r>
            <a:r>
              <a:rPr lang="cs-CZ" sz="2800" dirty="0">
                <a:solidFill>
                  <a:schemeClr val="tx1"/>
                </a:solidFill>
              </a:rPr>
              <a:t>(dobré zvyky na MFF): </a:t>
            </a:r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r>
              <a:rPr lang="cs-CZ" sz="2800" b="1" i="1" dirty="0">
                <a:solidFill>
                  <a:srgbClr val="FF0000"/>
                </a:solidFill>
              </a:rPr>
              <a:t>Nerozumíte-li, ptejte se ihned. </a:t>
            </a:r>
            <a:r>
              <a:rPr lang="cs-CZ" sz="2400" b="1" i="1" dirty="0">
                <a:solidFill>
                  <a:srgbClr val="00B050"/>
                </a:solidFill>
              </a:rPr>
              <a:t>Přerušte mě!</a:t>
            </a:r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r>
              <a:rPr lang="cs-CZ" sz="2800" dirty="0">
                <a:solidFill>
                  <a:schemeClr val="tx1"/>
                </a:solidFill>
              </a:rPr>
              <a:t>Víme, že </a:t>
            </a:r>
            <a:r>
              <a:rPr lang="cs-CZ" sz="2800" b="1" i="1" dirty="0">
                <a:solidFill>
                  <a:srgbClr val="FF0000"/>
                </a:solidFill>
              </a:rPr>
              <a:t>nikdo neví všechno </a:t>
            </a:r>
            <a:r>
              <a:rPr lang="cs-CZ" sz="2800" i="1" dirty="0">
                <a:solidFill>
                  <a:srgbClr val="FF0000"/>
                </a:solidFill>
              </a:rPr>
              <a:t>(já taky ne)</a:t>
            </a:r>
          </a:p>
        </p:txBody>
      </p:sp>
      <p:sp>
        <p:nvSpPr>
          <p:cNvPr id="2" name="Obdélník 1"/>
          <p:cNvSpPr/>
          <p:nvPr/>
        </p:nvSpPr>
        <p:spPr>
          <a:xfrm>
            <a:off x="8057564" y="6372781"/>
            <a:ext cx="4555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>
                <a:latin typeface="Blackadder ITC" panose="04020505051007020D02" pitchFamily="82" charset="0"/>
              </a:rPr>
              <a:t>M</a:t>
            </a:r>
          </a:p>
        </p:txBody>
      </p:sp>
      <p:sp>
        <p:nvSpPr>
          <p:cNvPr id="4" name="Obdélník 3"/>
          <p:cNvSpPr/>
          <p:nvPr/>
        </p:nvSpPr>
        <p:spPr>
          <a:xfrm>
            <a:off x="8077239" y="6372781"/>
            <a:ext cx="4555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>
                <a:latin typeface="Blackadder ITC" panose="04020505051007020D02" pitchFamily="82" charset="0"/>
              </a:rPr>
              <a:t>M</a:t>
            </a:r>
          </a:p>
        </p:txBody>
      </p:sp>
      <p:sp>
        <p:nvSpPr>
          <p:cNvPr id="5" name="Obdélník 4"/>
          <p:cNvSpPr/>
          <p:nvPr/>
        </p:nvSpPr>
        <p:spPr>
          <a:xfrm>
            <a:off x="8077239" y="6372225"/>
            <a:ext cx="4555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>
                <a:latin typeface="Blackadder ITC" panose="04020505051007020D02" pitchFamily="82" charset="0"/>
              </a:rPr>
              <a:t>M</a:t>
            </a:r>
          </a:p>
        </p:txBody>
      </p:sp>
      <p:sp>
        <p:nvSpPr>
          <p:cNvPr id="6" name="Obdélník 5"/>
          <p:cNvSpPr/>
          <p:nvPr/>
        </p:nvSpPr>
        <p:spPr>
          <a:xfrm>
            <a:off x="8067402" y="6372225"/>
            <a:ext cx="4555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>
                <a:latin typeface="Blackadder ITC" panose="04020505051007020D02" pitchFamily="82" charset="0"/>
              </a:rPr>
              <a:t>M</a:t>
            </a:r>
          </a:p>
        </p:txBody>
      </p:sp>
      <p:sp>
        <p:nvSpPr>
          <p:cNvPr id="7" name="Obdélník 6"/>
          <p:cNvSpPr/>
          <p:nvPr/>
        </p:nvSpPr>
        <p:spPr>
          <a:xfrm>
            <a:off x="8060404" y="6372225"/>
            <a:ext cx="4555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>
                <a:latin typeface="Blackadder ITC" panose="04020505051007020D02" pitchFamily="82" charset="0"/>
              </a:rPr>
              <a:t>M</a:t>
            </a:r>
          </a:p>
        </p:txBody>
      </p:sp>
      <p:sp>
        <p:nvSpPr>
          <p:cNvPr id="8" name="Obdélník 7"/>
          <p:cNvSpPr/>
          <p:nvPr/>
        </p:nvSpPr>
        <p:spPr>
          <a:xfrm>
            <a:off x="8081395" y="6379730"/>
            <a:ext cx="4555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latin typeface="Blackadder ITC" panose="04020505051007020D02" pitchFamily="82" charset="0"/>
              </a:rPr>
              <a:t>M</a:t>
            </a:r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792240-F65D-4164-94DD-F3C2609D5FEB}" type="slidenum">
              <a:rPr lang="cs-CZ" altLang="cs-CZ" smtClean="0"/>
              <a:pPr>
                <a:defRPr/>
              </a:pPr>
              <a:t>3</a:t>
            </a:fld>
            <a:endParaRPr lang="cs-CZ" alt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97104216"/>
      </p:ext>
    </p:extLst>
  </p:cSld>
  <p:clrMapOvr>
    <a:masterClrMapping/>
  </p:clrMapOvr>
  <p:transition advTm="2366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1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100"/>
                            </p:stCondLst>
                            <p:childTnLst>
                              <p:par>
                                <p:cTn id="31" presetID="16" presetClass="entr" presetSubtype="21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2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4" grpId="0" build="allAtOnce"/>
      <p:bldP spid="6" grpId="0" build="allAtOnce"/>
      <p:bldP spid="7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842963"/>
          </a:xfrm>
        </p:spPr>
        <p:txBody>
          <a:bodyPr/>
          <a:lstStyle/>
          <a:p>
            <a:pPr eaLnBrk="1" hangingPunct="1"/>
            <a:r>
              <a:rPr lang="pl-PL" altLang="cs-CZ" dirty="0">
                <a:solidFill>
                  <a:srgbClr val="7B9899"/>
                </a:solidFill>
              </a:rPr>
              <a:t>2024-5 Fyzika - o čem je a o čem není</a:t>
            </a:r>
            <a:endParaRPr lang="cs-CZ" altLang="cs-CZ" dirty="0">
              <a:solidFill>
                <a:srgbClr val="7B98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52848" y="2996952"/>
            <a:ext cx="8504238" cy="2490602"/>
          </a:xfrm>
        </p:spPr>
        <p:txBody>
          <a:bodyPr/>
          <a:lstStyle/>
          <a:p>
            <a:pPr marL="274638" lvl="1" indent="0" algn="ctr" eaLnBrk="1" hangingPunct="1">
              <a:buFont typeface="Wingdings" panose="05000000000000000000" pitchFamily="2" charset="2"/>
              <a:buNone/>
              <a:defRPr/>
            </a:pPr>
            <a:r>
              <a:rPr lang="cs-CZ" sz="4000" b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Fyzika – o čem je a o čem není</a:t>
            </a:r>
          </a:p>
          <a:p>
            <a:pPr marL="274638" lvl="1" indent="0" algn="ctr" eaLnBrk="1" hangingPunct="1">
              <a:buFont typeface="Wingdings" panose="05000000000000000000" pitchFamily="2" charset="2"/>
              <a:buNone/>
              <a:defRPr/>
            </a:pPr>
            <a:endParaRPr lang="cs-CZ" sz="4000" b="1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  <a:p>
            <a:pPr marL="274638" lvl="1" indent="0" algn="ctr" eaLnBrk="1" hangingPunct="1">
              <a:buFont typeface="Wingdings" panose="05000000000000000000" pitchFamily="2" charset="2"/>
              <a:buNone/>
              <a:defRPr/>
            </a:pPr>
            <a:r>
              <a:rPr lang="cs-CZ" sz="2800" dirty="0">
                <a:solidFill>
                  <a:schemeClr val="tx1"/>
                </a:solidFill>
              </a:rPr>
              <a:t>U3V – Obdržálek – 2024-5</a:t>
            </a:r>
          </a:p>
          <a:p>
            <a:pPr marL="274638" lvl="1" indent="0" eaLnBrk="1" hangingPunct="1">
              <a:buFont typeface="Wingdings" panose="05000000000000000000" pitchFamily="2" charset="2"/>
              <a:buNone/>
              <a:defRPr/>
            </a:pP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172400" y="640326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latin typeface="Blackadder ITC" panose="04020505051007020D02" pitchFamily="82" charset="0"/>
              </a:rPr>
              <a:t>M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792240-F65D-4164-94DD-F3C2609D5FEB}" type="slidenum">
              <a:rPr lang="cs-CZ" altLang="cs-CZ" smtClean="0"/>
              <a:pPr>
                <a:defRPr/>
              </a:pPr>
              <a:t>4</a:t>
            </a:fld>
            <a:endParaRPr lang="cs-CZ" alt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03326284"/>
      </p:ext>
    </p:extLst>
  </p:cSld>
  <p:clrMapOvr>
    <a:masterClrMapping/>
  </p:clrMapOvr>
  <p:transition advTm="2366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842963"/>
          </a:xfrm>
        </p:spPr>
        <p:txBody>
          <a:bodyPr/>
          <a:lstStyle/>
          <a:p>
            <a:pPr eaLnBrk="1" hangingPunct="1"/>
            <a:r>
              <a:rPr lang="pl-PL" altLang="cs-CZ" dirty="0">
                <a:solidFill>
                  <a:srgbClr val="7B9899"/>
                </a:solidFill>
              </a:rPr>
              <a:t>2024-5 Fyzika - o čem je a o čem není</a:t>
            </a:r>
            <a:endParaRPr lang="cs-CZ" altLang="cs-CZ" dirty="0">
              <a:solidFill>
                <a:srgbClr val="7B98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85749" y="1758951"/>
            <a:ext cx="8550275" cy="4630718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  <a:defRPr/>
            </a:pPr>
            <a:r>
              <a:rPr lang="cs-CZ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Literatura </a:t>
            </a:r>
            <a:r>
              <a:rPr lang="cs-CZ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(pro nefyziky – lékaře, řemeslníky, …)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cs-CZ" sz="2800" dirty="0"/>
              <a:t>Výborná </a:t>
            </a:r>
            <a:r>
              <a:rPr lang="cs-CZ" sz="2800" dirty="0">
                <a:solidFill>
                  <a:srgbClr val="FF0000"/>
                </a:solidFill>
              </a:rPr>
              <a:t>obecná učebnice</a:t>
            </a:r>
            <a:r>
              <a:rPr lang="cs-CZ" sz="2800" dirty="0"/>
              <a:t>:</a:t>
            </a:r>
            <a:br>
              <a:rPr lang="cs-CZ" sz="2300" dirty="0">
                <a:solidFill>
                  <a:schemeClr val="tx1"/>
                </a:solidFill>
              </a:rPr>
            </a:br>
            <a:r>
              <a:rPr lang="cs-CZ" sz="2300" b="1" i="1" dirty="0">
                <a:solidFill>
                  <a:schemeClr val="tx1"/>
                </a:solidFill>
              </a:rPr>
              <a:t>Fyzika</a:t>
            </a:r>
            <a:r>
              <a:rPr lang="cs-CZ" sz="2300" dirty="0"/>
              <a:t>. </a:t>
            </a:r>
            <a:r>
              <a:rPr lang="cs-CZ" sz="2300" dirty="0" err="1"/>
              <a:t>Halliday</a:t>
            </a:r>
            <a:r>
              <a:rPr lang="cs-CZ" sz="2300" dirty="0"/>
              <a:t> D., </a:t>
            </a:r>
            <a:r>
              <a:rPr lang="cs-CZ" sz="2300" dirty="0" err="1"/>
              <a:t>Resnick</a:t>
            </a:r>
            <a:r>
              <a:rPr lang="cs-CZ" sz="2300" dirty="0"/>
              <a:t> R., </a:t>
            </a:r>
            <a:r>
              <a:rPr lang="cs-CZ" sz="2300" dirty="0" err="1"/>
              <a:t>Walker</a:t>
            </a:r>
            <a:r>
              <a:rPr lang="cs-CZ" sz="2300" dirty="0"/>
              <a:t> J.,  </a:t>
            </a:r>
            <a:r>
              <a:rPr lang="cs-CZ" sz="2300" dirty="0">
                <a:solidFill>
                  <a:schemeClr val="tx1"/>
                </a:solidFill>
              </a:rPr>
              <a:t>VUTIUM Brno, Prometheus Praha, 2000 (dotisky 2002, 2006). Nově 2014.</a:t>
            </a:r>
            <a:endParaRPr lang="cs-CZ" sz="2800" dirty="0">
              <a:solidFill>
                <a:srgbClr val="002060"/>
              </a:solidFill>
            </a:endParaRP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cs-CZ" sz="2800" dirty="0">
                <a:solidFill>
                  <a:srgbClr val="002060"/>
                </a:solidFill>
              </a:rPr>
              <a:t>Výklad </a:t>
            </a:r>
            <a:r>
              <a:rPr lang="cs-CZ" sz="2800" dirty="0">
                <a:solidFill>
                  <a:srgbClr val="FF0000"/>
                </a:solidFill>
              </a:rPr>
              <a:t>mechaniky</a:t>
            </a:r>
            <a:r>
              <a:rPr lang="cs-CZ" sz="2800" dirty="0">
                <a:solidFill>
                  <a:srgbClr val="002060"/>
                </a:solidFill>
              </a:rPr>
              <a:t> (klas., </a:t>
            </a:r>
            <a:r>
              <a:rPr lang="cs-CZ" sz="2800" dirty="0" err="1">
                <a:solidFill>
                  <a:srgbClr val="002060"/>
                </a:solidFill>
              </a:rPr>
              <a:t>relat</a:t>
            </a:r>
            <a:r>
              <a:rPr lang="cs-CZ" sz="2800" dirty="0">
                <a:solidFill>
                  <a:srgbClr val="002060"/>
                </a:solidFill>
              </a:rPr>
              <a:t>., kvant.):</a:t>
            </a:r>
            <a:br>
              <a:rPr lang="cs-CZ" sz="2800" dirty="0">
                <a:solidFill>
                  <a:srgbClr val="002060"/>
                </a:solidFill>
              </a:rPr>
            </a:br>
            <a:r>
              <a:rPr lang="cs-CZ" sz="2300" b="1" i="1" dirty="0"/>
              <a:t>Průřez mechanikami …</a:t>
            </a:r>
            <a:r>
              <a:rPr lang="cs-CZ" sz="2300" dirty="0"/>
              <a:t>. Obdržálek J., </a:t>
            </a:r>
            <a:r>
              <a:rPr lang="cs-CZ" sz="2300" dirty="0" err="1"/>
              <a:t>MatfyzPress</a:t>
            </a:r>
            <a:r>
              <a:rPr lang="cs-CZ" sz="2300" dirty="0"/>
              <a:t>, 2024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cs-CZ" sz="2800" dirty="0">
                <a:solidFill>
                  <a:srgbClr val="FF0000"/>
                </a:solidFill>
              </a:rPr>
              <a:t>Wiki</a:t>
            </a:r>
            <a:r>
              <a:rPr lang="cs-CZ" sz="2800" dirty="0"/>
              <a:t>pedie (angl. i čs.): celkem spolehlivá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cs-CZ" altLang="cs-CZ" sz="2800" dirty="0"/>
              <a:t>Sbírka </a:t>
            </a:r>
            <a:r>
              <a:rPr lang="cs-CZ" altLang="cs-CZ" sz="2800" dirty="0">
                <a:solidFill>
                  <a:srgbClr val="FF0000"/>
                </a:solidFill>
              </a:rPr>
              <a:t>řešených úloh </a:t>
            </a:r>
            <a:r>
              <a:rPr lang="cs-CZ" altLang="cs-CZ" sz="2800" dirty="0"/>
              <a:t>(KDF MFF UK, od 2006) </a:t>
            </a:r>
            <a:r>
              <a:rPr lang="cs-CZ" altLang="cs-CZ" sz="2800" dirty="0">
                <a:latin typeface="Arial" panose="020B0604020202020204" pitchFamily="34" charset="0"/>
              </a:rPr>
              <a:t>				</a:t>
            </a:r>
            <a:r>
              <a:rPr lang="cs-CZ" altLang="cs-CZ" sz="2800" b="1" i="1" u="sng" dirty="0">
                <a:solidFill>
                  <a:srgbClr val="7030A0"/>
                </a:solidFill>
              </a:rPr>
              <a:t>reseneulohy.cz/</a:t>
            </a:r>
            <a:r>
              <a:rPr lang="cs-CZ" altLang="cs-CZ" sz="2800" b="1" i="1" u="sng" dirty="0" err="1">
                <a:solidFill>
                  <a:srgbClr val="7030A0"/>
                </a:solidFill>
              </a:rPr>
              <a:t>cs</a:t>
            </a:r>
            <a:r>
              <a:rPr lang="cs-CZ" altLang="cs-CZ" sz="2800" b="1" i="1" u="sng" dirty="0">
                <a:solidFill>
                  <a:srgbClr val="7030A0"/>
                </a:solidFill>
              </a:rPr>
              <a:t>/fyzika</a:t>
            </a:r>
            <a:endParaRPr lang="cs-CZ" sz="2800" b="1" i="1" u="sng" dirty="0">
              <a:solidFill>
                <a:srgbClr val="7030A0"/>
              </a:solidFill>
            </a:endParaRP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cs-CZ" sz="2800" dirty="0"/>
              <a:t>„</a:t>
            </a:r>
            <a:r>
              <a:rPr lang="cs-CZ" sz="2800" dirty="0">
                <a:solidFill>
                  <a:srgbClr val="FF0000"/>
                </a:solidFill>
              </a:rPr>
              <a:t>Odpovědna</a:t>
            </a:r>
            <a:r>
              <a:rPr lang="cs-CZ" sz="2800" dirty="0"/>
              <a:t>“:   </a:t>
            </a:r>
            <a:r>
              <a:rPr lang="cs-CZ" sz="2800" b="1" i="1" u="sng" dirty="0">
                <a:solidFill>
                  <a:srgbClr val="7030A0"/>
                </a:solidFill>
              </a:rPr>
              <a:t>fyzweb.cz/</a:t>
            </a:r>
            <a:r>
              <a:rPr lang="cs-CZ" sz="2800" b="1" i="1" u="sng" dirty="0" err="1">
                <a:solidFill>
                  <a:srgbClr val="7030A0"/>
                </a:solidFill>
              </a:rPr>
              <a:t>odpovedna</a:t>
            </a:r>
            <a:endParaRPr lang="cs-CZ" sz="2400" b="1" i="1" u="sng" dirty="0">
              <a:solidFill>
                <a:srgbClr val="7030A0"/>
              </a:solidFill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8077239" y="6372225"/>
            <a:ext cx="4555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>
                <a:latin typeface="Blackadder ITC" panose="04020505051007020D02" pitchFamily="82" charset="0"/>
              </a:rPr>
              <a:t>M</a:t>
            </a:r>
          </a:p>
        </p:txBody>
      </p:sp>
      <p:sp>
        <p:nvSpPr>
          <p:cNvPr id="4" name="Obdélník 3"/>
          <p:cNvSpPr/>
          <p:nvPr/>
        </p:nvSpPr>
        <p:spPr>
          <a:xfrm>
            <a:off x="8079876" y="6389669"/>
            <a:ext cx="4555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>
                <a:latin typeface="Blackadder ITC" panose="04020505051007020D02" pitchFamily="82" charset="0"/>
              </a:rPr>
              <a:t>M</a:t>
            </a:r>
          </a:p>
        </p:txBody>
      </p:sp>
      <p:sp>
        <p:nvSpPr>
          <p:cNvPr id="5" name="Obdélník 4"/>
          <p:cNvSpPr/>
          <p:nvPr/>
        </p:nvSpPr>
        <p:spPr>
          <a:xfrm>
            <a:off x="8067300" y="6372225"/>
            <a:ext cx="4555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>
                <a:latin typeface="Blackadder ITC" panose="04020505051007020D02" pitchFamily="82" charset="0"/>
              </a:rPr>
              <a:t>M</a:t>
            </a:r>
          </a:p>
        </p:txBody>
      </p:sp>
      <p:sp>
        <p:nvSpPr>
          <p:cNvPr id="6" name="Obdélník 5"/>
          <p:cNvSpPr/>
          <p:nvPr/>
        </p:nvSpPr>
        <p:spPr>
          <a:xfrm>
            <a:off x="8074602" y="6371669"/>
            <a:ext cx="4555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>
                <a:latin typeface="Blackadder ITC" panose="04020505051007020D02" pitchFamily="82" charset="0"/>
              </a:rPr>
              <a:t>M</a:t>
            </a:r>
          </a:p>
        </p:txBody>
      </p:sp>
      <p:sp>
        <p:nvSpPr>
          <p:cNvPr id="7" name="Obdélník 6"/>
          <p:cNvSpPr/>
          <p:nvPr/>
        </p:nvSpPr>
        <p:spPr>
          <a:xfrm>
            <a:off x="8100392" y="6371669"/>
            <a:ext cx="4555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>
                <a:latin typeface="Blackadder ITC" panose="04020505051007020D02" pitchFamily="82" charset="0"/>
              </a:rPr>
              <a:t>M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792240-F65D-4164-94DD-F3C2609D5FEB}" type="slidenum">
              <a:rPr lang="cs-CZ" altLang="cs-CZ" smtClean="0"/>
              <a:pPr>
                <a:defRPr/>
              </a:pPr>
              <a:t>5</a:t>
            </a:fld>
            <a:endParaRPr lang="cs-CZ" alt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A4FADB95-F40F-1976-427E-59758957B0AA}"/>
              </a:ext>
            </a:extLst>
          </p:cNvPr>
          <p:cNvSpPr/>
          <p:nvPr/>
        </p:nvSpPr>
        <p:spPr>
          <a:xfrm>
            <a:off x="7933037" y="6453336"/>
            <a:ext cx="4555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>
                <a:latin typeface="Blackadder ITC" panose="04020505051007020D02" pitchFamily="82" charset="0"/>
              </a:rPr>
              <a:t>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6777863"/>
      </p:ext>
    </p:extLst>
  </p:cSld>
  <p:clrMapOvr>
    <a:masterClrMapping/>
  </p:clrMapOvr>
  <p:transition advTm="2366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allAtOnce"/>
      <p:bldP spid="5" grpId="0" uiExpand="1" build="allAtOnce"/>
      <p:bldP spid="6" grpId="0" uiExpand="1" build="allAtOnce"/>
      <p:bldP spid="7" grpId="0" build="allAtOnce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842963"/>
          </a:xfrm>
        </p:spPr>
        <p:txBody>
          <a:bodyPr/>
          <a:lstStyle/>
          <a:p>
            <a:pPr eaLnBrk="1" hangingPunct="1"/>
            <a:r>
              <a:rPr lang="pl-PL" altLang="cs-CZ" dirty="0">
                <a:solidFill>
                  <a:srgbClr val="7B9899"/>
                </a:solidFill>
              </a:rPr>
              <a:t>2024-5 Fyzika - o čem je a o čem není</a:t>
            </a:r>
            <a:endParaRPr lang="cs-CZ" altLang="cs-CZ" dirty="0">
              <a:solidFill>
                <a:srgbClr val="7B98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3674" y="1628800"/>
            <a:ext cx="8950325" cy="44069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  <a:defRPr/>
            </a:pPr>
            <a:r>
              <a:rPr lang="cs-CZ"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Fyzika</a:t>
            </a:r>
            <a:r>
              <a:rPr lang="cs-CZ" sz="2800"/>
              <a:t> je přírodní </a:t>
            </a:r>
            <a:r>
              <a:rPr lang="cs-CZ" sz="28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věda</a:t>
            </a:r>
            <a:r>
              <a:rPr lang="cs-CZ" sz="2800"/>
              <a:t> </a:t>
            </a:r>
            <a:br>
              <a:rPr lang="cs-CZ" sz="2800"/>
            </a:br>
            <a:r>
              <a:rPr lang="cs-CZ" sz="2800"/>
              <a:t>	</a:t>
            </a:r>
            <a:r>
              <a:rPr lang="cs-CZ" sz="2800">
                <a:solidFill>
                  <a:schemeClr val="tx1"/>
                </a:solidFill>
              </a:rPr>
              <a:t>(× umění, víra, ...)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cs-CZ" sz="2800"/>
              <a:t>Charakteristické </a:t>
            </a:r>
            <a:r>
              <a:rPr lang="cs-CZ" sz="28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rysy</a:t>
            </a:r>
            <a:r>
              <a:rPr lang="cs-CZ" sz="2800">
                <a:solidFill>
                  <a:srgbClr val="FF0000"/>
                </a:solidFill>
              </a:rPr>
              <a:t> </a:t>
            </a:r>
            <a:r>
              <a:rPr lang="cs-CZ"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vědeckého</a:t>
            </a:r>
            <a:r>
              <a:rPr lang="cs-CZ" sz="2800"/>
              <a:t> přístupu</a:t>
            </a:r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r>
              <a:rPr lang="cs-CZ" sz="2400">
                <a:solidFill>
                  <a:schemeClr val="tx1"/>
                </a:solidFill>
              </a:rPr>
              <a:t> důraz na </a:t>
            </a:r>
            <a:r>
              <a:rPr lang="cs-CZ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objekt</a:t>
            </a:r>
            <a:r>
              <a:rPr lang="cs-CZ" sz="2400">
                <a:solidFill>
                  <a:schemeClr val="tx1"/>
                </a:solidFill>
              </a:rPr>
              <a:t>: minimalizovat vliv </a:t>
            </a:r>
            <a:r>
              <a:rPr lang="cs-CZ" sz="24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subjektu (</a:t>
            </a:r>
            <a:r>
              <a:rPr lang="cs-CZ" sz="2400">
                <a:solidFill>
                  <a:schemeClr val="tx1"/>
                </a:solidFill>
              </a:rPr>
              <a:t>× umění</a:t>
            </a:r>
            <a:r>
              <a:rPr lang="cs-CZ" sz="24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r>
              <a:rPr lang="cs-CZ" sz="2400">
                <a:solidFill>
                  <a:schemeClr val="tx1"/>
                </a:solidFill>
              </a:rPr>
              <a:t> </a:t>
            </a:r>
            <a:r>
              <a:rPr lang="cs-CZ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sdělitelnost</a:t>
            </a:r>
            <a:r>
              <a:rPr lang="cs-CZ" sz="2400">
                <a:solidFill>
                  <a:schemeClr val="tx1"/>
                </a:solidFill>
              </a:rPr>
              <a:t> (× intuice)</a:t>
            </a:r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r>
              <a:rPr lang="cs-CZ" sz="2400">
                <a:solidFill>
                  <a:schemeClr val="tx1"/>
                </a:solidFill>
              </a:rPr>
              <a:t> otevřenost, </a:t>
            </a:r>
            <a:r>
              <a:rPr lang="cs-CZ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návaznost</a:t>
            </a:r>
            <a:r>
              <a:rPr lang="cs-CZ" sz="2400">
                <a:solidFill>
                  <a:schemeClr val="tx1"/>
                </a:solidFill>
              </a:rPr>
              <a:t> (× hermeneutika)</a:t>
            </a:r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r>
              <a:rPr lang="cs-CZ" sz="2400">
                <a:solidFill>
                  <a:schemeClr val="tx1"/>
                </a:solidFill>
              </a:rPr>
              <a:t> velký důraz na </a:t>
            </a:r>
            <a:r>
              <a:rPr lang="cs-CZ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měření</a:t>
            </a:r>
            <a:r>
              <a:rPr lang="cs-CZ" sz="24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tedy </a:t>
            </a:r>
            <a:r>
              <a:rPr lang="cs-CZ" sz="2400" b="1">
                <a:solidFill>
                  <a:schemeClr val="tx1"/>
                </a:solidFill>
              </a:rPr>
              <a:t>kvantitativní</a:t>
            </a:r>
            <a:r>
              <a:rPr lang="cs-CZ" sz="2400">
                <a:solidFill>
                  <a:schemeClr val="tx1"/>
                </a:solidFill>
              </a:rPr>
              <a:t> výroky </a:t>
            </a:r>
            <a:br>
              <a:rPr lang="cs-CZ" sz="2400">
                <a:solidFill>
                  <a:schemeClr val="tx1"/>
                </a:solidFill>
              </a:rPr>
            </a:br>
            <a:r>
              <a:rPr lang="cs-CZ" sz="2400">
                <a:solidFill>
                  <a:schemeClr val="tx1"/>
                </a:solidFill>
              </a:rPr>
              <a:t>(kolik ×  jaký)</a:t>
            </a: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792240-F65D-4164-94DD-F3C2609D5FEB}" type="slidenum">
              <a:rPr lang="cs-CZ" altLang="cs-CZ" smtClean="0"/>
              <a:pPr>
                <a:defRPr/>
              </a:pPr>
              <a:t>6</a:t>
            </a:fld>
            <a:endParaRPr lang="cs-CZ" altLang="cs-CZ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3CF4F915-97E7-565F-23FE-47149D8D66A4}"/>
              </a:ext>
            </a:extLst>
          </p:cNvPr>
          <p:cNvSpPr/>
          <p:nvPr/>
        </p:nvSpPr>
        <p:spPr>
          <a:xfrm>
            <a:off x="7933037" y="6453336"/>
            <a:ext cx="4555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>
                <a:latin typeface="Blackadder ITC" panose="04020505051007020D02" pitchFamily="82" charset="0"/>
              </a:rPr>
              <a:t>M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70592063-2CED-58FB-4E2C-560B62C25D70}"/>
              </a:ext>
            </a:extLst>
          </p:cNvPr>
          <p:cNvSpPr/>
          <p:nvPr/>
        </p:nvSpPr>
        <p:spPr>
          <a:xfrm>
            <a:off x="7860842" y="6453336"/>
            <a:ext cx="4555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>
                <a:latin typeface="Blackadder ITC" panose="04020505051007020D02" pitchFamily="82" charset="0"/>
              </a:rPr>
              <a:t>M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C7C3F89A-D5B3-5587-F6DB-EA7D6559015B}"/>
              </a:ext>
            </a:extLst>
          </p:cNvPr>
          <p:cNvSpPr/>
          <p:nvPr/>
        </p:nvSpPr>
        <p:spPr>
          <a:xfrm>
            <a:off x="7956376" y="6453336"/>
            <a:ext cx="4555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>
                <a:latin typeface="Blackadder ITC" panose="04020505051007020D02" pitchFamily="82" charset="0"/>
              </a:rPr>
              <a:t>M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4DBBE717-50EB-1F93-5A93-52554D141281}"/>
              </a:ext>
            </a:extLst>
          </p:cNvPr>
          <p:cNvSpPr txBox="1"/>
          <p:nvPr/>
        </p:nvSpPr>
        <p:spPr>
          <a:xfrm>
            <a:off x="7912659" y="6409491"/>
            <a:ext cx="4963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dirty="0">
                <a:latin typeface="Blackadder ITC" panose="04020505051007020D02" pitchFamily="82" charset="0"/>
              </a:rPr>
              <a:t>M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8EBA3BF4-5278-B75B-2823-E15844D6013C}"/>
              </a:ext>
            </a:extLst>
          </p:cNvPr>
          <p:cNvSpPr txBox="1"/>
          <p:nvPr/>
        </p:nvSpPr>
        <p:spPr>
          <a:xfrm>
            <a:off x="7992746" y="6388221"/>
            <a:ext cx="4243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dirty="0">
                <a:latin typeface="Blackadder ITC" panose="04020505051007020D02" pitchFamily="82" charset="0"/>
              </a:rPr>
              <a:t>M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D917CADA-8C38-E9D4-3DD8-2F7470737FE0}"/>
              </a:ext>
            </a:extLst>
          </p:cNvPr>
          <p:cNvSpPr txBox="1"/>
          <p:nvPr/>
        </p:nvSpPr>
        <p:spPr>
          <a:xfrm>
            <a:off x="7956376" y="6409491"/>
            <a:ext cx="51248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dirty="0">
                <a:latin typeface="Blackadder ITC" panose="04020505051007020D02" pitchFamily="82" charset="0"/>
              </a:rPr>
              <a:t>M</a:t>
            </a:r>
          </a:p>
        </p:txBody>
      </p:sp>
    </p:spTree>
    <p:custDataLst>
      <p:tags r:id="rId1"/>
    </p:custDataLst>
  </p:cSld>
  <p:clrMapOvr>
    <a:masterClrMapping/>
  </p:clrMapOvr>
  <p:transition advTm="2366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/>
      <p:bldP spid="2" grpId="1"/>
      <p:bldP spid="6" grpId="0"/>
      <p:bldP spid="6" grpId="1"/>
      <p:bldP spid="7" grpId="0"/>
      <p:bldP spid="7" grpId="1"/>
      <p:bldP spid="9" grpId="0" build="allAtOnce"/>
      <p:bldP spid="11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842963"/>
          </a:xfrm>
        </p:spPr>
        <p:txBody>
          <a:bodyPr/>
          <a:lstStyle/>
          <a:p>
            <a:pPr eaLnBrk="1" hangingPunct="1"/>
            <a:r>
              <a:rPr lang="pl-PL" altLang="cs-CZ" dirty="0">
                <a:solidFill>
                  <a:srgbClr val="7B9899"/>
                </a:solidFill>
              </a:rPr>
              <a:t>2024-5 Fyzika - o čem je a o čem není</a:t>
            </a:r>
            <a:endParaRPr lang="cs-CZ" altLang="cs-CZ" dirty="0">
              <a:solidFill>
                <a:srgbClr val="7B98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16706" y="1700808"/>
            <a:ext cx="8504238" cy="44069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  <a:defRPr/>
            </a:pPr>
            <a:r>
              <a:rPr lang="cs-CZ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Metoda</a:t>
            </a:r>
            <a:r>
              <a:rPr lang="cs-CZ" sz="2800" dirty="0"/>
              <a:t> rozvoje fyziky:</a:t>
            </a:r>
          </a:p>
          <a:p>
            <a:pPr marL="731838" lvl="1" indent="-457200" eaLnBrk="1" hangingPunct="1">
              <a:buClr>
                <a:srgbClr val="C00000"/>
              </a:buClr>
              <a:buFont typeface="+mj-lt"/>
              <a:buAutoNum type="arabicParenR"/>
              <a:defRPr/>
            </a:pPr>
            <a:r>
              <a:rPr lang="cs-CZ" sz="2400" dirty="0">
                <a:solidFill>
                  <a:schemeClr val="tx1"/>
                </a:solidFill>
              </a:rPr>
              <a:t>vytvořit, ev. upravit </a:t>
            </a:r>
            <a:r>
              <a:rPr lang="cs-CZ" sz="2400" dirty="0">
                <a:solidFill>
                  <a:srgbClr val="FF0000"/>
                </a:solidFill>
              </a:rPr>
              <a:t>model</a:t>
            </a:r>
            <a:r>
              <a:rPr lang="cs-CZ" sz="2400" dirty="0">
                <a:solidFill>
                  <a:schemeClr val="tx1"/>
                </a:solidFill>
              </a:rPr>
              <a:t> (včetně tvorby </a:t>
            </a:r>
            <a:r>
              <a:rPr lang="cs-CZ" sz="2400" dirty="0">
                <a:solidFill>
                  <a:srgbClr val="FF0000"/>
                </a:solidFill>
              </a:rPr>
              <a:t>pojmů</a:t>
            </a:r>
            <a:r>
              <a:rPr lang="cs-CZ" sz="2400" dirty="0">
                <a:solidFill>
                  <a:schemeClr val="tx1"/>
                </a:solidFill>
              </a:rPr>
              <a:t>)</a:t>
            </a:r>
          </a:p>
          <a:p>
            <a:pPr marL="731838" lvl="1" indent="-457200" eaLnBrk="1" hangingPunct="1">
              <a:buClr>
                <a:srgbClr val="C00000"/>
              </a:buClr>
              <a:buFont typeface="+mj-lt"/>
              <a:buAutoNum type="arabicParenR"/>
              <a:defRPr/>
            </a:pPr>
            <a:r>
              <a:rPr lang="cs-CZ" sz="2400" dirty="0">
                <a:solidFill>
                  <a:srgbClr val="FF0000"/>
                </a:solidFill>
              </a:rPr>
              <a:t>pozorovat</a:t>
            </a:r>
            <a:r>
              <a:rPr lang="cs-CZ" sz="2400" dirty="0">
                <a:solidFill>
                  <a:schemeClr val="tx1"/>
                </a:solidFill>
              </a:rPr>
              <a:t> přírodu, ev. vlastní pokus </a:t>
            </a:r>
          </a:p>
          <a:p>
            <a:pPr marL="731838" lvl="1" indent="-457200" eaLnBrk="1" hangingPunct="1">
              <a:buClr>
                <a:srgbClr val="C00000"/>
              </a:buClr>
              <a:buFont typeface="+mj-lt"/>
              <a:buAutoNum type="arabicParenR"/>
              <a:defRPr/>
            </a:pPr>
            <a:r>
              <a:rPr lang="cs-CZ" sz="2400" dirty="0">
                <a:solidFill>
                  <a:srgbClr val="FF0000"/>
                </a:solidFill>
              </a:rPr>
              <a:t>porovnat</a:t>
            </a:r>
            <a:r>
              <a:rPr lang="cs-CZ" sz="2400" dirty="0">
                <a:solidFill>
                  <a:schemeClr val="tx1"/>
                </a:solidFill>
              </a:rPr>
              <a:t> výsledky s tím, co plyne z modelu</a:t>
            </a:r>
          </a:p>
          <a:p>
            <a:pPr marL="731838" lvl="1" indent="-457200" eaLnBrk="1" hangingPunct="1">
              <a:buClr>
                <a:srgbClr val="C00000"/>
              </a:buClr>
              <a:buFont typeface="+mj-lt"/>
              <a:buAutoNum type="arabicParenR"/>
              <a:defRPr/>
            </a:pPr>
            <a:r>
              <a:rPr lang="cs-CZ" sz="2400" dirty="0">
                <a:solidFill>
                  <a:schemeClr val="tx1"/>
                </a:solidFill>
              </a:rPr>
              <a:t>podle výsledku ev. </a:t>
            </a:r>
            <a:r>
              <a:rPr lang="cs-CZ" sz="2400" dirty="0">
                <a:solidFill>
                  <a:srgbClr val="FF0000"/>
                </a:solidFill>
              </a:rPr>
              <a:t>upravit</a:t>
            </a:r>
            <a:r>
              <a:rPr lang="cs-CZ" sz="2400" dirty="0">
                <a:solidFill>
                  <a:schemeClr val="tx1"/>
                </a:solidFill>
              </a:rPr>
              <a:t> model</a:t>
            </a:r>
          </a:p>
          <a:p>
            <a:pPr marL="274638" lvl="1" indent="0" eaLnBrk="1" hangingPunct="1">
              <a:buClr>
                <a:srgbClr val="C00000"/>
              </a:buClr>
              <a:buNone/>
              <a:defRPr/>
            </a:pPr>
            <a:r>
              <a:rPr lang="cs-CZ" sz="2400" dirty="0">
                <a:solidFill>
                  <a:schemeClr val="tx1"/>
                </a:solidFill>
              </a:rPr>
              <a:t>	v těchto bodech se odkudkoli vracet kamkoli zpět</a:t>
            </a:r>
          </a:p>
          <a:p>
            <a:pPr marL="274638" lvl="1" indent="0" eaLnBrk="1" hangingPunct="1">
              <a:buClr>
                <a:srgbClr val="C00000"/>
              </a:buClr>
              <a:buFont typeface="Wingdings" panose="05000000000000000000" pitchFamily="2" charset="2"/>
              <a:buNone/>
              <a:defRPr/>
            </a:pPr>
            <a:r>
              <a:rPr lang="cs-CZ" sz="2400" dirty="0">
                <a:solidFill>
                  <a:schemeClr val="tx1"/>
                </a:solidFill>
              </a:rPr>
              <a:t>Velký význam modelů: fakticky popisujeme </a:t>
            </a:r>
            <a:r>
              <a:rPr lang="cs-CZ" sz="2400" b="1" i="1" dirty="0">
                <a:solidFill>
                  <a:srgbClr val="FF0000"/>
                </a:solidFill>
              </a:rPr>
              <a:t>jenom</a:t>
            </a:r>
            <a:r>
              <a:rPr lang="cs-CZ" sz="2400" dirty="0">
                <a:solidFill>
                  <a:srgbClr val="FF0000"/>
                </a:solidFill>
              </a:rPr>
              <a:t> modely</a:t>
            </a:r>
            <a:endParaRPr lang="cs-CZ" sz="2400" dirty="0">
              <a:solidFill>
                <a:schemeClr val="tx1"/>
              </a:solidFill>
            </a:endParaRPr>
          </a:p>
          <a:p>
            <a:pPr marL="274638" lvl="1" indent="0" eaLnBrk="1" hangingPunct="1">
              <a:buClr>
                <a:srgbClr val="C00000"/>
              </a:buClr>
              <a:buFont typeface="Wingdings" panose="05000000000000000000" pitchFamily="2" charset="2"/>
              <a:buNone/>
              <a:defRPr/>
            </a:pPr>
            <a:r>
              <a:rPr lang="cs-CZ" sz="2400" dirty="0">
                <a:solidFill>
                  <a:schemeClr val="tx1"/>
                </a:solidFill>
              </a:rPr>
              <a:t>Pozor – otázka „</a:t>
            </a:r>
            <a:r>
              <a:rPr lang="cs-CZ" sz="2400" dirty="0">
                <a:solidFill>
                  <a:srgbClr val="FF0000"/>
                </a:solidFill>
              </a:rPr>
              <a:t>Co je to </a:t>
            </a:r>
            <a:r>
              <a:rPr lang="cs-CZ" sz="2400" dirty="0">
                <a:solidFill>
                  <a:schemeClr val="tx1"/>
                </a:solidFill>
              </a:rPr>
              <a:t>…“ předpokládá možnost rozkladu či redukce na jednodušší jevy; někdy nelze</a:t>
            </a:r>
          </a:p>
          <a:p>
            <a:pPr marL="274638" lvl="1" indent="0" eaLnBrk="1" hangingPunct="1">
              <a:buClr>
                <a:srgbClr val="C00000"/>
              </a:buClr>
              <a:buFont typeface="Wingdings" panose="05000000000000000000" pitchFamily="2" charset="2"/>
              <a:buNone/>
              <a:defRPr/>
            </a:pPr>
            <a:r>
              <a:rPr lang="cs-CZ" sz="2400" dirty="0">
                <a:solidFill>
                  <a:schemeClr val="tx1"/>
                </a:solidFill>
              </a:rPr>
              <a:t>Bezpečnější je otázka „</a:t>
            </a:r>
            <a:r>
              <a:rPr lang="cs-CZ" sz="2400" dirty="0">
                <a:solidFill>
                  <a:srgbClr val="FF0000"/>
                </a:solidFill>
              </a:rPr>
              <a:t>Co se stane, když</a:t>
            </a:r>
            <a:r>
              <a:rPr lang="cs-CZ" sz="2400" dirty="0">
                <a:solidFill>
                  <a:schemeClr val="tx1"/>
                </a:solidFill>
              </a:rPr>
              <a:t>…“ </a:t>
            </a:r>
          </a:p>
          <a:p>
            <a:pPr marL="274638" lvl="1" indent="0" eaLnBrk="1" hangingPunct="1">
              <a:buClr>
                <a:srgbClr val="C00000"/>
              </a:buClr>
              <a:buFont typeface="Wingdings" panose="05000000000000000000" pitchFamily="2" charset="2"/>
              <a:buNone/>
              <a:defRPr/>
            </a:pP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8376990" y="6372562"/>
            <a:ext cx="443954" cy="366713"/>
          </a:xfrm>
        </p:spPr>
        <p:txBody>
          <a:bodyPr/>
          <a:lstStyle/>
          <a:p>
            <a:pPr>
              <a:defRPr/>
            </a:pPr>
            <a:r>
              <a:rPr lang="cs-CZ" sz="1800" b="1" dirty="0">
                <a:solidFill>
                  <a:schemeClr val="tx1"/>
                </a:solidFill>
                <a:latin typeface="Blackadder ITC" panose="04020505051007020D02" pitchFamily="82" charset="0"/>
              </a:rPr>
              <a:t>M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792240-F65D-4164-94DD-F3C2609D5FEB}" type="slidenum">
              <a:rPr lang="cs-CZ" altLang="cs-CZ" smtClean="0"/>
              <a:pPr>
                <a:defRPr/>
              </a:pPr>
              <a:t>7</a:t>
            </a:fld>
            <a:endParaRPr lang="cs-CZ" altLang="cs-CZ"/>
          </a:p>
        </p:txBody>
      </p:sp>
    </p:spTree>
    <p:custDataLst>
      <p:tags r:id="rId1"/>
    </p:custDataLst>
  </p:cSld>
  <p:clrMapOvr>
    <a:masterClrMapping/>
  </p:clrMapOvr>
  <p:transition advTm="2366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12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12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42" presetID="1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12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53" presetID="1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1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withGroup">
                            <p:stCondLst>
                              <p:cond delay="1250"/>
                            </p:stCondLst>
                            <p:childTnLst>
                              <p:par>
                                <p:cTn id="64" presetID="1" presetClass="entr" presetSubtype="0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9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75" presetID="1" presetClass="entr" presetSubtype="0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grpId="1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86" presetID="1" presetClass="entr" presetSubtype="0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1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1" presetClass="entr" presetSubtype="0" fill="hold" grpId="1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 build="allAtOnce"/>
      <p:bldP spid="2" grpId="1" build="allAtOnce"/>
      <p:bldP spid="2" grpId="2" build="allAtOnce"/>
      <p:bldP spid="2" grpId="3" build="allAtOnce"/>
      <p:bldP spid="2" grpId="4" build="allAtOnce"/>
      <p:bldP spid="2" grpId="5" build="allAtOnce"/>
      <p:bldP spid="2" grpId="6" build="allAtOnce"/>
      <p:bldP spid="2" grpId="7" build="allAtOnce"/>
      <p:bldP spid="2" grpId="8" build="allAtOnce"/>
      <p:bldP spid="2" grpId="9" build="allAtOnce"/>
      <p:bldP spid="2" grpId="10" build="allAtOnce"/>
      <p:bldP spid="2" grpId="11" build="allAtOnce"/>
      <p:bldP spid="2" grpId="12" build="allAtOnce"/>
      <p:bldP spid="2" grpId="13" build="allAtOnce"/>
      <p:bldP spid="2" grpId="14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842963"/>
          </a:xfrm>
        </p:spPr>
        <p:txBody>
          <a:bodyPr/>
          <a:lstStyle/>
          <a:p>
            <a:pPr eaLnBrk="1" hangingPunct="1"/>
            <a:r>
              <a:rPr lang="pl-PL" altLang="cs-CZ" dirty="0">
                <a:solidFill>
                  <a:srgbClr val="7B9899"/>
                </a:solidFill>
              </a:rPr>
              <a:t>2024-5 Fyzika - o čem je a o čem není</a:t>
            </a:r>
            <a:endParaRPr lang="cs-CZ" altLang="cs-CZ" dirty="0">
              <a:solidFill>
                <a:srgbClr val="7B98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85750" y="1758950"/>
            <a:ext cx="8504238" cy="4406900"/>
          </a:xfrm>
        </p:spPr>
        <p:txBody>
          <a:bodyPr/>
          <a:lstStyle/>
          <a:p>
            <a:pPr marL="274638" lvl="1" indent="0" eaLnBrk="1" hangingPunct="1">
              <a:buClr>
                <a:srgbClr val="C00000"/>
              </a:buClr>
              <a:buFont typeface="Wingdings" panose="05000000000000000000" pitchFamily="2" charset="2"/>
              <a:buNone/>
              <a:defRPr/>
            </a:pPr>
            <a:r>
              <a:rPr lang="cs-CZ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Redukcionismus</a:t>
            </a:r>
            <a:r>
              <a:rPr lang="cs-CZ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274638" lvl="1" indent="0" eaLnBrk="1" hangingPunct="1">
              <a:buClr>
                <a:srgbClr val="C00000"/>
              </a:buClr>
              <a:buFont typeface="Wingdings" panose="05000000000000000000" pitchFamily="2" charset="2"/>
              <a:buNone/>
              <a:defRPr/>
            </a:pPr>
            <a:r>
              <a:rPr lang="cs-CZ" sz="2800" dirty="0">
                <a:solidFill>
                  <a:schemeClr val="tx1"/>
                </a:solidFill>
              </a:rPr>
              <a:t>Je-li to možné, </a:t>
            </a:r>
            <a:r>
              <a:rPr lang="cs-CZ" sz="2800" dirty="0">
                <a:solidFill>
                  <a:srgbClr val="FF0000"/>
                </a:solidFill>
              </a:rPr>
              <a:t>rozdělit</a:t>
            </a:r>
            <a:r>
              <a:rPr lang="cs-CZ" sz="2800" dirty="0">
                <a:solidFill>
                  <a:schemeClr val="tx1"/>
                </a:solidFill>
              </a:rPr>
              <a:t> složitý jev na dílčí jevy</a:t>
            </a:r>
          </a:p>
          <a:p>
            <a:pPr marL="274638" lvl="1" indent="0" eaLnBrk="1" hangingPunct="1">
              <a:buClr>
                <a:srgbClr val="C00000"/>
              </a:buClr>
              <a:buFont typeface="Wingdings" panose="05000000000000000000" pitchFamily="2" charset="2"/>
              <a:buNone/>
              <a:defRPr/>
            </a:pPr>
            <a:r>
              <a:rPr lang="cs-CZ" sz="2800" dirty="0">
                <a:solidFill>
                  <a:schemeClr val="tx1"/>
                </a:solidFill>
              </a:rPr>
              <a:t>„</a:t>
            </a:r>
            <a:r>
              <a:rPr lang="cs-CZ" sz="2800" dirty="0">
                <a:solidFill>
                  <a:srgbClr val="FF0000"/>
                </a:solidFill>
              </a:rPr>
              <a:t>Sešití</a:t>
            </a:r>
            <a:r>
              <a:rPr lang="cs-CZ" sz="2800" dirty="0">
                <a:solidFill>
                  <a:schemeClr val="tx1"/>
                </a:solidFill>
              </a:rPr>
              <a:t>“ složek dohromady: nejde vždy jen o prostý </a:t>
            </a:r>
            <a:r>
              <a:rPr lang="cs-CZ" sz="2800" noProof="1">
                <a:solidFill>
                  <a:schemeClr val="tx1"/>
                </a:solidFill>
              </a:rPr>
              <a:t>součet</a:t>
            </a:r>
            <a:r>
              <a:rPr lang="cs-CZ" sz="2800" dirty="0">
                <a:solidFill>
                  <a:schemeClr val="tx1"/>
                </a:solidFill>
              </a:rPr>
              <a:t> </a:t>
            </a:r>
          </a:p>
          <a:p>
            <a:pPr marL="274638" lvl="1" indent="0" eaLnBrk="1" hangingPunct="1">
              <a:buClr>
                <a:srgbClr val="C00000"/>
              </a:buClr>
              <a:buFont typeface="Wingdings" panose="05000000000000000000" pitchFamily="2" charset="2"/>
              <a:buNone/>
              <a:defRPr/>
            </a:pPr>
            <a:r>
              <a:rPr lang="cs-CZ" sz="2800" dirty="0">
                <a:solidFill>
                  <a:schemeClr val="tx1"/>
                </a:solidFill>
              </a:rPr>
              <a:t>Někdy je naopak důležitější </a:t>
            </a:r>
            <a:r>
              <a:rPr lang="cs-CZ" sz="2800" dirty="0">
                <a:solidFill>
                  <a:srgbClr val="FF0000"/>
                </a:solidFill>
              </a:rPr>
              <a:t>struktura</a:t>
            </a:r>
            <a:r>
              <a:rPr lang="cs-CZ" sz="2800" dirty="0">
                <a:solidFill>
                  <a:schemeClr val="tx1"/>
                </a:solidFill>
              </a:rPr>
              <a:t> než prvky, které ji tvoří (počítač, mraveniště; kolektivní jevy)</a:t>
            </a:r>
          </a:p>
          <a:p>
            <a:pPr marL="274638" lvl="1" indent="0" eaLnBrk="1" hangingPunct="1">
              <a:buClr>
                <a:srgbClr val="C00000"/>
              </a:buClr>
              <a:buFont typeface="Wingdings" panose="05000000000000000000" pitchFamily="2" charset="2"/>
              <a:buNone/>
              <a:defRPr/>
            </a:pPr>
            <a:r>
              <a:rPr lang="cs-CZ" sz="28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792240-F65D-4164-94DD-F3C2609D5FEB}" type="slidenum">
              <a:rPr lang="cs-CZ" altLang="cs-CZ" smtClean="0"/>
              <a:pPr>
                <a:defRPr/>
              </a:pPr>
              <a:t>8</a:t>
            </a:fld>
            <a:endParaRPr lang="cs-CZ" altLang="cs-CZ"/>
          </a:p>
        </p:txBody>
      </p:sp>
    </p:spTree>
    <p:custDataLst>
      <p:tags r:id="rId1"/>
    </p:custDataLst>
  </p:cSld>
  <p:clrMapOvr>
    <a:masterClrMapping/>
  </p:clrMapOvr>
  <p:transition advTm="2366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842963"/>
          </a:xfrm>
        </p:spPr>
        <p:txBody>
          <a:bodyPr/>
          <a:lstStyle/>
          <a:p>
            <a:pPr eaLnBrk="1" hangingPunct="1"/>
            <a:r>
              <a:rPr lang="pl-PL" altLang="cs-CZ" dirty="0">
                <a:solidFill>
                  <a:srgbClr val="7B9899"/>
                </a:solidFill>
              </a:rPr>
              <a:t>2024-5 Fyzika - o čem je a o čem není</a:t>
            </a:r>
            <a:endParaRPr lang="cs-CZ" altLang="cs-CZ" dirty="0">
              <a:solidFill>
                <a:srgbClr val="7B98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85750" y="1758950"/>
            <a:ext cx="8504238" cy="4046538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  <a:defRPr/>
            </a:pPr>
            <a:r>
              <a:rPr lang="cs-CZ" sz="2800" dirty="0"/>
              <a:t>Klíčový význam </a:t>
            </a:r>
            <a:r>
              <a:rPr lang="cs-CZ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měření</a:t>
            </a:r>
          </a:p>
          <a:p>
            <a:pPr lvl="1" eaLnBrk="1" hangingPunct="1">
              <a:buClr>
                <a:srgbClr val="C00000"/>
              </a:buClr>
              <a:buFont typeface="Wingdings" panose="05000000000000000000" pitchFamily="2" charset="2"/>
              <a:buChar char="q"/>
              <a:defRPr/>
            </a:pPr>
            <a: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Galileo: </a:t>
            </a:r>
          </a:p>
          <a:p>
            <a:pPr marL="593725" lvl="2" indent="0" eaLnBrk="1" hangingPunct="1">
              <a:buClr>
                <a:srgbClr val="C00000"/>
              </a:buClr>
              <a:buFont typeface="Wingdings 2" panose="05020102010507070707" pitchFamily="18" charset="2"/>
              <a:buNone/>
              <a:defRPr/>
            </a:pPr>
            <a:r>
              <a:rPr lang="cs-CZ" sz="2400" dirty="0"/>
              <a:t>„Co lze změřit, změřte; </a:t>
            </a:r>
            <a:br>
              <a:rPr lang="cs-CZ" sz="2400" dirty="0"/>
            </a:br>
            <a:r>
              <a:rPr lang="cs-CZ" sz="2400" dirty="0"/>
              <a:t>co nelze změřit, převeďte na měřitelné.“</a:t>
            </a:r>
          </a:p>
          <a:p>
            <a:pPr lvl="1" eaLnBrk="1" hangingPunct="1">
              <a:buClr>
                <a:srgbClr val="C00000"/>
              </a:buClr>
              <a:buFont typeface="Wingdings" panose="05000000000000000000" pitchFamily="2" charset="2"/>
              <a:buChar char="q"/>
              <a:defRPr/>
            </a:pPr>
            <a: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 Kelvin:</a:t>
            </a:r>
          </a:p>
          <a:p>
            <a:pPr marL="593725" lvl="2" indent="0" eaLnBrk="1" hangingPunct="1">
              <a:buClr>
                <a:srgbClr val="C00000"/>
              </a:buClr>
              <a:buFont typeface="Wingdings 2" panose="05020102010507070707" pitchFamily="18" charset="2"/>
              <a:buNone/>
              <a:defRPr/>
            </a:pPr>
            <a:r>
              <a:rPr lang="cs-CZ" sz="2400" dirty="0"/>
              <a:t>„Nemůžeš-li to změřit, nemůžeš to zlepšit</a:t>
            </a:r>
            <a:r>
              <a:rPr lang="en-GB" sz="2400" dirty="0"/>
              <a:t>.</a:t>
            </a:r>
            <a:r>
              <a:rPr lang="cs-CZ" sz="2400" dirty="0"/>
              <a:t>“ (IEC 1905)</a:t>
            </a:r>
            <a:endParaRPr lang="en-GB" sz="2400" dirty="0"/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cs-CZ" dirty="0"/>
              <a:t>Pokud to jen lze, důraz na </a:t>
            </a:r>
            <a:r>
              <a:rPr lang="cs-CZ" b="1" i="1" dirty="0">
                <a:solidFill>
                  <a:srgbClr val="FF0000"/>
                </a:solidFill>
              </a:rPr>
              <a:t>kvantitativní</a:t>
            </a:r>
            <a:r>
              <a:rPr lang="cs-CZ" dirty="0"/>
              <a:t> souhlas, nejen kvalitativní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792240-F65D-4164-94DD-F3C2609D5FEB}" type="slidenum">
              <a:rPr lang="cs-CZ" altLang="cs-CZ" smtClean="0"/>
              <a:pPr>
                <a:defRPr/>
              </a:pPr>
              <a:t>9</a:t>
            </a:fld>
            <a:endParaRPr lang="cs-CZ" altLang="cs-CZ"/>
          </a:p>
        </p:txBody>
      </p:sp>
    </p:spTree>
    <p:custDataLst>
      <p:tags r:id="rId1"/>
    </p:custDataLst>
  </p:cSld>
  <p:clrMapOvr>
    <a:masterClrMapping/>
  </p:clrMapOvr>
  <p:transition advTm="1617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4.7|3.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2.5|1.1|1.1|1.3|1.1|0.8|4.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3.3|4.2|2.2|2.2|1|1.2|2.6|1.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3.3|4.2|2.2|2.2|1|1.2|2.6|1.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3.3|4.2|2.2|2.2|1|1.2|2.6|1.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3.3|4.2|2.2|2.2|1|1.2|2.6|1.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6|3.7|6.4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6|3.7|6.4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6|3.7|6.4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6|3.7|6.4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6|3.7|6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4.7|3.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6|3.7|6.4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6|3.7|6.4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6|3.7|6.4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6|3.7|6.4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6|3.7|6.4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6|3.7|6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4.7|3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4.7|3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4.7|3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4.7|3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4.7|3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4.7|3.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2.5|1.1|1.1|1.3|1.1|0.8|4.9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18 Zakl_predst_fyziky.pot [režim kompatibility]" id="{B7C89342-4394-49E5-953B-3224127743CD}" vid="{60782C45-A34A-4C46-98B4-B22C11F5DBD6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2726</TotalTime>
  <Words>1880</Words>
  <Application>Microsoft Office PowerPoint</Application>
  <PresentationFormat>Předvádění na obrazovce (4:3)</PresentationFormat>
  <Paragraphs>263</Paragraphs>
  <Slides>26</Slides>
  <Notes>4</Notes>
  <HiddenSlides>0</HiddenSlides>
  <MMClips>1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4" baseType="lpstr">
      <vt:lpstr>Arial</vt:lpstr>
      <vt:lpstr>Blackadder ITC</vt:lpstr>
      <vt:lpstr>Calibri</vt:lpstr>
      <vt:lpstr>Georgia</vt:lpstr>
      <vt:lpstr>Times New Roman</vt:lpstr>
      <vt:lpstr>Wingdings</vt:lpstr>
      <vt:lpstr>Wingdings 2</vt:lpstr>
      <vt:lpstr>Administrativní</vt:lpstr>
      <vt:lpstr>2024-5 O fyzice pro nefyziky</vt:lpstr>
      <vt:lpstr>2024-5 O fyzice pro nefyziky</vt:lpstr>
      <vt:lpstr>2024-5 O fyzice pro nefyziky</vt:lpstr>
      <vt:lpstr>2024-5 Fyzika - o čem je a o čem není</vt:lpstr>
      <vt:lpstr>2024-5 Fyzika - o čem je a o čem není</vt:lpstr>
      <vt:lpstr>2024-5 Fyzika - o čem je a o čem není</vt:lpstr>
      <vt:lpstr>2024-5 Fyzika - o čem je a o čem není</vt:lpstr>
      <vt:lpstr>2024-5 Fyzika - o čem je a o čem není</vt:lpstr>
      <vt:lpstr>2024-5 Fyzika - o čem je a o čem není</vt:lpstr>
      <vt:lpstr>2024-5 Fyzika - o čem je a o čem není</vt:lpstr>
      <vt:lpstr>2024-5 Fyzika - o čem je a o čem není</vt:lpstr>
      <vt:lpstr>2024-5 Fyzika - o čem je a o čem není</vt:lpstr>
      <vt:lpstr>2024-5 Fyzika - o čem je a o čem není</vt:lpstr>
      <vt:lpstr>2024-5 Fyzika - o čem je a o čem není</vt:lpstr>
      <vt:lpstr>2024-5 Fyzika - o čem je a o čem není</vt:lpstr>
      <vt:lpstr>2024-5 Fyzika - o čem je a o čem není</vt:lpstr>
      <vt:lpstr>2024-5 Fyzika - o čem je a o čem není</vt:lpstr>
      <vt:lpstr>2024-5 Fyzika - o čem je a o čem není</vt:lpstr>
      <vt:lpstr>2024-5 Fyzika - o čem je a o čem není</vt:lpstr>
      <vt:lpstr>2024-5 Fyzika - o čem je a o čem není</vt:lpstr>
      <vt:lpstr>2024-5 Fyzika - o čem je a o čem není</vt:lpstr>
      <vt:lpstr>2024-5 Fyzika - o čem je a o čem není</vt:lpstr>
      <vt:lpstr>2024-5 Fyzika - o čem je a o čem není</vt:lpstr>
      <vt:lpstr>2024-5 Fyzika - o čem je a o čem není</vt:lpstr>
      <vt:lpstr>2024-5 Fyzika - o čem je a o čem není</vt:lpstr>
      <vt:lpstr>Prezentace aplikace PowerPoint</vt:lpstr>
    </vt:vector>
  </TitlesOfParts>
  <Company>MFF 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Fyzika - o čem je a o čem není</dc:title>
  <dc:creator>Jan Obdržálek</dc:creator>
  <cp:lastModifiedBy>Jan Obdržálek</cp:lastModifiedBy>
  <cp:revision>133</cp:revision>
  <cp:lastPrinted>2017-10-09T14:52:17Z</cp:lastPrinted>
  <dcterms:created xsi:type="dcterms:W3CDTF">2010-10-04T06:39:05Z</dcterms:created>
  <dcterms:modified xsi:type="dcterms:W3CDTF">2024-10-06T16:52:11Z</dcterms:modified>
</cp:coreProperties>
</file>