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7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43"/>
  </p:notesMasterIdLst>
  <p:handoutMasterIdLst>
    <p:handoutMasterId r:id="rId44"/>
  </p:handoutMasterIdLst>
  <p:sldIdLst>
    <p:sldId id="256" r:id="rId2"/>
    <p:sldId id="315" r:id="rId3"/>
    <p:sldId id="312" r:id="rId4"/>
    <p:sldId id="403" r:id="rId5"/>
    <p:sldId id="390" r:id="rId6"/>
    <p:sldId id="402" r:id="rId7"/>
    <p:sldId id="401" r:id="rId8"/>
    <p:sldId id="394" r:id="rId9"/>
    <p:sldId id="393" r:id="rId10"/>
    <p:sldId id="395" r:id="rId11"/>
    <p:sldId id="344" r:id="rId12"/>
    <p:sldId id="328" r:id="rId13"/>
    <p:sldId id="368" r:id="rId14"/>
    <p:sldId id="347" r:id="rId15"/>
    <p:sldId id="404" r:id="rId16"/>
    <p:sldId id="398" r:id="rId17"/>
    <p:sldId id="374" r:id="rId18"/>
    <p:sldId id="367" r:id="rId19"/>
    <p:sldId id="400" r:id="rId20"/>
    <p:sldId id="376" r:id="rId21"/>
    <p:sldId id="377" r:id="rId22"/>
    <p:sldId id="324" r:id="rId23"/>
    <p:sldId id="378" r:id="rId24"/>
    <p:sldId id="379" r:id="rId25"/>
    <p:sldId id="382" r:id="rId26"/>
    <p:sldId id="383" r:id="rId27"/>
    <p:sldId id="293" r:id="rId28"/>
    <p:sldId id="380" r:id="rId29"/>
    <p:sldId id="327" r:id="rId30"/>
    <p:sldId id="281" r:id="rId31"/>
    <p:sldId id="361" r:id="rId32"/>
    <p:sldId id="396" r:id="rId33"/>
    <p:sldId id="391" r:id="rId34"/>
    <p:sldId id="392" r:id="rId35"/>
    <p:sldId id="356" r:id="rId36"/>
    <p:sldId id="357" r:id="rId37"/>
    <p:sldId id="358" r:id="rId38"/>
    <p:sldId id="359" r:id="rId39"/>
    <p:sldId id="360" r:id="rId40"/>
    <p:sldId id="397" r:id="rId41"/>
    <p:sldId id="339" r:id="rId42"/>
  </p:sldIdLst>
  <p:sldSz cx="9144000" cy="6858000" type="screen4x3"/>
  <p:notesSz cx="9926638" cy="6797675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0000"/>
    <a:srgbClr val="05EBE0"/>
    <a:srgbClr val="00FF00"/>
    <a:srgbClr val="B6F52B"/>
    <a:srgbClr val="F3F1AE"/>
    <a:srgbClr val="32B503"/>
    <a:srgbClr val="FF9999"/>
    <a:srgbClr val="FFFF00"/>
    <a:srgbClr val="CEB9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7" autoAdjust="0"/>
    <p:restoredTop sz="81787" autoAdjust="0"/>
  </p:normalViewPr>
  <p:slideViewPr>
    <p:cSldViewPr snapToGrid="0">
      <p:cViewPr>
        <p:scale>
          <a:sx n="100" d="100"/>
          <a:sy n="100" d="100"/>
        </p:scale>
        <p:origin x="-198" y="6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5285"/>
    </p:cViewPr>
  </p:sorterViewPr>
  <p:notesViewPr>
    <p:cSldViewPr snapToGrid="0">
      <p:cViewPr varScale="1">
        <p:scale>
          <a:sx n="65" d="100"/>
          <a:sy n="65" d="100"/>
        </p:scale>
        <p:origin x="153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01543" cy="339884"/>
          </a:xfrm>
          <a:prstGeom prst="rect">
            <a:avLst/>
          </a:prstGeom>
        </p:spPr>
        <p:txBody>
          <a:bodyPr vert="horz" lIns="95547" tIns="47773" rIns="95547" bIns="47773" rtlCol="0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622799" y="2"/>
            <a:ext cx="4301543" cy="339884"/>
          </a:xfrm>
          <a:prstGeom prst="rect">
            <a:avLst/>
          </a:prstGeom>
        </p:spPr>
        <p:txBody>
          <a:bodyPr vert="horz" lIns="95547" tIns="47773" rIns="95547" bIns="47773" rtlCol="0"/>
          <a:lstStyle>
            <a:lvl1pPr algn="r">
              <a:defRPr sz="1300"/>
            </a:lvl1pPr>
          </a:lstStyle>
          <a:p>
            <a:pPr>
              <a:defRPr/>
            </a:pPr>
            <a:r>
              <a:rPr lang="cs-CZ" dirty="0"/>
              <a:t>2015-01-13-T19:30  U3Vidoskop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6456614"/>
            <a:ext cx="4301543" cy="339884"/>
          </a:xfrm>
          <a:prstGeom prst="rect">
            <a:avLst/>
          </a:prstGeom>
        </p:spPr>
        <p:txBody>
          <a:bodyPr vert="horz" lIns="95547" tIns="47773" rIns="95547" bIns="47773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622799" y="6456614"/>
            <a:ext cx="4301543" cy="339884"/>
          </a:xfrm>
          <a:prstGeom prst="rect">
            <a:avLst/>
          </a:prstGeom>
        </p:spPr>
        <p:txBody>
          <a:bodyPr vert="horz" lIns="95547" tIns="47773" rIns="95547" bIns="47773" rtlCol="0" anchor="b"/>
          <a:lstStyle>
            <a:lvl1pPr algn="r">
              <a:defRPr sz="1300"/>
            </a:lvl1pPr>
          </a:lstStyle>
          <a:p>
            <a:pPr>
              <a:defRPr/>
            </a:pPr>
            <a:fld id="{D68BB328-EE29-4456-B815-326014EF39C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049792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01543" cy="339884"/>
          </a:xfrm>
          <a:prstGeom prst="rect">
            <a:avLst/>
          </a:prstGeom>
        </p:spPr>
        <p:txBody>
          <a:bodyPr vert="horz" lIns="95547" tIns="47773" rIns="95547" bIns="47773" rtlCol="0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2799" y="2"/>
            <a:ext cx="4301543" cy="339884"/>
          </a:xfrm>
          <a:prstGeom prst="rect">
            <a:avLst/>
          </a:prstGeom>
        </p:spPr>
        <p:txBody>
          <a:bodyPr vert="horz" lIns="95547" tIns="47773" rIns="95547" bIns="47773" rtlCol="0"/>
          <a:lstStyle>
            <a:lvl1pPr algn="r">
              <a:defRPr sz="1300"/>
            </a:lvl1pPr>
          </a:lstStyle>
          <a:p>
            <a:pPr>
              <a:defRPr/>
            </a:pPr>
            <a:r>
              <a:rPr lang="cs-CZ" dirty="0"/>
              <a:t>2015-01-13-T19:30  U3Vidoskop</a:t>
            </a:r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47" tIns="47773" rIns="95547" bIns="47773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5547" tIns="47773" rIns="95547" bIns="47773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6456614"/>
            <a:ext cx="4301543" cy="339884"/>
          </a:xfrm>
          <a:prstGeom prst="rect">
            <a:avLst/>
          </a:prstGeom>
        </p:spPr>
        <p:txBody>
          <a:bodyPr vert="horz" lIns="95547" tIns="47773" rIns="95547" bIns="47773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2799" y="6456614"/>
            <a:ext cx="4301543" cy="339884"/>
          </a:xfrm>
          <a:prstGeom prst="rect">
            <a:avLst/>
          </a:prstGeom>
        </p:spPr>
        <p:txBody>
          <a:bodyPr vert="horz" lIns="95547" tIns="47773" rIns="95547" bIns="47773" rtlCol="0" anchor="b"/>
          <a:lstStyle>
            <a:lvl1pPr algn="r">
              <a:defRPr sz="1300"/>
            </a:lvl1pPr>
          </a:lstStyle>
          <a:p>
            <a:pPr>
              <a:defRPr/>
            </a:pPr>
            <a:fld id="{DDE77076-6BF1-479D-83A0-87B5ABAEF2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03565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2015-01-13-T19:30 </a:t>
            </a:r>
            <a:r>
              <a:rPr lang="cs-CZ" dirty="0">
                <a:sym typeface="Wingdings" panose="05000000000000000000" pitchFamily="2" charset="2"/>
              </a:rPr>
              <a:t> U3Vidoskop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971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D7C1B-EC6F-B399-A598-5680BEE75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1C8D47-47FD-3465-E342-94D7161575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D63EF1-98B6-9151-B763-E15FFBBC35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7FD6E-422D-087B-8810-32E3ED82247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2015-01-13-T19:30  U3Vidoskop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7A68D-75FB-DF42-0C03-FB6427A4B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CFFDD-9E4C-AAB2-567A-22E434EDF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6870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2015-01-13-T19:30  U3Vidoskop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4400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2015-01-13-T19:30  U3Vidoskop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4354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2015-01-13-T19:30  U3Vidoskop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1717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2015-01-13-T19:30  U3Vidoskop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80451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CAD45-F592-5527-5357-C46A31DE4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7F8924-F657-5CAA-7694-F91160392F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E09D39-EE68-EE0B-B2CF-9850B37964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5B187-1881-F1B7-FD43-C4D8A074E81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2015-01-13-T19:30  U3Vidoskop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8E026-3503-ADFC-416A-8FCD671FD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F579C-C076-E22D-4E2D-BEF5F2D04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784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5C1F6-E38B-32E0-3AED-E29B38B9D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50413B-4E4F-3E8C-3C21-76999935D0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894355-643E-52B7-ABBE-48BCBEBECD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66605-2367-2303-4DCD-ED8CEDC3BE5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2015-01-13-T19:30  U3Vidoskop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F372B-79D8-F15D-98A0-8E863660E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3E783-242C-6555-0DD6-2C02B2F98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9790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2015-01-13-T19:30  U3Vidoskop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12488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Světelný kužel: jak se z události rozlétá světlo (horní) nebo se do ní sbíhá  (dolní)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2014-03-10T14:00 U3V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20322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2708" name="Zástupný symbol pro datum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3717" indent="-30912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6488" indent="-24729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1084" indent="-24729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5679" indent="-24729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0274" indent="-2472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4869" indent="-2472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9464" indent="-2472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4060" indent="-2472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2014-03-10T14:00 U3V</a:t>
            </a:r>
          </a:p>
        </p:txBody>
      </p:sp>
      <p:sp>
        <p:nvSpPr>
          <p:cNvPr id="72709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3717" indent="-30912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6488" indent="-24729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1084" indent="-24729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5679" indent="-24729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0274" indent="-2472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4869" indent="-2472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9464" indent="-2472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4060" indent="-2472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88BCE5-BF07-4343-9265-A73DCE7DCDD2}" type="slidenum">
              <a:rPr lang="cs-CZ" altLang="cs-CZ" smtClean="0"/>
              <a:pPr eaLnBrk="1" hangingPunct="1"/>
              <a:t>20</a:t>
            </a:fld>
            <a:endParaRPr lang="cs-CZ" alt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6035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60420" name="Zástupný symbol pro číslo snímku 3"/>
          <p:cNvSpPr txBox="1">
            <a:spLocks noGrp="1"/>
          </p:cNvSpPr>
          <p:nvPr/>
        </p:nvSpPr>
        <p:spPr bwMode="auto">
          <a:xfrm>
            <a:off x="5622928" y="6456365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855" tIns="49926" rIns="99855" bIns="4992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72DC0EC-F53E-4E38-8CD9-5501FF9B3719}" type="slidenum">
              <a:rPr lang="cs-CZ" altLang="cs-CZ">
                <a:latin typeface="Arial" charset="0"/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cs-CZ" altLang="cs-CZ">
              <a:latin typeface="Arial" charset="0"/>
            </a:endParaRPr>
          </a:p>
        </p:txBody>
      </p:sp>
      <p:sp>
        <p:nvSpPr>
          <p:cNvPr id="60421" name="Zástupný symbol pro datum 4"/>
          <p:cNvSpPr txBox="1">
            <a:spLocks noGrp="1"/>
          </p:cNvSpPr>
          <p:nvPr/>
        </p:nvSpPr>
        <p:spPr bwMode="auto">
          <a:xfrm>
            <a:off x="5622928" y="1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855" tIns="49926" rIns="99855" bIns="49926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cs-CZ" altLang="cs-CZ" dirty="0">
                <a:latin typeface="Arial" charset="0"/>
              </a:rPr>
              <a:t>2015-01-13-T19:30  U3Vidoskop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0376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2015-01-13-T19:30  U3Vidoskop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87515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2015-01-13-T19:30  U3Vidoskop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13628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2015-01-13-T19:30  U3Vidoskop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35906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2015-01-13-T19:30  U3Vidoskop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60131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2015-01-13-T19:30  U3Vidoskop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25235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44" name="Zástupný symbol pro číslo snímku 3"/>
          <p:cNvSpPr txBox="1">
            <a:spLocks noGrp="1"/>
          </p:cNvSpPr>
          <p:nvPr/>
        </p:nvSpPr>
        <p:spPr bwMode="auto">
          <a:xfrm>
            <a:off x="5622799" y="6456614"/>
            <a:ext cx="4301543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47" tIns="47773" rIns="95547" bIns="47773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5112C3B-1DC4-4201-820A-086319D86E2D}" type="slidenum">
              <a:rPr lang="cs-CZ" sz="1300"/>
              <a:pPr algn="r" eaLnBrk="1" hangingPunct="1"/>
              <a:t>30</a:t>
            </a:fld>
            <a:endParaRPr lang="cs-CZ" sz="1300"/>
          </a:p>
        </p:txBody>
      </p:sp>
      <p:sp>
        <p:nvSpPr>
          <p:cNvPr id="61445" name="Zástupný symbol pro datum 4"/>
          <p:cNvSpPr txBox="1">
            <a:spLocks noGrp="1"/>
          </p:cNvSpPr>
          <p:nvPr/>
        </p:nvSpPr>
        <p:spPr bwMode="auto">
          <a:xfrm>
            <a:off x="5622799" y="2"/>
            <a:ext cx="4301543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47" tIns="47773" rIns="95547" bIns="47773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sz="1300" dirty="0"/>
              <a:t>2015-01-13-T19:30  U3Vidoskop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23417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44" name="Zástupný symbol pro číslo snímku 3"/>
          <p:cNvSpPr txBox="1">
            <a:spLocks noGrp="1"/>
          </p:cNvSpPr>
          <p:nvPr/>
        </p:nvSpPr>
        <p:spPr bwMode="auto">
          <a:xfrm>
            <a:off x="5622799" y="6456614"/>
            <a:ext cx="4301543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47" tIns="47773" rIns="95547" bIns="47773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5112C3B-1DC4-4201-820A-086319D86E2D}" type="slidenum">
              <a:rPr lang="cs-CZ" sz="1300"/>
              <a:pPr algn="r" eaLnBrk="1" hangingPunct="1"/>
              <a:t>31</a:t>
            </a:fld>
            <a:endParaRPr lang="cs-CZ" sz="1300"/>
          </a:p>
        </p:txBody>
      </p:sp>
      <p:sp>
        <p:nvSpPr>
          <p:cNvPr id="61445" name="Zástupný symbol pro datum 4"/>
          <p:cNvSpPr txBox="1">
            <a:spLocks noGrp="1"/>
          </p:cNvSpPr>
          <p:nvPr/>
        </p:nvSpPr>
        <p:spPr bwMode="auto">
          <a:xfrm>
            <a:off x="5622799" y="2"/>
            <a:ext cx="4301543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47" tIns="47773" rIns="95547" bIns="47773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sz="1300" dirty="0"/>
              <a:t>2015-01-13-T19:30  U3Vidoskop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93720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E10BD-EB1D-A47D-F9E4-EF0F14E13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>
            <a:extLst>
              <a:ext uri="{FF2B5EF4-FFF2-40B4-BE49-F238E27FC236}">
                <a16:creationId xmlns:a16="http://schemas.microsoft.com/office/drawing/2014/main" id="{20201D3E-C893-4686-C41D-87AFF88FC7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Zástupný symbol pro poznámky 2">
            <a:extLst>
              <a:ext uri="{FF2B5EF4-FFF2-40B4-BE49-F238E27FC236}">
                <a16:creationId xmlns:a16="http://schemas.microsoft.com/office/drawing/2014/main" id="{A8E8141B-F13A-7919-2EEA-ECF0833B24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dirty="0"/>
              <a:t> </a:t>
            </a:r>
            <a:endParaRPr lang="en-US" dirty="0"/>
          </a:p>
        </p:txBody>
      </p:sp>
      <p:sp>
        <p:nvSpPr>
          <p:cNvPr id="61444" name="Zástupný symbol pro číslo snímku 3">
            <a:extLst>
              <a:ext uri="{FF2B5EF4-FFF2-40B4-BE49-F238E27FC236}">
                <a16:creationId xmlns:a16="http://schemas.microsoft.com/office/drawing/2014/main" id="{A0BC08DC-B278-065F-5D36-C9DAA4BFDE48}"/>
              </a:ext>
            </a:extLst>
          </p:cNvPr>
          <p:cNvSpPr txBox="1">
            <a:spLocks noGrp="1"/>
          </p:cNvSpPr>
          <p:nvPr/>
        </p:nvSpPr>
        <p:spPr bwMode="auto">
          <a:xfrm>
            <a:off x="5622799" y="6456614"/>
            <a:ext cx="4301543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47" tIns="47773" rIns="95547" bIns="47773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5112C3B-1DC4-4201-820A-086319D86E2D}" type="slidenum">
              <a:rPr lang="cs-CZ" sz="1300"/>
              <a:pPr algn="r" eaLnBrk="1" hangingPunct="1"/>
              <a:t>32</a:t>
            </a:fld>
            <a:endParaRPr lang="cs-CZ" sz="1300"/>
          </a:p>
        </p:txBody>
      </p:sp>
      <p:sp>
        <p:nvSpPr>
          <p:cNvPr id="61445" name="Zástupný symbol pro datum 4">
            <a:extLst>
              <a:ext uri="{FF2B5EF4-FFF2-40B4-BE49-F238E27FC236}">
                <a16:creationId xmlns:a16="http://schemas.microsoft.com/office/drawing/2014/main" id="{CC68DACE-2E20-9FBE-34FE-16DE0F1EE513}"/>
              </a:ext>
            </a:extLst>
          </p:cNvPr>
          <p:cNvSpPr txBox="1">
            <a:spLocks noGrp="1"/>
          </p:cNvSpPr>
          <p:nvPr/>
        </p:nvSpPr>
        <p:spPr bwMode="auto">
          <a:xfrm>
            <a:off x="5622799" y="2"/>
            <a:ext cx="4301543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47" tIns="47773" rIns="95547" bIns="47773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sz="1300" dirty="0"/>
              <a:t>2015-01-13-T19:30  U3Vidoskop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DB7811C-35AA-B81F-B867-9D87633392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1B496EF-7853-5984-396D-0A07755887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67742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25F91-D496-FB17-7619-29F86E0EA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>
            <a:extLst>
              <a:ext uri="{FF2B5EF4-FFF2-40B4-BE49-F238E27FC236}">
                <a16:creationId xmlns:a16="http://schemas.microsoft.com/office/drawing/2014/main" id="{4DE8A53E-CB24-1EF3-7BA8-1E901EDABF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Zástupný symbol pro poznámky 2">
            <a:extLst>
              <a:ext uri="{FF2B5EF4-FFF2-40B4-BE49-F238E27FC236}">
                <a16:creationId xmlns:a16="http://schemas.microsoft.com/office/drawing/2014/main" id="{1A86E5FC-0B51-F120-24D3-0DAF5D2E8E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44" name="Zástupný symbol pro číslo snímku 3">
            <a:extLst>
              <a:ext uri="{FF2B5EF4-FFF2-40B4-BE49-F238E27FC236}">
                <a16:creationId xmlns:a16="http://schemas.microsoft.com/office/drawing/2014/main" id="{B1CC2E28-B338-F18F-DF1D-1BB838DBAD48}"/>
              </a:ext>
            </a:extLst>
          </p:cNvPr>
          <p:cNvSpPr txBox="1">
            <a:spLocks noGrp="1"/>
          </p:cNvSpPr>
          <p:nvPr/>
        </p:nvSpPr>
        <p:spPr bwMode="auto">
          <a:xfrm>
            <a:off x="5622799" y="6456614"/>
            <a:ext cx="4301543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47" tIns="47773" rIns="95547" bIns="47773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5112C3B-1DC4-4201-820A-086319D86E2D}" type="slidenum">
              <a:rPr lang="cs-CZ" sz="1300"/>
              <a:pPr algn="r" eaLnBrk="1" hangingPunct="1"/>
              <a:t>33</a:t>
            </a:fld>
            <a:endParaRPr lang="cs-CZ" sz="1300"/>
          </a:p>
        </p:txBody>
      </p:sp>
      <p:sp>
        <p:nvSpPr>
          <p:cNvPr id="61445" name="Zástupný symbol pro datum 4">
            <a:extLst>
              <a:ext uri="{FF2B5EF4-FFF2-40B4-BE49-F238E27FC236}">
                <a16:creationId xmlns:a16="http://schemas.microsoft.com/office/drawing/2014/main" id="{8EAC57A6-2D0C-5A5A-766D-D46376F2BE6C}"/>
              </a:ext>
            </a:extLst>
          </p:cNvPr>
          <p:cNvSpPr txBox="1">
            <a:spLocks noGrp="1"/>
          </p:cNvSpPr>
          <p:nvPr/>
        </p:nvSpPr>
        <p:spPr bwMode="auto">
          <a:xfrm>
            <a:off x="5622799" y="2"/>
            <a:ext cx="4301543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47" tIns="47773" rIns="95547" bIns="47773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sz="1300" dirty="0"/>
              <a:t>2015-01-13-T19:30  U3Vidoskop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3C2F138-82A2-140A-4B94-9F5E5D7FCF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9A25076-64EC-44B5-57D1-A90FE677F0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34998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49F58-9C17-3F24-A23C-0BBA5A524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>
            <a:extLst>
              <a:ext uri="{FF2B5EF4-FFF2-40B4-BE49-F238E27FC236}">
                <a16:creationId xmlns:a16="http://schemas.microsoft.com/office/drawing/2014/main" id="{1A75943A-F63A-2A53-507B-C44797E248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Zástupný symbol pro poznámky 2">
            <a:extLst>
              <a:ext uri="{FF2B5EF4-FFF2-40B4-BE49-F238E27FC236}">
                <a16:creationId xmlns:a16="http://schemas.microsoft.com/office/drawing/2014/main" id="{1FC97AB1-902E-E73E-CB01-CA3DB8B6D3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44" name="Zástupný symbol pro číslo snímku 3">
            <a:extLst>
              <a:ext uri="{FF2B5EF4-FFF2-40B4-BE49-F238E27FC236}">
                <a16:creationId xmlns:a16="http://schemas.microsoft.com/office/drawing/2014/main" id="{B2FF7777-BC60-3A25-654B-CDF0198FD427}"/>
              </a:ext>
            </a:extLst>
          </p:cNvPr>
          <p:cNvSpPr txBox="1">
            <a:spLocks noGrp="1"/>
          </p:cNvSpPr>
          <p:nvPr/>
        </p:nvSpPr>
        <p:spPr bwMode="auto">
          <a:xfrm>
            <a:off x="5622799" y="6456614"/>
            <a:ext cx="4301543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47" tIns="47773" rIns="95547" bIns="47773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5112C3B-1DC4-4201-820A-086319D86E2D}" type="slidenum">
              <a:rPr lang="cs-CZ" sz="1300"/>
              <a:pPr algn="r" eaLnBrk="1" hangingPunct="1"/>
              <a:t>34</a:t>
            </a:fld>
            <a:endParaRPr lang="cs-CZ" sz="1300"/>
          </a:p>
        </p:txBody>
      </p:sp>
      <p:sp>
        <p:nvSpPr>
          <p:cNvPr id="61445" name="Zástupný symbol pro datum 4">
            <a:extLst>
              <a:ext uri="{FF2B5EF4-FFF2-40B4-BE49-F238E27FC236}">
                <a16:creationId xmlns:a16="http://schemas.microsoft.com/office/drawing/2014/main" id="{692162AC-043B-56A4-65E5-9A05A8E24AEF}"/>
              </a:ext>
            </a:extLst>
          </p:cNvPr>
          <p:cNvSpPr txBox="1">
            <a:spLocks noGrp="1"/>
          </p:cNvSpPr>
          <p:nvPr/>
        </p:nvSpPr>
        <p:spPr bwMode="auto">
          <a:xfrm>
            <a:off x="5622799" y="2"/>
            <a:ext cx="4301543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47" tIns="47773" rIns="95547" bIns="47773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sz="1300" dirty="0"/>
              <a:t>2015-01-13-T19:30  U3Vidoskop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77A9238-E666-C965-3A81-DF3E0003D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7529B30-B343-1D98-C196-CE36A2CF61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7960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2015-01-13-T19:30  U3Vidoskop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23017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dirty="0"/>
          </a:p>
        </p:txBody>
      </p:sp>
      <p:sp>
        <p:nvSpPr>
          <p:cNvPr id="67588" name="Zástupný symbol pro číslo snímku 3"/>
          <p:cNvSpPr txBox="1">
            <a:spLocks noGrp="1"/>
          </p:cNvSpPr>
          <p:nvPr/>
        </p:nvSpPr>
        <p:spPr bwMode="auto">
          <a:xfrm>
            <a:off x="5622928" y="6456365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855" tIns="49926" rIns="99855" bIns="4992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2AD0D6A-A400-41AA-9F25-F70B11361F63}" type="slidenum">
              <a:rPr lang="cs-CZ" altLang="cs-CZ">
                <a:latin typeface="Arial" charset="0"/>
              </a:rPr>
              <a:pPr algn="r" eaLnBrk="1" hangingPunct="1">
                <a:spcBef>
                  <a:spcPct val="0"/>
                </a:spcBef>
              </a:pPr>
              <a:t>35</a:t>
            </a:fld>
            <a:endParaRPr lang="cs-CZ" altLang="cs-CZ">
              <a:latin typeface="Arial" charset="0"/>
            </a:endParaRPr>
          </a:p>
        </p:txBody>
      </p:sp>
      <p:sp>
        <p:nvSpPr>
          <p:cNvPr id="67589" name="Zástupný symbol pro datum 4"/>
          <p:cNvSpPr txBox="1">
            <a:spLocks noGrp="1"/>
          </p:cNvSpPr>
          <p:nvPr/>
        </p:nvSpPr>
        <p:spPr bwMode="auto">
          <a:xfrm>
            <a:off x="5622928" y="1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855" tIns="49926" rIns="99855" bIns="49926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cs-CZ" altLang="cs-CZ">
                <a:latin typeface="Arial" charset="0"/>
              </a:rPr>
              <a:t>2.11.2010 Na Smetance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99038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68612" name="Zástupný symbol pro číslo snímku 3"/>
          <p:cNvSpPr txBox="1">
            <a:spLocks noGrp="1"/>
          </p:cNvSpPr>
          <p:nvPr/>
        </p:nvSpPr>
        <p:spPr bwMode="auto">
          <a:xfrm>
            <a:off x="5622928" y="6456365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855" tIns="49926" rIns="99855" bIns="4992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D7B0871-79E9-4402-A641-623D758BEF02}" type="slidenum">
              <a:rPr lang="cs-CZ" altLang="cs-CZ">
                <a:latin typeface="Arial" charset="0"/>
              </a:rPr>
              <a:pPr algn="r" eaLnBrk="1" hangingPunct="1">
                <a:spcBef>
                  <a:spcPct val="0"/>
                </a:spcBef>
              </a:pPr>
              <a:t>36</a:t>
            </a:fld>
            <a:endParaRPr lang="cs-CZ" altLang="cs-CZ">
              <a:latin typeface="Arial" charset="0"/>
            </a:endParaRPr>
          </a:p>
        </p:txBody>
      </p:sp>
      <p:sp>
        <p:nvSpPr>
          <p:cNvPr id="68613" name="Zástupný symbol pro datum 4"/>
          <p:cNvSpPr txBox="1">
            <a:spLocks noGrp="1"/>
          </p:cNvSpPr>
          <p:nvPr/>
        </p:nvSpPr>
        <p:spPr bwMode="auto">
          <a:xfrm>
            <a:off x="5622928" y="1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855" tIns="49926" rIns="99855" bIns="49926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cs-CZ" altLang="cs-CZ">
                <a:latin typeface="Arial" charset="0"/>
              </a:rPr>
              <a:t>2.11.2010 Na Smetance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45719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69636" name="Zástupný symbol pro číslo snímku 3"/>
          <p:cNvSpPr txBox="1">
            <a:spLocks noGrp="1"/>
          </p:cNvSpPr>
          <p:nvPr/>
        </p:nvSpPr>
        <p:spPr bwMode="auto">
          <a:xfrm>
            <a:off x="5622928" y="6456365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855" tIns="49926" rIns="99855" bIns="4992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BCF8FA4-B867-40BF-A9E9-13E63FBF0C99}" type="slidenum">
              <a:rPr lang="cs-CZ" altLang="cs-CZ">
                <a:latin typeface="Arial" charset="0"/>
              </a:rPr>
              <a:pPr algn="r" eaLnBrk="1" hangingPunct="1">
                <a:spcBef>
                  <a:spcPct val="0"/>
                </a:spcBef>
              </a:pPr>
              <a:t>37</a:t>
            </a:fld>
            <a:endParaRPr lang="cs-CZ" altLang="cs-CZ">
              <a:latin typeface="Arial" charset="0"/>
            </a:endParaRPr>
          </a:p>
        </p:txBody>
      </p:sp>
      <p:sp>
        <p:nvSpPr>
          <p:cNvPr id="69637" name="Zástupný symbol pro datum 4"/>
          <p:cNvSpPr txBox="1">
            <a:spLocks noGrp="1"/>
          </p:cNvSpPr>
          <p:nvPr/>
        </p:nvSpPr>
        <p:spPr bwMode="auto">
          <a:xfrm>
            <a:off x="5622928" y="1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855" tIns="49926" rIns="99855" bIns="49926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cs-CZ" altLang="cs-CZ">
                <a:latin typeface="Arial" charset="0"/>
              </a:rPr>
              <a:t>2.11.2010 Na Smetance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52098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70660" name="Zástupný symbol pro číslo snímku 3"/>
          <p:cNvSpPr txBox="1">
            <a:spLocks noGrp="1"/>
          </p:cNvSpPr>
          <p:nvPr/>
        </p:nvSpPr>
        <p:spPr bwMode="auto">
          <a:xfrm>
            <a:off x="5622928" y="6456365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855" tIns="49926" rIns="99855" bIns="4992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CC7B950-172E-42F3-BE9D-1D64098116DA}" type="slidenum">
              <a:rPr lang="cs-CZ" altLang="cs-CZ">
                <a:latin typeface="Arial" charset="0"/>
              </a:rPr>
              <a:pPr algn="r" eaLnBrk="1" hangingPunct="1">
                <a:spcBef>
                  <a:spcPct val="0"/>
                </a:spcBef>
              </a:pPr>
              <a:t>38</a:t>
            </a:fld>
            <a:endParaRPr lang="cs-CZ" altLang="cs-CZ">
              <a:latin typeface="Arial" charset="0"/>
            </a:endParaRPr>
          </a:p>
        </p:txBody>
      </p:sp>
      <p:sp>
        <p:nvSpPr>
          <p:cNvPr id="70661" name="Zástupný symbol pro datum 4"/>
          <p:cNvSpPr txBox="1">
            <a:spLocks noGrp="1"/>
          </p:cNvSpPr>
          <p:nvPr/>
        </p:nvSpPr>
        <p:spPr bwMode="auto">
          <a:xfrm>
            <a:off x="5622928" y="1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855" tIns="49926" rIns="99855" bIns="49926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cs-CZ" altLang="cs-CZ">
                <a:latin typeface="Arial" charset="0"/>
              </a:rPr>
              <a:t>2.11.2010 Na Smetance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50031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7588" name="Zástupný symbol pro číslo snímku 3"/>
          <p:cNvSpPr txBox="1">
            <a:spLocks noGrp="1"/>
          </p:cNvSpPr>
          <p:nvPr/>
        </p:nvSpPr>
        <p:spPr bwMode="auto">
          <a:xfrm>
            <a:off x="5622799" y="6456614"/>
            <a:ext cx="4301543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47" tIns="47773" rIns="95547" bIns="47773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4473417-3612-4D98-A401-2472D6EC28A6}" type="slidenum">
              <a:rPr lang="cs-CZ" sz="1300"/>
              <a:pPr algn="r" eaLnBrk="1" hangingPunct="1"/>
              <a:t>39</a:t>
            </a:fld>
            <a:endParaRPr lang="cs-CZ" sz="1300"/>
          </a:p>
        </p:txBody>
      </p:sp>
      <p:sp>
        <p:nvSpPr>
          <p:cNvPr id="67589" name="Zástupný symbol pro datum 4"/>
          <p:cNvSpPr txBox="1">
            <a:spLocks noGrp="1"/>
          </p:cNvSpPr>
          <p:nvPr/>
        </p:nvSpPr>
        <p:spPr bwMode="auto">
          <a:xfrm>
            <a:off x="5622799" y="2"/>
            <a:ext cx="4301543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47" tIns="47773" rIns="95547" bIns="47773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sz="1300"/>
              <a:t>2.11.2010 Na Smetance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99854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5551B-3CDE-E647-80FB-1DEB818FC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48E16C-BAED-3A85-7E38-67DDA430B5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6BE4B5-74EE-2BD9-7F9E-C8A9F3F325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9A2FC-3900-1BD3-4448-549EB13C541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2015-01-13-T19:30  U3Vidoskop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CA778-1C2F-092B-24EA-7B2EBBF49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6DF16-5F6E-0F24-67E2-DBF3F62B5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15277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2015-01-13-T19:30  U3Vidoskop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4210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0A4F4-5035-AF82-DF26-96A6D80B3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>
            <a:extLst>
              <a:ext uri="{FF2B5EF4-FFF2-40B4-BE49-F238E27FC236}">
                <a16:creationId xmlns:a16="http://schemas.microsoft.com/office/drawing/2014/main" id="{23019D94-682D-C9AC-2419-E7A2D3C647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Zástupný symbol pro poznámky 2">
            <a:extLst>
              <a:ext uri="{FF2B5EF4-FFF2-40B4-BE49-F238E27FC236}">
                <a16:creationId xmlns:a16="http://schemas.microsoft.com/office/drawing/2014/main" id="{1450E594-65E2-B420-28D8-C7BC8D580E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60420" name="Zástupný symbol pro číslo snímku 3">
            <a:extLst>
              <a:ext uri="{FF2B5EF4-FFF2-40B4-BE49-F238E27FC236}">
                <a16:creationId xmlns:a16="http://schemas.microsoft.com/office/drawing/2014/main" id="{14E65BEE-159C-7B3A-F40A-2D452A2A462F}"/>
              </a:ext>
            </a:extLst>
          </p:cNvPr>
          <p:cNvSpPr txBox="1">
            <a:spLocks noGrp="1"/>
          </p:cNvSpPr>
          <p:nvPr/>
        </p:nvSpPr>
        <p:spPr bwMode="auto">
          <a:xfrm>
            <a:off x="5622928" y="6456365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855" tIns="49926" rIns="99855" bIns="4992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72DC0EC-F53E-4E38-8CD9-5501FF9B3719}" type="slidenum">
              <a:rPr lang="cs-CZ" altLang="cs-CZ">
                <a:latin typeface="Arial" charset="0"/>
              </a:rPr>
              <a:pPr algn="r" eaLnBrk="1" hangingPunct="1">
                <a:spcBef>
                  <a:spcPct val="0"/>
                </a:spcBef>
              </a:pPr>
              <a:t>4</a:t>
            </a:fld>
            <a:endParaRPr lang="cs-CZ" altLang="cs-CZ">
              <a:latin typeface="Arial" charset="0"/>
            </a:endParaRPr>
          </a:p>
        </p:txBody>
      </p:sp>
      <p:sp>
        <p:nvSpPr>
          <p:cNvPr id="60421" name="Zástupný symbol pro datum 4">
            <a:extLst>
              <a:ext uri="{FF2B5EF4-FFF2-40B4-BE49-F238E27FC236}">
                <a16:creationId xmlns:a16="http://schemas.microsoft.com/office/drawing/2014/main" id="{11210445-F667-5D4C-BB6E-AF5E04230DBF}"/>
              </a:ext>
            </a:extLst>
          </p:cNvPr>
          <p:cNvSpPr txBox="1">
            <a:spLocks noGrp="1"/>
          </p:cNvSpPr>
          <p:nvPr/>
        </p:nvSpPr>
        <p:spPr bwMode="auto">
          <a:xfrm>
            <a:off x="5622928" y="1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855" tIns="49926" rIns="99855" bIns="49926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cs-CZ" altLang="cs-CZ" dirty="0">
                <a:latin typeface="Arial" charset="0"/>
              </a:rPr>
              <a:t>2015-01-13-T19:30  U3Vidoskop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EAC211C-C20F-48C0-B042-05C8082FEF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EC079BD-38BE-7A84-5A83-E73CB02181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948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5AA7C-8541-03FE-1768-6D8098EE1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0F18E9-DE53-635F-AC25-40F07BBBFC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625873-C680-D56E-F051-196FC58808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5C623-C9AD-45D0-2E27-BC104C7548C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2015-01-13-T19:30  U3Vidoskop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7FA4F-F2C8-B3A3-C1C6-2612F0C1F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7B4C5-6975-DE18-693A-A02DC7936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3743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0C3C5-41D2-4540-6D89-EA727B5C9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C8CA97-969D-3A39-915A-A791276D6F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2B0BFA-F0D1-7A2A-CB5F-7ED0469CE9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E8EA7-1E89-64AF-81E1-428A1D629D5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2015-01-13-T19:30  U3Vidoskop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EDA29-C211-0F6E-62E7-2DF229A1F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411AF-344D-E366-11B3-14CE6720C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2989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82344-39EB-E73B-DA35-4817347A7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7CE63E-6F84-9A31-13F3-D877458540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FE0782-383F-AF51-D958-FEC920DA46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9D5E0-788D-E312-71A4-B14CA94CE8E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2015-01-13-T19:30  U3Vidoskop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7D131-5D81-A79B-8751-D8300367C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EAA02-BFD3-315A-A3A8-F0DA2A7CC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4727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FC18C-6603-B404-2A8C-7351D44B0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D04E73-EC51-9766-5B81-A709D24C6A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184E9E-54C4-029A-270C-FD7CC66DD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A9391-90BF-A9C5-CF9F-DA26E730731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2015-01-13-T19:30  U3Vidoskop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82CE1-E004-FCC1-5F9E-CF92314B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16E90-6C57-E99E-630D-C64AE2BC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6664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DDE17-B055-3F58-11EA-CC87CB37B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7A1670-51DD-5EF4-93DE-CEC63939B5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44D26C-1E31-2D9B-CFF8-3EA77E79C8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A668A-166E-E579-52EE-9FC910293FF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2015-01-13-T19:30  U3Vidoskop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3C97E-837B-8204-EC2F-9E8DEC5DA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F465C-CC6B-2912-1EB0-E70A7D204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1239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7B7E9D-9174-4626-8FF2-DCDD9BD8F9AF}" type="datetime1">
              <a:rPr lang="cs-CZ" smtClean="0"/>
              <a:t>01.12.2024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U3V Fyzika pro nefyziky - Obdržálek</a:t>
            </a:r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4F899-505C-440E-8C77-AF8B9184DEA3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343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ovací čára 12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5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A4BA6-7559-4E9D-877D-4204AF4C04DF}" type="datetime1">
              <a:rPr lang="cs-CZ" smtClean="0"/>
              <a:t>01.12.2024</a:t>
            </a:fld>
            <a:endParaRPr lang="cs-CZ"/>
          </a:p>
        </p:txBody>
      </p:sp>
      <p:sp>
        <p:nvSpPr>
          <p:cNvPr id="7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9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637FF-94DD-43B1-A59E-4EB38ACF18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7523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9F760-3EA6-4F97-984D-9D896593EDB6}" type="datetime1">
              <a:rPr lang="cs-CZ" smtClean="0"/>
              <a:t>01.12.2024</a:t>
            </a:fld>
            <a:endParaRPr lang="cs-CZ"/>
          </a:p>
        </p:txBody>
      </p:sp>
      <p:sp>
        <p:nvSpPr>
          <p:cNvPr id="6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7129B-61DE-4281-BBEA-50CD310EA10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191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12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8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D96F7-134D-40B5-8070-FB333D086BD3}" type="datetime1">
              <a:rPr lang="cs-CZ" smtClean="0"/>
              <a:t>01.12.2024</a:t>
            </a:fld>
            <a:endParaRPr lang="cs-CZ"/>
          </a:p>
        </p:txBody>
      </p:sp>
      <p:sp>
        <p:nvSpPr>
          <p:cNvPr id="9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10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6FCE8-A434-4C8F-9CDD-9A2AE8F02FA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791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88C8A-2242-44CD-97DF-31BE9331C7F5}" type="datetime1">
              <a:rPr lang="cs-CZ" smtClean="0"/>
              <a:t>01.12.2024</a:t>
            </a:fld>
            <a:endParaRPr lang="cs-CZ"/>
          </a:p>
        </p:txBody>
      </p:sp>
      <p:sp>
        <p:nvSpPr>
          <p:cNvPr id="4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EF8C9-069C-4FA2-8C19-FC27C60C1B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365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12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D21FA-7FFE-4817-AEED-D2599DBA9CEA}" type="datetime1">
              <a:rPr lang="cs-CZ" smtClean="0"/>
              <a:t>01.12.2024</a:t>
            </a:fld>
            <a:endParaRPr lang="cs-CZ"/>
          </a:p>
        </p:txBody>
      </p:sp>
      <p:sp>
        <p:nvSpPr>
          <p:cNvPr id="7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CD1D8-0D3C-4E8D-87DF-70377AAD68D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3756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/>
              <a:t>Klepnutím na ikonu přidáte obrázek.</a:t>
            </a:r>
            <a:endParaRPr lang="en-US" noProof="0" dirty="0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D6865-886F-41E9-B389-7ADE3664A2E4}" type="datetime1">
              <a:rPr lang="cs-CZ" smtClean="0"/>
              <a:t>01.12.2024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7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7490B-C69F-488E-A822-8D478D73AA2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61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5FB87-2C93-4506-8A87-18715759F7B7}" type="datetime1">
              <a:rPr lang="cs-CZ" smtClean="0"/>
              <a:t>01.12.2024</a:t>
            </a:fld>
            <a:endParaRPr lang="cs-CZ"/>
          </a:p>
        </p:txBody>
      </p:sp>
      <p:sp>
        <p:nvSpPr>
          <p:cNvPr id="5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B8357-E09B-43CE-8CDE-B385BAEC1B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616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2C4E1-CC40-4C64-9831-99FD76EA58F4}" type="datetime1">
              <a:rPr lang="cs-CZ" smtClean="0"/>
              <a:t>01.12.2024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8A854-7E7F-4C31-92ED-9EC62F540B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138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9" name="Zástupný symbol pro text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17B7E9D-9174-4626-8FF2-DCDD9BD8F9AF}" type="datetime1">
              <a:rPr lang="cs-CZ" smtClean="0"/>
              <a:t>01.12.2024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cs-CZ" dirty="0"/>
              <a:t>U3V Fyzika pro </a:t>
            </a:r>
            <a:r>
              <a:rPr lang="cs-CZ" dirty="0" err="1"/>
              <a:t>nefyziky</a:t>
            </a:r>
            <a:r>
              <a:rPr lang="cs-CZ" dirty="0"/>
              <a:t> - Obdržálek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534F899-505C-440E-8C77-AF8B9184DEA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cs-CZ" dirty="0"/>
              <a:t>Klepnutím lze upravit styl předlohy nadpisů.</a:t>
            </a:r>
            <a:endParaRPr lang="en-US" dirty="0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0" r:id="rId3"/>
    <p:sldLayoutId id="2147483793" r:id="rId4"/>
    <p:sldLayoutId id="2147483789" r:id="rId5"/>
    <p:sldLayoutId id="2147483794" r:id="rId6"/>
    <p:sldLayoutId id="2147483795" r:id="rId7"/>
    <p:sldLayoutId id="2147483788" r:id="rId8"/>
    <p:sldLayoutId id="2147483796" r:id="rId9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449841" y="4123515"/>
            <a:ext cx="3900487" cy="2238732"/>
          </a:xfrm>
        </p:spPr>
        <p:txBody>
          <a:bodyPr anchor="b"/>
          <a:lstStyle/>
          <a:p>
            <a:pPr marL="0" indent="0" eaLnBrk="1" hangingPunct="1">
              <a:buNone/>
            </a:pPr>
            <a:r>
              <a:rPr lang="cs-CZ" sz="4400" dirty="0">
                <a:latin typeface="Book Antiqua" pitchFamily="18" charset="0"/>
              </a:rPr>
              <a:t>U3V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cs-CZ" sz="4400" i="1" dirty="0">
                <a:solidFill>
                  <a:srgbClr val="002060"/>
                </a:solidFill>
                <a:latin typeface="Book Antiqua" pitchFamily="18" charset="0"/>
              </a:rPr>
              <a:t>Jan Obdržálek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cs-CZ" sz="2800" b="1" dirty="0">
                <a:solidFill>
                  <a:srgbClr val="002060"/>
                </a:solidFill>
              </a:rPr>
              <a:t> </a:t>
            </a:r>
            <a:r>
              <a:rPr lang="cs-CZ" sz="2800" b="1" dirty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2024-11-25 </a:t>
            </a:r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1" y="1157060"/>
            <a:ext cx="853821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7200" dirty="0">
                <a:latin typeface="Book Antiqua" pitchFamily="18" charset="0"/>
              </a:rPr>
              <a:t>Grafický popis STR</a:t>
            </a:r>
          </a:p>
          <a:p>
            <a:pPr algn="ctr" eaLnBrk="1" hangingPunct="1"/>
            <a:r>
              <a:rPr lang="cs-CZ" sz="7200" dirty="0">
                <a:latin typeface="Book Antiqua" pitchFamily="18" charset="0"/>
              </a:rPr>
              <a:t> Výklad paradoxů</a:t>
            </a:r>
          </a:p>
        </p:txBody>
      </p:sp>
      <p:sp>
        <p:nvSpPr>
          <p:cNvPr id="8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sp>
        <p:nvSpPr>
          <p:cNvPr id="9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628815" y="144462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1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8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8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67716-25E6-FA85-F5B6-30E003EC5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660811B-78A5-077D-E024-0145E341B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4" y="1299873"/>
            <a:ext cx="8686800" cy="503713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dirty="0">
                <a:latin typeface="Book Antiqua" pitchFamily="18" charset="0"/>
              </a:rPr>
              <a:t>Událost: </a:t>
            </a:r>
            <a:r>
              <a:rPr lang="cs-CZ" b="1" dirty="0">
                <a:solidFill>
                  <a:srgbClr val="FF0000"/>
                </a:solidFill>
                <a:latin typeface="Book Antiqua" pitchFamily="18" charset="0"/>
              </a:rPr>
              <a:t>bod</a:t>
            </a:r>
          </a:p>
          <a:p>
            <a:pPr marL="0" indent="0" eaLnBrk="1" hangingPunct="1">
              <a:buNone/>
            </a:pPr>
            <a:r>
              <a:rPr lang="cs-CZ" dirty="0">
                <a:latin typeface="Book Antiqua" pitchFamily="18" charset="0"/>
              </a:rPr>
              <a:t>Děj = sled událostí: </a:t>
            </a:r>
            <a:r>
              <a:rPr lang="cs-CZ" b="1" dirty="0">
                <a:solidFill>
                  <a:srgbClr val="FF0000"/>
                </a:solidFill>
                <a:latin typeface="Book Antiqua" pitchFamily="18" charset="0"/>
              </a:rPr>
              <a:t>křivka = světočára</a:t>
            </a:r>
            <a:r>
              <a:rPr lang="cs-CZ" dirty="0">
                <a:latin typeface="Book Antiqua" pitchFamily="18" charset="0"/>
              </a:rPr>
              <a:t> </a:t>
            </a:r>
            <a:endParaRPr lang="cs-CZ" i="1" dirty="0">
              <a:solidFill>
                <a:srgbClr val="FF0000"/>
              </a:solidFill>
              <a:latin typeface="Book Antiqua" pitchFamily="18" charset="0"/>
            </a:endParaRPr>
          </a:p>
          <a:p>
            <a:pPr marL="0" indent="0" eaLnBrk="1" hangingPunct="1">
              <a:buNone/>
            </a:pPr>
            <a:r>
              <a:rPr lang="cs-CZ" b="1" dirty="0"/>
              <a:t>B</a:t>
            </a:r>
            <a:r>
              <a:rPr lang="cs-CZ" baseline="-25000" dirty="0"/>
              <a:t>1</a:t>
            </a:r>
            <a:r>
              <a:rPr lang="cs-CZ" b="1" dirty="0"/>
              <a:t>B</a:t>
            </a:r>
            <a:r>
              <a:rPr lang="cs-CZ" baseline="-25000" dirty="0"/>
              <a:t>2</a:t>
            </a:r>
            <a:r>
              <a:rPr lang="cs-CZ" dirty="0"/>
              <a:t> </a:t>
            </a:r>
            <a:r>
              <a:rPr lang="cs-CZ" dirty="0">
                <a:latin typeface="Book Antiqua" panose="02040602050305030304" pitchFamily="18" charset="0"/>
              </a:rPr>
              <a:t>stojí</a:t>
            </a:r>
            <a:endParaRPr lang="cs-CZ" b="1" dirty="0">
              <a:latin typeface="Book Antiqua" panose="02040602050305030304" pitchFamily="18" charset="0"/>
            </a:endParaRPr>
          </a:p>
          <a:p>
            <a:pPr marL="0" indent="0" eaLnBrk="1" hangingPunct="1">
              <a:buNone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  <a:p>
            <a:pPr marL="0" indent="0" eaLnBrk="1" hangingPunct="1">
              <a:buNone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  <a:p>
            <a:pPr marL="0" indent="0" eaLnBrk="1" hangingPunct="1">
              <a:buNone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  <a:p>
            <a:pPr marL="0" indent="0" eaLnBrk="1" hangingPunct="1">
              <a:buNone/>
            </a:pPr>
            <a:br>
              <a:rPr lang="cs-CZ" sz="1600" dirty="0">
                <a:solidFill>
                  <a:schemeClr val="tx1"/>
                </a:solidFill>
                <a:latin typeface="Book Antiqua" pitchFamily="18" charset="0"/>
              </a:rPr>
            </a:br>
            <a:endParaRPr lang="cs-CZ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14345" name="Rectangle 9">
            <a:extLst>
              <a:ext uri="{FF2B5EF4-FFF2-40B4-BE49-F238E27FC236}">
                <a16:creationId xmlns:a16="http://schemas.microsoft.com/office/drawing/2014/main" id="{9F21110E-7840-0EBC-5DA3-F6D1D48D1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227" y="412525"/>
            <a:ext cx="5809604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Grafický popis pohybu 2</a:t>
            </a:r>
          </a:p>
        </p:txBody>
      </p:sp>
      <p:sp>
        <p:nvSpPr>
          <p:cNvPr id="8" name="Zástupný symbol pro číslo snímku 3">
            <a:extLst>
              <a:ext uri="{FF2B5EF4-FFF2-40B4-BE49-F238E27FC236}">
                <a16:creationId xmlns:a16="http://schemas.microsoft.com/office/drawing/2014/main" id="{0CA4BCCD-3612-042E-A263-F5648F50CA6D}"/>
              </a:ext>
            </a:extLst>
          </p:cNvPr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10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6" name="Zástupný symbol pro datum 7">
            <a:extLst>
              <a:ext uri="{FF2B5EF4-FFF2-40B4-BE49-F238E27FC236}">
                <a16:creationId xmlns:a16="http://schemas.microsoft.com/office/drawing/2014/main" id="{1C76590E-8702-7C54-6AE6-7A07218A6503}"/>
              </a:ext>
            </a:extLst>
          </p:cNvPr>
          <p:cNvSpPr txBox="1">
            <a:spLocks noGrp="1"/>
          </p:cNvSpPr>
          <p:nvPr/>
        </p:nvSpPr>
        <p:spPr bwMode="auto">
          <a:xfrm>
            <a:off x="6477000" y="-18288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8E2F873-674A-6E1E-3289-005CB51D2650}"/>
              </a:ext>
            </a:extLst>
          </p:cNvPr>
          <p:cNvSpPr txBox="1"/>
          <p:nvPr/>
        </p:nvSpPr>
        <p:spPr>
          <a:xfrm>
            <a:off x="8628815" y="144462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C3C0293-41B8-A4E6-0DE6-86D59E255A52}"/>
              </a:ext>
            </a:extLst>
          </p:cNvPr>
          <p:cNvSpPr txBox="1"/>
          <p:nvPr/>
        </p:nvSpPr>
        <p:spPr>
          <a:xfrm>
            <a:off x="8659249" y="135264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B9D6563-EA69-1FE4-B9C7-B514A116845F}"/>
              </a:ext>
            </a:extLst>
          </p:cNvPr>
          <p:cNvSpPr txBox="1"/>
          <p:nvPr/>
        </p:nvSpPr>
        <p:spPr>
          <a:xfrm>
            <a:off x="8637445" y="144462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CB5BB274-C005-1EAB-4F3C-82BD841254B3}"/>
              </a:ext>
            </a:extLst>
          </p:cNvPr>
          <p:cNvCxnSpPr/>
          <p:nvPr/>
        </p:nvCxnSpPr>
        <p:spPr>
          <a:xfrm>
            <a:off x="583894" y="5233012"/>
            <a:ext cx="514487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645FB1EB-AF4D-9C9F-BFC5-58D600191602}"/>
              </a:ext>
            </a:extLst>
          </p:cNvPr>
          <p:cNvSpPr txBox="1"/>
          <p:nvPr/>
        </p:nvSpPr>
        <p:spPr>
          <a:xfrm>
            <a:off x="5299114" y="5341860"/>
            <a:ext cx="539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/>
              <a:t>x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39466D34-7F0E-465E-BB12-CDD745153CAC}"/>
              </a:ext>
            </a:extLst>
          </p:cNvPr>
          <p:cNvCxnSpPr>
            <a:cxnSpLocks/>
          </p:cNvCxnSpPr>
          <p:nvPr/>
        </p:nvCxnSpPr>
        <p:spPr>
          <a:xfrm flipV="1">
            <a:off x="991518" y="3210128"/>
            <a:ext cx="65554" cy="22435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67D4119-9DE4-7E31-28C2-8123AD7135E6}"/>
              </a:ext>
            </a:extLst>
          </p:cNvPr>
          <p:cNvSpPr txBox="1"/>
          <p:nvPr/>
        </p:nvSpPr>
        <p:spPr>
          <a:xfrm>
            <a:off x="583894" y="3526055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>
                <a:latin typeface="+mj-lt"/>
              </a:rPr>
              <a:t>t</a:t>
            </a: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575E01EF-B9D0-8547-B16D-889763055010}"/>
              </a:ext>
            </a:extLst>
          </p:cNvPr>
          <p:cNvSpPr/>
          <p:nvPr/>
        </p:nvSpPr>
        <p:spPr>
          <a:xfrm>
            <a:off x="3156332" y="4110830"/>
            <a:ext cx="137702" cy="130662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DEF45101-E8C7-7FA1-7853-F4CD4F2EC020}"/>
              </a:ext>
            </a:extLst>
          </p:cNvPr>
          <p:cNvCxnSpPr>
            <a:cxnSpLocks/>
            <a:stCxn id="15" idx="4"/>
          </p:cNvCxnSpPr>
          <p:nvPr/>
        </p:nvCxnSpPr>
        <p:spPr>
          <a:xfrm flipH="1">
            <a:off x="3210676" y="4241492"/>
            <a:ext cx="14507" cy="99152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6DEE3E04-786B-B0AA-4E6E-8C2777553DFC}"/>
              </a:ext>
            </a:extLst>
          </p:cNvPr>
          <p:cNvCxnSpPr>
            <a:cxnSpLocks/>
            <a:stCxn id="15" idx="2"/>
          </p:cNvCxnSpPr>
          <p:nvPr/>
        </p:nvCxnSpPr>
        <p:spPr>
          <a:xfrm flipH="1" flipV="1">
            <a:off x="1041094" y="4154685"/>
            <a:ext cx="2115238" cy="21476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141DF93F-7AC4-0F37-700C-37B386F4E0B8}"/>
              </a:ext>
            </a:extLst>
          </p:cNvPr>
          <p:cNvSpPr txBox="1"/>
          <p:nvPr/>
        </p:nvSpPr>
        <p:spPr>
          <a:xfrm>
            <a:off x="3388621" y="3925908"/>
            <a:ext cx="771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+mn-lt"/>
              </a:rPr>
              <a:t>B</a:t>
            </a:r>
            <a:r>
              <a:rPr lang="cs-CZ" sz="2800" baseline="-25000" dirty="0"/>
              <a:t>1</a:t>
            </a:r>
            <a:endParaRPr lang="cs-CZ" sz="2800" b="1" dirty="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F433FAED-5B32-C712-F3C3-6C5CF84C9676}"/>
              </a:ext>
            </a:extLst>
          </p:cNvPr>
          <p:cNvSpPr txBox="1"/>
          <p:nvPr/>
        </p:nvSpPr>
        <p:spPr>
          <a:xfrm>
            <a:off x="2986511" y="5089867"/>
            <a:ext cx="787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>
                <a:latin typeface="+mj-lt"/>
              </a:rPr>
              <a:t>x</a:t>
            </a:r>
            <a:r>
              <a:rPr lang="cs-CZ" sz="3200" baseline="-25000" dirty="0">
                <a:latin typeface="+mj-lt"/>
              </a:rPr>
              <a:t>1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48F4D61E-CA27-FC52-D1E3-12F64FDD8806}"/>
              </a:ext>
            </a:extLst>
          </p:cNvPr>
          <p:cNvSpPr txBox="1"/>
          <p:nvPr/>
        </p:nvSpPr>
        <p:spPr>
          <a:xfrm>
            <a:off x="502675" y="3961587"/>
            <a:ext cx="787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>
                <a:latin typeface="+mj-lt"/>
              </a:rPr>
              <a:t>t</a:t>
            </a:r>
            <a:r>
              <a:rPr lang="cs-CZ" sz="3200" baseline="-25000" dirty="0">
                <a:latin typeface="+mj-lt"/>
              </a:rPr>
              <a:t>1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0BDAF685-3171-BEAA-428E-6889CB991C23}"/>
              </a:ext>
            </a:extLst>
          </p:cNvPr>
          <p:cNvSpPr txBox="1"/>
          <p:nvPr/>
        </p:nvSpPr>
        <p:spPr>
          <a:xfrm>
            <a:off x="980501" y="5161329"/>
            <a:ext cx="2100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+mn-lt"/>
              </a:rPr>
              <a:t>O</a:t>
            </a:r>
            <a:r>
              <a:rPr lang="cs-CZ" sz="3200" i="1" dirty="0">
                <a:latin typeface="+mj-lt"/>
              </a:rPr>
              <a:t> </a:t>
            </a:r>
            <a:r>
              <a:rPr lang="cs-CZ" sz="3200" dirty="0">
                <a:latin typeface="+mj-lt"/>
              </a:rPr>
              <a:t>= {0; 0}</a:t>
            </a:r>
            <a:endParaRPr lang="cs-CZ" sz="3200" baseline="-25000" dirty="0">
              <a:latin typeface="+mj-lt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CB24AD8-720E-FE1F-05CD-64C2CF1296C6}"/>
              </a:ext>
            </a:extLst>
          </p:cNvPr>
          <p:cNvSpPr txBox="1"/>
          <p:nvPr/>
        </p:nvSpPr>
        <p:spPr>
          <a:xfrm>
            <a:off x="3393895" y="3595277"/>
            <a:ext cx="611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+mn-lt"/>
              </a:rPr>
              <a:t>B</a:t>
            </a:r>
            <a:r>
              <a:rPr lang="cs-CZ" sz="3200" baseline="-25000" dirty="0">
                <a:latin typeface="+mj-lt"/>
              </a:rPr>
              <a:t>2</a:t>
            </a:r>
            <a:endParaRPr lang="cs-CZ" sz="3200" b="1" dirty="0">
              <a:latin typeface="+mj-lt"/>
            </a:endParaRP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2EEB1374-2860-D21B-D410-B615214041F5}"/>
              </a:ext>
            </a:extLst>
          </p:cNvPr>
          <p:cNvSpPr/>
          <p:nvPr/>
        </p:nvSpPr>
        <p:spPr>
          <a:xfrm>
            <a:off x="3145052" y="3860112"/>
            <a:ext cx="137702" cy="130662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F5419036-634C-9CEB-41DB-B63EC056477A}"/>
              </a:ext>
            </a:extLst>
          </p:cNvPr>
          <p:cNvCxnSpPr>
            <a:cxnSpLocks/>
          </p:cNvCxnSpPr>
          <p:nvPr/>
        </p:nvCxnSpPr>
        <p:spPr>
          <a:xfrm flipH="1" flipV="1">
            <a:off x="1050904" y="3915178"/>
            <a:ext cx="2094411" cy="19144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33E5D0D-966F-92F1-AB4C-407B502C95B7}"/>
              </a:ext>
            </a:extLst>
          </p:cNvPr>
          <p:cNvSpPr txBox="1"/>
          <p:nvPr/>
        </p:nvSpPr>
        <p:spPr>
          <a:xfrm>
            <a:off x="3355728" y="5100862"/>
            <a:ext cx="1093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>
                <a:latin typeface="+mj-lt"/>
              </a:rPr>
              <a:t>= x</a:t>
            </a:r>
            <a:r>
              <a:rPr lang="cs-CZ" sz="3200" baseline="-25000" dirty="0">
                <a:latin typeface="+mj-lt"/>
              </a:rPr>
              <a:t>2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B9AB30F5-314E-B862-CF30-2D06A3987686}"/>
              </a:ext>
            </a:extLst>
          </p:cNvPr>
          <p:cNvSpPr txBox="1"/>
          <p:nvPr/>
        </p:nvSpPr>
        <p:spPr>
          <a:xfrm>
            <a:off x="3574597" y="3321747"/>
            <a:ext cx="672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+mn-lt"/>
              </a:rPr>
              <a:t>B</a:t>
            </a:r>
            <a:r>
              <a:rPr lang="cs-CZ" sz="3200" baseline="-25000" dirty="0">
                <a:latin typeface="+mj-lt"/>
              </a:rPr>
              <a:t>3</a:t>
            </a:r>
            <a:endParaRPr lang="cs-CZ" sz="3200" b="1" dirty="0">
              <a:latin typeface="+mj-lt"/>
            </a:endParaRPr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A688D0CA-B513-85D2-632F-6CEBFD31F34F}"/>
              </a:ext>
            </a:extLst>
          </p:cNvPr>
          <p:cNvSpPr/>
          <p:nvPr/>
        </p:nvSpPr>
        <p:spPr>
          <a:xfrm>
            <a:off x="3322407" y="3599875"/>
            <a:ext cx="137702" cy="130662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5CDF6C40-8A6E-90E5-DD5E-6BA59AD87559}"/>
              </a:ext>
            </a:extLst>
          </p:cNvPr>
          <p:cNvCxnSpPr>
            <a:cxnSpLocks/>
          </p:cNvCxnSpPr>
          <p:nvPr/>
        </p:nvCxnSpPr>
        <p:spPr>
          <a:xfrm flipH="1">
            <a:off x="3377341" y="3665206"/>
            <a:ext cx="22560" cy="1567806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6228CBF0-A18E-692E-A7CE-FF4C1E36E1E8}"/>
              </a:ext>
            </a:extLst>
          </p:cNvPr>
          <p:cNvCxnSpPr>
            <a:cxnSpLocks/>
          </p:cNvCxnSpPr>
          <p:nvPr/>
        </p:nvCxnSpPr>
        <p:spPr>
          <a:xfrm flipH="1" flipV="1">
            <a:off x="1050904" y="3651873"/>
            <a:ext cx="2260696" cy="17328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80D3E356-C111-C8FF-E104-C9EF70EA6F1D}"/>
              </a:ext>
            </a:extLst>
          </p:cNvPr>
          <p:cNvSpPr txBox="1"/>
          <p:nvPr/>
        </p:nvSpPr>
        <p:spPr>
          <a:xfrm>
            <a:off x="527848" y="3318280"/>
            <a:ext cx="737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>
                <a:latin typeface="+mj-lt"/>
              </a:rPr>
              <a:t>t</a:t>
            </a:r>
            <a:r>
              <a:rPr lang="cs-CZ" sz="3200" baseline="-25000" dirty="0">
                <a:latin typeface="+mj-lt"/>
              </a:rPr>
              <a:t>3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055D4A60-D2D9-4C96-3800-F1E21BD08817}"/>
              </a:ext>
            </a:extLst>
          </p:cNvPr>
          <p:cNvSpPr txBox="1"/>
          <p:nvPr/>
        </p:nvSpPr>
        <p:spPr>
          <a:xfrm>
            <a:off x="512459" y="3630256"/>
            <a:ext cx="689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>
                <a:latin typeface="+mj-lt"/>
              </a:rPr>
              <a:t>t</a:t>
            </a:r>
            <a:r>
              <a:rPr lang="cs-CZ" sz="3200" baseline="-25000" dirty="0">
                <a:latin typeface="+mj-lt"/>
              </a:rPr>
              <a:t>2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038A0F47-8819-57CC-D8C2-E63D01149762}"/>
              </a:ext>
            </a:extLst>
          </p:cNvPr>
          <p:cNvSpPr txBox="1"/>
          <p:nvPr/>
        </p:nvSpPr>
        <p:spPr>
          <a:xfrm>
            <a:off x="3375421" y="4746506"/>
            <a:ext cx="613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>
                <a:latin typeface="+mj-lt"/>
              </a:rPr>
              <a:t>x</a:t>
            </a:r>
            <a:r>
              <a:rPr lang="cs-CZ" sz="3200" baseline="-25000" dirty="0">
                <a:latin typeface="+mj-lt"/>
              </a:rPr>
              <a:t>3</a:t>
            </a:r>
            <a:endParaRPr lang="cs-CZ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974B863E-82F9-66E7-7E40-55C93EC39678}"/>
              </a:ext>
            </a:extLst>
          </p:cNvPr>
          <p:cNvSpPr txBox="1"/>
          <p:nvPr/>
        </p:nvSpPr>
        <p:spPr>
          <a:xfrm>
            <a:off x="1946381" y="2480510"/>
            <a:ext cx="4618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+mn-lt"/>
              </a:rPr>
              <a:t>B</a:t>
            </a:r>
            <a:r>
              <a:rPr lang="cs-CZ" sz="3200" baseline="-25000" dirty="0">
                <a:latin typeface="+mn-lt"/>
              </a:rPr>
              <a:t>2</a:t>
            </a:r>
            <a:r>
              <a:rPr lang="cs-CZ" sz="3200" b="1" dirty="0">
                <a:latin typeface="+mn-lt"/>
              </a:rPr>
              <a:t>B</a:t>
            </a:r>
            <a:r>
              <a:rPr lang="cs-CZ" sz="3200" baseline="-25000" dirty="0">
                <a:latin typeface="+mn-lt"/>
              </a:rPr>
              <a:t>3</a:t>
            </a:r>
            <a:r>
              <a:rPr lang="cs-CZ" dirty="0"/>
              <a:t> </a:t>
            </a:r>
            <a:r>
              <a:rPr lang="cs-CZ" sz="3200" dirty="0">
                <a:latin typeface="Book Antiqua" panose="02040602050305030304" pitchFamily="18" charset="0"/>
              </a:rPr>
              <a:t>pohyb dopředu</a:t>
            </a:r>
          </a:p>
        </p:txBody>
      </p:sp>
      <p:cxnSp>
        <p:nvCxnSpPr>
          <p:cNvPr id="38" name="Přímá spojnice se šipkou 37">
            <a:extLst>
              <a:ext uri="{FF2B5EF4-FFF2-40B4-BE49-F238E27FC236}">
                <a16:creationId xmlns:a16="http://schemas.microsoft.com/office/drawing/2014/main" id="{57ED6407-8BC1-C96B-A8EC-B18DE0583EEB}"/>
              </a:ext>
            </a:extLst>
          </p:cNvPr>
          <p:cNvCxnSpPr>
            <a:cxnSpLocks/>
          </p:cNvCxnSpPr>
          <p:nvPr/>
        </p:nvCxnSpPr>
        <p:spPr>
          <a:xfrm flipH="1">
            <a:off x="3203423" y="3834786"/>
            <a:ext cx="21760" cy="1439552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blouk 40">
            <a:extLst>
              <a:ext uri="{FF2B5EF4-FFF2-40B4-BE49-F238E27FC236}">
                <a16:creationId xmlns:a16="http://schemas.microsoft.com/office/drawing/2014/main" id="{66929CCB-FA82-8A4E-27E2-3BE156D025C3}"/>
              </a:ext>
            </a:extLst>
          </p:cNvPr>
          <p:cNvSpPr/>
          <p:nvPr/>
        </p:nvSpPr>
        <p:spPr>
          <a:xfrm rot="16378185">
            <a:off x="3130572" y="3624405"/>
            <a:ext cx="1107939" cy="914400"/>
          </a:xfrm>
          <a:prstGeom prst="arc">
            <a:avLst>
              <a:gd name="adj1" fmla="val 15794108"/>
              <a:gd name="adj2" fmla="val 2020491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CEB37AA1-10B6-A98E-08DB-05D7F2219696}"/>
              </a:ext>
            </a:extLst>
          </p:cNvPr>
          <p:cNvSpPr txBox="1"/>
          <p:nvPr/>
        </p:nvSpPr>
        <p:spPr>
          <a:xfrm>
            <a:off x="5823202" y="2473681"/>
            <a:ext cx="3265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+mn-lt"/>
              </a:rPr>
              <a:t>B</a:t>
            </a:r>
            <a:r>
              <a:rPr lang="cs-CZ" sz="3200" baseline="-25000" dirty="0">
                <a:latin typeface="+mn-lt"/>
              </a:rPr>
              <a:t>1</a:t>
            </a:r>
            <a:r>
              <a:rPr lang="cs-CZ" sz="3200" b="1" dirty="0">
                <a:latin typeface="+mn-lt"/>
              </a:rPr>
              <a:t>B</a:t>
            </a:r>
            <a:r>
              <a:rPr lang="cs-CZ" sz="3200" baseline="-25000" dirty="0">
                <a:latin typeface="+mn-lt"/>
              </a:rPr>
              <a:t>2</a:t>
            </a:r>
            <a:r>
              <a:rPr lang="cs-CZ" sz="3200" b="1" dirty="0">
                <a:latin typeface="+mn-lt"/>
              </a:rPr>
              <a:t>B</a:t>
            </a:r>
            <a:r>
              <a:rPr lang="cs-CZ" sz="3200" baseline="-25000" dirty="0">
                <a:latin typeface="+mn-lt"/>
              </a:rPr>
              <a:t>3</a:t>
            </a:r>
            <a:r>
              <a:rPr lang="cs-CZ" sz="3200" dirty="0"/>
              <a:t> </a:t>
            </a:r>
            <a:r>
              <a:rPr lang="cs-CZ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světočára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42CB0567-F81B-8E51-B4CB-ADF4B9C78FC4}"/>
              </a:ext>
            </a:extLst>
          </p:cNvPr>
          <p:cNvSpPr txBox="1"/>
          <p:nvPr/>
        </p:nvSpPr>
        <p:spPr>
          <a:xfrm>
            <a:off x="8648301" y="134937"/>
            <a:ext cx="4546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8246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9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1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"/>
                            </p:stCondLst>
                            <p:childTnLst>
                              <p:par>
                                <p:cTn id="58" presetID="8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6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4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 animBg="1"/>
      <p:bldP spid="11" grpId="0" animBg="1"/>
      <p:bldP spid="21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11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56" name="Zástupný symbol pro datum 7"/>
          <p:cNvSpPr txBox="1">
            <a:spLocks noGrp="1"/>
          </p:cNvSpPr>
          <p:nvPr/>
        </p:nvSpPr>
        <p:spPr bwMode="auto">
          <a:xfrm>
            <a:off x="6477000" y="-9144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pic>
        <p:nvPicPr>
          <p:cNvPr id="6" name="TeorieRelativity24_04_201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8954" y="1420969"/>
            <a:ext cx="8677275" cy="4881563"/>
          </a:xfrm>
        </p:spPr>
      </p:pic>
      <p:sp>
        <p:nvSpPr>
          <p:cNvPr id="3" name="Obdélník 2"/>
          <p:cNvSpPr/>
          <p:nvPr/>
        </p:nvSpPr>
        <p:spPr>
          <a:xfrm>
            <a:off x="2654349" y="264822"/>
            <a:ext cx="3536546" cy="65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Archiv snímků</a:t>
            </a:r>
            <a:endParaRPr lang="cs-CZ" sz="2800" b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611100" y="10634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01607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Přímá spojovací šipka 37"/>
          <p:cNvCxnSpPr/>
          <p:nvPr/>
        </p:nvCxnSpPr>
        <p:spPr>
          <a:xfrm>
            <a:off x="1791168" y="5929313"/>
            <a:ext cx="5500688" cy="1587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/>
          <p:cNvSpPr txBox="1">
            <a:spLocks noChangeArrowheads="1"/>
          </p:cNvSpPr>
          <p:nvPr/>
        </p:nvSpPr>
        <p:spPr bwMode="auto">
          <a:xfrm>
            <a:off x="7136298" y="5857875"/>
            <a:ext cx="23145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800" i="1" dirty="0">
                <a:latin typeface="Book Antiqua" panose="02040602050305030304" pitchFamily="18" charset="0"/>
              </a:rPr>
              <a:t>x</a:t>
            </a:r>
            <a:r>
              <a:rPr lang="cs-CZ" sz="2800" i="1" dirty="0">
                <a:latin typeface="Calibri" pitchFamily="34" charset="0"/>
              </a:rPr>
              <a:t>/</a:t>
            </a:r>
            <a:r>
              <a:rPr lang="cs-CZ" sz="2800" dirty="0">
                <a:latin typeface="Calibri" pitchFamily="34" charset="0"/>
              </a:rPr>
              <a:t>m </a:t>
            </a:r>
          </a:p>
          <a:p>
            <a:pPr eaLnBrk="1" hangingPunct="1"/>
            <a:r>
              <a:rPr lang="cs-CZ" sz="2800" dirty="0">
                <a:latin typeface="Calibri" pitchFamily="34" charset="0"/>
              </a:rPr>
              <a:t>(</a:t>
            </a:r>
            <a:r>
              <a:rPr lang="cs-CZ" sz="2800" b="1" i="1" dirty="0">
                <a:latin typeface="Calibri" pitchFamily="34" charset="0"/>
              </a:rPr>
              <a:t>kde</a:t>
            </a:r>
            <a:r>
              <a:rPr lang="cs-CZ" sz="2800" dirty="0">
                <a:latin typeface="Calibri" pitchFamily="34" charset="0"/>
              </a:rPr>
              <a:t> jsou)</a:t>
            </a:r>
          </a:p>
        </p:txBody>
      </p:sp>
      <p:cxnSp>
        <p:nvCxnSpPr>
          <p:cNvPr id="40" name="Přímá spojovací šipka 39"/>
          <p:cNvCxnSpPr/>
          <p:nvPr/>
        </p:nvCxnSpPr>
        <p:spPr>
          <a:xfrm rot="5400000" flipH="1" flipV="1">
            <a:off x="1291109" y="3714750"/>
            <a:ext cx="4500562" cy="71438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ovéPole 40"/>
          <p:cNvSpPr txBox="1">
            <a:spLocks noChangeArrowheads="1"/>
          </p:cNvSpPr>
          <p:nvPr/>
        </p:nvSpPr>
        <p:spPr bwMode="auto">
          <a:xfrm>
            <a:off x="2505546" y="1482433"/>
            <a:ext cx="40719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800" i="1" dirty="0">
                <a:latin typeface="Book Antiqua" panose="02040602050305030304" pitchFamily="18" charset="0"/>
              </a:rPr>
              <a:t>t</a:t>
            </a:r>
            <a:r>
              <a:rPr lang="cs-CZ" sz="2800" i="1" dirty="0">
                <a:latin typeface="Calibri" pitchFamily="34" charset="0"/>
              </a:rPr>
              <a:t>/</a:t>
            </a:r>
            <a:r>
              <a:rPr lang="cs-CZ" sz="2800" dirty="0">
                <a:latin typeface="Calibri" pitchFamily="34" charset="0"/>
              </a:rPr>
              <a:t>s          (</a:t>
            </a:r>
            <a:r>
              <a:rPr lang="cs-CZ" sz="2800" b="1" i="1" dirty="0">
                <a:latin typeface="Calibri" pitchFamily="34" charset="0"/>
              </a:rPr>
              <a:t>kdy</a:t>
            </a:r>
            <a:r>
              <a:rPr lang="cs-CZ" sz="2800" dirty="0">
                <a:latin typeface="Calibri" pitchFamily="34" charset="0"/>
              </a:rPr>
              <a:t>)</a:t>
            </a:r>
            <a:endParaRPr lang="cs-CZ" sz="2800" i="1" dirty="0">
              <a:latin typeface="Calibri" pitchFamily="34" charset="0"/>
            </a:endParaRPr>
          </a:p>
        </p:txBody>
      </p:sp>
      <p:cxnSp>
        <p:nvCxnSpPr>
          <p:cNvPr id="42" name="Přímá spojovací čára 41"/>
          <p:cNvCxnSpPr>
            <a:cxnSpLocks noChangeShapeType="1"/>
          </p:cNvCxnSpPr>
          <p:nvPr/>
        </p:nvCxnSpPr>
        <p:spPr bwMode="auto">
          <a:xfrm rot="5400000">
            <a:off x="2647624" y="6001544"/>
            <a:ext cx="142875" cy="1588"/>
          </a:xfrm>
          <a:prstGeom prst="line">
            <a:avLst/>
          </a:prstGeom>
          <a:noFill/>
          <a:ln w="10000" algn="ctr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Přímá spojovací čára 42"/>
          <p:cNvCxnSpPr>
            <a:cxnSpLocks noChangeShapeType="1"/>
          </p:cNvCxnSpPr>
          <p:nvPr/>
        </p:nvCxnSpPr>
        <p:spPr bwMode="auto">
          <a:xfrm rot="5400000">
            <a:off x="3433437" y="6001544"/>
            <a:ext cx="142875" cy="1587"/>
          </a:xfrm>
          <a:prstGeom prst="line">
            <a:avLst/>
          </a:prstGeom>
          <a:noFill/>
          <a:ln w="10000" algn="ctr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Přímá spojovací čára 43"/>
          <p:cNvCxnSpPr>
            <a:cxnSpLocks noChangeShapeType="1"/>
          </p:cNvCxnSpPr>
          <p:nvPr/>
        </p:nvCxnSpPr>
        <p:spPr bwMode="auto">
          <a:xfrm rot="5400000">
            <a:off x="4147812" y="6001544"/>
            <a:ext cx="142875" cy="1587"/>
          </a:xfrm>
          <a:prstGeom prst="line">
            <a:avLst/>
          </a:prstGeom>
          <a:noFill/>
          <a:ln w="10000" algn="ctr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Přímá spojovací čára 44"/>
          <p:cNvCxnSpPr>
            <a:cxnSpLocks noChangeShapeType="1"/>
          </p:cNvCxnSpPr>
          <p:nvPr/>
        </p:nvCxnSpPr>
        <p:spPr bwMode="auto">
          <a:xfrm rot="5400000">
            <a:off x="4862187" y="6001544"/>
            <a:ext cx="142875" cy="1587"/>
          </a:xfrm>
          <a:prstGeom prst="line">
            <a:avLst/>
          </a:prstGeom>
          <a:noFill/>
          <a:ln w="10000" algn="ctr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Přímá spojovací čára 45"/>
          <p:cNvCxnSpPr>
            <a:cxnSpLocks noChangeShapeType="1"/>
          </p:cNvCxnSpPr>
          <p:nvPr/>
        </p:nvCxnSpPr>
        <p:spPr bwMode="auto">
          <a:xfrm rot="5400000">
            <a:off x="5577356" y="6000750"/>
            <a:ext cx="142875" cy="3175"/>
          </a:xfrm>
          <a:prstGeom prst="line">
            <a:avLst/>
          </a:prstGeom>
          <a:noFill/>
          <a:ln w="10000" algn="ctr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Přímá spojovací čára 46"/>
          <p:cNvCxnSpPr>
            <a:cxnSpLocks noChangeShapeType="1"/>
          </p:cNvCxnSpPr>
          <p:nvPr/>
        </p:nvCxnSpPr>
        <p:spPr bwMode="auto">
          <a:xfrm rot="5400000">
            <a:off x="6292524" y="6001544"/>
            <a:ext cx="142875" cy="1588"/>
          </a:xfrm>
          <a:prstGeom prst="line">
            <a:avLst/>
          </a:prstGeom>
          <a:noFill/>
          <a:ln w="10000" algn="ctr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Přímá spojovací čára 47"/>
          <p:cNvCxnSpPr>
            <a:cxnSpLocks noChangeShapeType="1"/>
          </p:cNvCxnSpPr>
          <p:nvPr/>
        </p:nvCxnSpPr>
        <p:spPr bwMode="auto">
          <a:xfrm rot="5400000">
            <a:off x="7006899" y="6001544"/>
            <a:ext cx="142875" cy="1588"/>
          </a:xfrm>
          <a:prstGeom prst="line">
            <a:avLst/>
          </a:prstGeom>
          <a:noFill/>
          <a:ln w="10000" algn="ctr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" name="TextovéPole 48"/>
          <p:cNvSpPr txBox="1">
            <a:spLocks noChangeArrowheads="1"/>
          </p:cNvSpPr>
          <p:nvPr/>
        </p:nvSpPr>
        <p:spPr bwMode="auto">
          <a:xfrm>
            <a:off x="3362793" y="6000750"/>
            <a:ext cx="28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latin typeface="Calibri" pitchFamily="34" charset="0"/>
              </a:rPr>
              <a:t>0</a:t>
            </a:r>
          </a:p>
        </p:txBody>
      </p:sp>
      <p:sp>
        <p:nvSpPr>
          <p:cNvPr id="50" name="TextovéPole 49"/>
          <p:cNvSpPr txBox="1">
            <a:spLocks noChangeArrowheads="1"/>
          </p:cNvSpPr>
          <p:nvPr/>
        </p:nvSpPr>
        <p:spPr bwMode="auto">
          <a:xfrm>
            <a:off x="4077168" y="5988050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latin typeface="Calibri" pitchFamily="34" charset="0"/>
              </a:rPr>
              <a:t>1</a:t>
            </a:r>
          </a:p>
        </p:txBody>
      </p:sp>
      <p:cxnSp>
        <p:nvCxnSpPr>
          <p:cNvPr id="51" name="Přímá spojovací čára 50"/>
          <p:cNvCxnSpPr>
            <a:cxnSpLocks noChangeShapeType="1"/>
          </p:cNvCxnSpPr>
          <p:nvPr/>
        </p:nvCxnSpPr>
        <p:spPr bwMode="auto">
          <a:xfrm rot="5400000">
            <a:off x="1791962" y="5999957"/>
            <a:ext cx="142875" cy="1587"/>
          </a:xfrm>
          <a:prstGeom prst="line">
            <a:avLst/>
          </a:prstGeom>
          <a:noFill/>
          <a:ln w="10000" algn="ctr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" name="TextovéPole 51"/>
          <p:cNvSpPr txBox="1">
            <a:spLocks noChangeArrowheads="1"/>
          </p:cNvSpPr>
          <p:nvPr/>
        </p:nvSpPr>
        <p:spPr bwMode="auto">
          <a:xfrm>
            <a:off x="2505543" y="6000750"/>
            <a:ext cx="371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latin typeface="Calibri" pitchFamily="34" charset="0"/>
              </a:rPr>
              <a:t>-1</a:t>
            </a:r>
          </a:p>
        </p:txBody>
      </p:sp>
      <p:sp>
        <p:nvSpPr>
          <p:cNvPr id="53" name="TextovéPole 52"/>
          <p:cNvSpPr txBox="1">
            <a:spLocks noChangeArrowheads="1"/>
          </p:cNvSpPr>
          <p:nvPr/>
        </p:nvSpPr>
        <p:spPr bwMode="auto">
          <a:xfrm>
            <a:off x="1648293" y="6000750"/>
            <a:ext cx="371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latin typeface="Calibri" pitchFamily="34" charset="0"/>
              </a:rPr>
              <a:t>-2</a:t>
            </a:r>
          </a:p>
        </p:txBody>
      </p:sp>
      <p:sp>
        <p:nvSpPr>
          <p:cNvPr id="54" name="TextovéPole 53"/>
          <p:cNvSpPr txBox="1">
            <a:spLocks noChangeArrowheads="1"/>
          </p:cNvSpPr>
          <p:nvPr/>
        </p:nvSpPr>
        <p:spPr bwMode="auto">
          <a:xfrm>
            <a:off x="4791543" y="6000750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latin typeface="Calibri" pitchFamily="34" charset="0"/>
              </a:rPr>
              <a:t>2</a:t>
            </a:r>
          </a:p>
        </p:txBody>
      </p:sp>
      <p:sp>
        <p:nvSpPr>
          <p:cNvPr id="55" name="TextovéPole 54"/>
          <p:cNvSpPr txBox="1">
            <a:spLocks noChangeArrowheads="1"/>
          </p:cNvSpPr>
          <p:nvPr/>
        </p:nvSpPr>
        <p:spPr bwMode="auto">
          <a:xfrm>
            <a:off x="5505918" y="6000750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latin typeface="Calibri" pitchFamily="34" charset="0"/>
              </a:rPr>
              <a:t>3</a:t>
            </a:r>
          </a:p>
        </p:txBody>
      </p:sp>
      <p:sp>
        <p:nvSpPr>
          <p:cNvPr id="56" name="TextovéPole 55"/>
          <p:cNvSpPr txBox="1">
            <a:spLocks noChangeArrowheads="1"/>
          </p:cNvSpPr>
          <p:nvPr/>
        </p:nvSpPr>
        <p:spPr bwMode="auto">
          <a:xfrm>
            <a:off x="6204418" y="6000750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latin typeface="Calibri" pitchFamily="34" charset="0"/>
              </a:rPr>
              <a:t>4</a:t>
            </a:r>
          </a:p>
        </p:txBody>
      </p:sp>
      <p:sp>
        <p:nvSpPr>
          <p:cNvPr id="57" name="TextovéPole 56"/>
          <p:cNvSpPr txBox="1">
            <a:spLocks noChangeArrowheads="1"/>
          </p:cNvSpPr>
          <p:nvPr/>
        </p:nvSpPr>
        <p:spPr bwMode="auto">
          <a:xfrm>
            <a:off x="6934668" y="6000750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latin typeface="Calibri" pitchFamily="34" charset="0"/>
              </a:rPr>
              <a:t>5</a:t>
            </a:r>
          </a:p>
        </p:txBody>
      </p:sp>
      <p:sp>
        <p:nvSpPr>
          <p:cNvPr id="62" name="TextovéPole 61"/>
          <p:cNvSpPr txBox="1">
            <a:spLocks noChangeArrowheads="1"/>
          </p:cNvSpPr>
          <p:nvPr/>
        </p:nvSpPr>
        <p:spPr bwMode="auto">
          <a:xfrm>
            <a:off x="3148481" y="5643563"/>
            <a:ext cx="30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rgbClr val="0070C0"/>
                </a:solidFill>
                <a:latin typeface="Calibri" pitchFamily="34" charset="0"/>
              </a:rPr>
              <a:t>0</a:t>
            </a:r>
          </a:p>
        </p:txBody>
      </p:sp>
      <p:sp>
        <p:nvSpPr>
          <p:cNvPr id="63" name="TextovéPole 62"/>
          <p:cNvSpPr txBox="1">
            <a:spLocks noChangeArrowheads="1"/>
          </p:cNvSpPr>
          <p:nvPr/>
        </p:nvSpPr>
        <p:spPr bwMode="auto">
          <a:xfrm>
            <a:off x="3164356" y="4357688"/>
            <a:ext cx="3000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rgbClr val="0070C0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64" name="TextovéPole 63"/>
          <p:cNvSpPr txBox="1">
            <a:spLocks noChangeArrowheads="1"/>
          </p:cNvSpPr>
          <p:nvPr/>
        </p:nvSpPr>
        <p:spPr bwMode="auto">
          <a:xfrm>
            <a:off x="3148481" y="5032375"/>
            <a:ext cx="3000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rgbClr val="0070C0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65" name="TextovéPole 64"/>
          <p:cNvSpPr txBox="1">
            <a:spLocks noChangeArrowheads="1"/>
          </p:cNvSpPr>
          <p:nvPr/>
        </p:nvSpPr>
        <p:spPr bwMode="auto">
          <a:xfrm>
            <a:off x="3148481" y="3706813"/>
            <a:ext cx="3000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rgbClr val="0070C0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66" name="TextovéPole 65"/>
          <p:cNvSpPr txBox="1">
            <a:spLocks noChangeArrowheads="1"/>
          </p:cNvSpPr>
          <p:nvPr/>
        </p:nvSpPr>
        <p:spPr bwMode="auto">
          <a:xfrm>
            <a:off x="3148481" y="3071813"/>
            <a:ext cx="3000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rgbClr val="0070C0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68" name="TextovéPole 67"/>
          <p:cNvSpPr txBox="1">
            <a:spLocks noChangeArrowheads="1"/>
          </p:cNvSpPr>
          <p:nvPr/>
        </p:nvSpPr>
        <p:spPr bwMode="auto">
          <a:xfrm>
            <a:off x="3148481" y="2349500"/>
            <a:ext cx="3000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rgbClr val="0070C0"/>
                </a:solidFill>
                <a:latin typeface="Calibri" pitchFamily="34" charset="0"/>
              </a:rPr>
              <a:t>5</a:t>
            </a:r>
          </a:p>
        </p:txBody>
      </p:sp>
      <p:sp>
        <p:nvSpPr>
          <p:cNvPr id="15400" name="Text Box 40"/>
          <p:cNvSpPr txBox="1">
            <a:spLocks noChangeArrowheads="1"/>
          </p:cNvSpPr>
          <p:nvPr/>
        </p:nvSpPr>
        <p:spPr bwMode="auto">
          <a:xfrm>
            <a:off x="1699096" y="5621338"/>
            <a:ext cx="6685829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>
                <a:sym typeface="Webdings" panose="05030102010509060703" pitchFamily="18" charset="2"/>
              </a:rPr>
              <a:t>_</a:t>
            </a:r>
            <a:r>
              <a:rPr lang="cs-CZ" dirty="0">
                <a:solidFill>
                  <a:srgbClr val="00B050"/>
                </a:solidFill>
                <a:sym typeface="Webdings" panose="05030102010509060703" pitchFamily="18" charset="2"/>
              </a:rPr>
              <a:t></a:t>
            </a:r>
            <a:r>
              <a:rPr lang="cs-CZ" dirty="0">
                <a:sym typeface="Webdings" panose="05030102010509060703" pitchFamily="18" charset="2"/>
              </a:rPr>
              <a:t>__________0_</a:t>
            </a:r>
            <a:r>
              <a:rPr lang="cs-CZ" dirty="0">
                <a:solidFill>
                  <a:srgbClr val="FF0000"/>
                </a:solidFill>
                <a:sym typeface="Webdings" panose="05030102010509060703" pitchFamily="18" charset="2"/>
              </a:rPr>
              <a:t></a:t>
            </a:r>
            <a:r>
              <a:rPr lang="cs-CZ" dirty="0">
                <a:sym typeface="Webdings" panose="05030102010509060703" pitchFamily="18" charset="2"/>
              </a:rPr>
              <a:t>______________________</a:t>
            </a:r>
            <a:r>
              <a:rPr lang="cs-CZ" dirty="0">
                <a:solidFill>
                  <a:srgbClr val="0070C0"/>
                </a:solidFill>
                <a:sym typeface="Webdings" panose="05030102010509060703" pitchFamily="18" charset="2"/>
              </a:rPr>
              <a:t></a:t>
            </a:r>
            <a:r>
              <a:rPr lang="cs-CZ" dirty="0">
                <a:sym typeface="Webdings" panose="05030102010509060703" pitchFamily="18" charset="2"/>
              </a:rPr>
              <a:t>_________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TextovéPole 67"/>
          <p:cNvSpPr txBox="1">
            <a:spLocks noChangeArrowheads="1"/>
          </p:cNvSpPr>
          <p:nvPr/>
        </p:nvSpPr>
        <p:spPr bwMode="auto">
          <a:xfrm>
            <a:off x="3158006" y="1755775"/>
            <a:ext cx="3000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rgbClr val="0070C0"/>
                </a:solidFill>
                <a:latin typeface="Calibri" pitchFamily="34" charset="0"/>
              </a:rPr>
              <a:t>6</a:t>
            </a:r>
          </a:p>
        </p:txBody>
      </p:sp>
      <p:sp>
        <p:nvSpPr>
          <p:cNvPr id="58" name="Zástupný symbol pro datum 7"/>
          <p:cNvSpPr txBox="1">
            <a:spLocks noGrp="1"/>
          </p:cNvSpPr>
          <p:nvPr/>
        </p:nvSpPr>
        <p:spPr bwMode="auto">
          <a:xfrm>
            <a:off x="6477466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sp>
        <p:nvSpPr>
          <p:cNvPr id="59" name="Text Box 40"/>
          <p:cNvSpPr txBox="1">
            <a:spLocks noChangeArrowheads="1"/>
          </p:cNvSpPr>
          <p:nvPr/>
        </p:nvSpPr>
        <p:spPr bwMode="auto">
          <a:xfrm>
            <a:off x="1711552" y="5337176"/>
            <a:ext cx="6620601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>
                <a:sym typeface="Webdings" panose="05030102010509060703" pitchFamily="18" charset="2"/>
              </a:rPr>
              <a:t>___________</a:t>
            </a:r>
            <a:r>
              <a:rPr lang="cs-CZ" dirty="0">
                <a:solidFill>
                  <a:srgbClr val="00B050"/>
                </a:solidFill>
                <a:sym typeface="Webdings" panose="05030102010509060703" pitchFamily="18" charset="2"/>
              </a:rPr>
              <a:t> </a:t>
            </a:r>
            <a:r>
              <a:rPr lang="cs-CZ" b="1" dirty="0">
                <a:solidFill>
                  <a:srgbClr val="00B050"/>
                </a:solidFill>
                <a:sym typeface="Webdings" panose="05030102010509060703" pitchFamily="18" charset="2"/>
              </a:rPr>
              <a:t></a:t>
            </a:r>
            <a:r>
              <a:rPr lang="cs-CZ" dirty="0">
                <a:solidFill>
                  <a:srgbClr val="00B050"/>
                </a:solidFill>
                <a:sym typeface="Webdings" panose="05030102010509060703" pitchFamily="18" charset="2"/>
              </a:rPr>
              <a:t> </a:t>
            </a:r>
            <a:r>
              <a:rPr lang="cs-CZ" dirty="0">
                <a:sym typeface="Webdings" panose="05030102010509060703" pitchFamily="18" charset="2"/>
              </a:rPr>
              <a:t>_</a:t>
            </a:r>
            <a:r>
              <a:rPr lang="cs-CZ" b="1" dirty="0">
                <a:solidFill>
                  <a:srgbClr val="FF0000"/>
                </a:solidFill>
                <a:sym typeface="Webdings" panose="05030102010509060703" pitchFamily="18" charset="2"/>
              </a:rPr>
              <a:t></a:t>
            </a:r>
            <a:r>
              <a:rPr lang="cs-CZ" dirty="0">
                <a:sym typeface="Webdings" panose="05030102010509060703" pitchFamily="18" charset="2"/>
              </a:rPr>
              <a:t>___________________</a:t>
            </a:r>
            <a:r>
              <a:rPr lang="cs-CZ" b="1" dirty="0">
                <a:solidFill>
                  <a:srgbClr val="0070C0"/>
                </a:solidFill>
                <a:sym typeface="Webdings" panose="05030102010509060703" pitchFamily="18" charset="2"/>
              </a:rPr>
              <a:t></a:t>
            </a:r>
            <a:r>
              <a:rPr lang="cs-CZ" dirty="0">
                <a:sym typeface="Webdings" panose="05030102010509060703" pitchFamily="18" charset="2"/>
              </a:rPr>
              <a:t>____________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61" name="Text Box 40"/>
          <p:cNvSpPr txBox="1">
            <a:spLocks noChangeArrowheads="1"/>
          </p:cNvSpPr>
          <p:nvPr/>
        </p:nvSpPr>
        <p:spPr bwMode="auto">
          <a:xfrm>
            <a:off x="1710826" y="5054718"/>
            <a:ext cx="6674099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>
                <a:sym typeface="Webdings" panose="05030102010509060703" pitchFamily="18" charset="2"/>
              </a:rPr>
              <a:t>_______________</a:t>
            </a:r>
            <a:r>
              <a:rPr lang="cs-CZ" dirty="0">
                <a:solidFill>
                  <a:srgbClr val="FF0000"/>
                </a:solidFill>
                <a:sym typeface="Webdings" panose="05030102010509060703" pitchFamily="18" charset="2"/>
              </a:rPr>
              <a:t></a:t>
            </a:r>
            <a:r>
              <a:rPr lang="cs-CZ" spc="-350" dirty="0">
                <a:solidFill>
                  <a:srgbClr val="00B050"/>
                </a:solidFill>
                <a:sym typeface="Webdings" panose="05030102010509060703" pitchFamily="18" charset="2"/>
              </a:rPr>
              <a:t></a:t>
            </a:r>
            <a:r>
              <a:rPr lang="cs-CZ" dirty="0">
                <a:solidFill>
                  <a:srgbClr val="00B050"/>
                </a:solidFill>
                <a:sym typeface="Webdings" panose="05030102010509060703" pitchFamily="18" charset="2"/>
              </a:rPr>
              <a:t> </a:t>
            </a:r>
            <a:r>
              <a:rPr lang="cs-CZ" dirty="0">
                <a:sym typeface="Webdings" panose="05030102010509060703" pitchFamily="18" charset="2"/>
              </a:rPr>
              <a:t>______________</a:t>
            </a:r>
            <a:r>
              <a:rPr lang="cs-CZ" dirty="0">
                <a:solidFill>
                  <a:srgbClr val="0070C0"/>
                </a:solidFill>
                <a:sym typeface="Webdings" panose="05030102010509060703" pitchFamily="18" charset="2"/>
              </a:rPr>
              <a:t></a:t>
            </a:r>
            <a:r>
              <a:rPr lang="cs-CZ" dirty="0">
                <a:sym typeface="Webdings" panose="05030102010509060703" pitchFamily="18" charset="2"/>
              </a:rPr>
              <a:t>_______________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67" name="Text Box 40"/>
          <p:cNvSpPr txBox="1">
            <a:spLocks noChangeArrowheads="1"/>
          </p:cNvSpPr>
          <p:nvPr/>
        </p:nvSpPr>
        <p:spPr bwMode="auto">
          <a:xfrm>
            <a:off x="1682488" y="4746006"/>
            <a:ext cx="65812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>
                <a:sym typeface="Webdings" panose="05030102010509060703" pitchFamily="18" charset="2"/>
              </a:rPr>
              <a:t>_____________</a:t>
            </a:r>
            <a:r>
              <a:rPr lang="cs-CZ" dirty="0">
                <a:solidFill>
                  <a:srgbClr val="00B050"/>
                </a:solidFill>
                <a:sym typeface="Webdings" panose="05030102010509060703" pitchFamily="18" charset="2"/>
              </a:rPr>
              <a:t>__</a:t>
            </a:r>
            <a:r>
              <a:rPr lang="cs-CZ" dirty="0">
                <a:solidFill>
                  <a:srgbClr val="FF0000"/>
                </a:solidFill>
                <a:sym typeface="Webdings" panose="05030102010509060703" pitchFamily="18" charset="2"/>
              </a:rPr>
              <a:t></a:t>
            </a:r>
            <a:r>
              <a:rPr lang="cs-CZ" dirty="0">
                <a:sym typeface="Webdings" panose="05030102010509060703" pitchFamily="18" charset="2"/>
              </a:rPr>
              <a:t>_</a:t>
            </a:r>
            <a:r>
              <a:rPr lang="cs-CZ" dirty="0">
                <a:solidFill>
                  <a:srgbClr val="00B050"/>
                </a:solidFill>
                <a:sym typeface="Webdings" panose="05030102010509060703" pitchFamily="18" charset="2"/>
              </a:rPr>
              <a:t> </a:t>
            </a:r>
            <a:r>
              <a:rPr lang="cs-CZ" dirty="0">
                <a:sym typeface="Webdings" panose="05030102010509060703" pitchFamily="18" charset="2"/>
              </a:rPr>
              <a:t>_________</a:t>
            </a:r>
            <a:r>
              <a:rPr lang="cs-CZ" spc="-400" dirty="0">
                <a:sym typeface="Webdings" panose="05030102010509060703" pitchFamily="18" charset="2"/>
              </a:rPr>
              <a:t>_</a:t>
            </a:r>
            <a:r>
              <a:rPr lang="cs-CZ" dirty="0">
                <a:solidFill>
                  <a:srgbClr val="0070C0"/>
                </a:solidFill>
                <a:sym typeface="Webdings" panose="05030102010509060703" pitchFamily="18" charset="2"/>
              </a:rPr>
              <a:t></a:t>
            </a:r>
            <a:r>
              <a:rPr lang="cs-CZ" dirty="0">
                <a:sym typeface="Webdings" panose="05030102010509060703" pitchFamily="18" charset="2"/>
              </a:rPr>
              <a:t>__________________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69" name="Text Box 40"/>
          <p:cNvSpPr txBox="1">
            <a:spLocks noChangeArrowheads="1"/>
          </p:cNvSpPr>
          <p:nvPr/>
        </p:nvSpPr>
        <p:spPr bwMode="auto">
          <a:xfrm>
            <a:off x="1686397" y="4407499"/>
            <a:ext cx="65773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>
                <a:sym typeface="Webdings" panose="05030102010509060703" pitchFamily="18" charset="2"/>
              </a:rPr>
              <a:t>_______________</a:t>
            </a:r>
            <a:r>
              <a:rPr lang="cs-CZ" dirty="0">
                <a:solidFill>
                  <a:srgbClr val="FF0000"/>
                </a:solidFill>
                <a:sym typeface="Webdings" panose="05030102010509060703" pitchFamily="18" charset="2"/>
              </a:rPr>
              <a:t></a:t>
            </a:r>
            <a:r>
              <a:rPr lang="cs-CZ" dirty="0">
                <a:sym typeface="Webdings" panose="05030102010509060703" pitchFamily="18" charset="2"/>
              </a:rPr>
              <a:t>__</a:t>
            </a:r>
            <a:r>
              <a:rPr lang="cs-CZ" dirty="0">
                <a:solidFill>
                  <a:srgbClr val="00B050"/>
                </a:solidFill>
                <a:sym typeface="Webdings" panose="05030102010509060703" pitchFamily="18" charset="2"/>
              </a:rPr>
              <a:t></a:t>
            </a:r>
            <a:r>
              <a:rPr lang="cs-CZ" dirty="0">
                <a:sym typeface="Webdings" panose="05030102010509060703" pitchFamily="18" charset="2"/>
              </a:rPr>
              <a:t>_____</a:t>
            </a:r>
            <a:r>
              <a:rPr lang="cs-CZ" dirty="0">
                <a:solidFill>
                  <a:srgbClr val="0070C0"/>
                </a:solidFill>
                <a:sym typeface="Webdings" panose="05030102010509060703" pitchFamily="18" charset="2"/>
              </a:rPr>
              <a:t></a:t>
            </a:r>
            <a:r>
              <a:rPr lang="cs-CZ" dirty="0">
                <a:sym typeface="Webdings" panose="05030102010509060703" pitchFamily="18" charset="2"/>
              </a:rPr>
              <a:t>_____________________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0" name="Text Box 40"/>
          <p:cNvSpPr txBox="1">
            <a:spLocks noChangeArrowheads="1"/>
          </p:cNvSpPr>
          <p:nvPr/>
        </p:nvSpPr>
        <p:spPr bwMode="auto">
          <a:xfrm>
            <a:off x="1690306" y="4066075"/>
            <a:ext cx="62914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>
                <a:sym typeface="Webdings" panose="05030102010509060703" pitchFamily="18" charset="2"/>
              </a:rPr>
              <a:t>_______________</a:t>
            </a:r>
            <a:r>
              <a:rPr lang="cs-CZ" dirty="0">
                <a:solidFill>
                  <a:srgbClr val="FF0000"/>
                </a:solidFill>
                <a:sym typeface="Webdings" panose="05030102010509060703" pitchFamily="18" charset="2"/>
              </a:rPr>
              <a:t></a:t>
            </a:r>
            <a:r>
              <a:rPr lang="cs-CZ" dirty="0">
                <a:sym typeface="Webdings" panose="05030102010509060703" pitchFamily="18" charset="2"/>
              </a:rPr>
              <a:t>_</a:t>
            </a:r>
            <a:r>
              <a:rPr lang="cs-CZ" dirty="0">
                <a:solidFill>
                  <a:srgbClr val="00B050"/>
                </a:solidFill>
                <a:sym typeface="Webdings" panose="05030102010509060703" pitchFamily="18" charset="2"/>
              </a:rPr>
              <a:t></a:t>
            </a:r>
            <a:r>
              <a:rPr lang="cs-CZ" dirty="0">
                <a:sym typeface="Webdings" panose="05030102010509060703" pitchFamily="18" charset="2"/>
              </a:rPr>
              <a:t>___</a:t>
            </a:r>
            <a:r>
              <a:rPr lang="cs-CZ" dirty="0">
                <a:solidFill>
                  <a:srgbClr val="0070C0"/>
                </a:solidFill>
                <a:sym typeface="Webdings" panose="05030102010509060703" pitchFamily="18" charset="2"/>
              </a:rPr>
              <a:t> </a:t>
            </a:r>
            <a:r>
              <a:rPr lang="cs-CZ" dirty="0">
                <a:sym typeface="Webdings" panose="05030102010509060703" pitchFamily="18" charset="2"/>
              </a:rPr>
              <a:t>_______________________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1" name="Text Box 40"/>
          <p:cNvSpPr txBox="1">
            <a:spLocks noChangeArrowheads="1"/>
          </p:cNvSpPr>
          <p:nvPr/>
        </p:nvSpPr>
        <p:spPr bwMode="auto">
          <a:xfrm>
            <a:off x="1600429" y="3726097"/>
            <a:ext cx="65467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>
                <a:sym typeface="Webdings" panose="05030102010509060703" pitchFamily="18" charset="2"/>
              </a:rPr>
              <a:t>_______________</a:t>
            </a:r>
            <a:r>
              <a:rPr lang="cs-CZ" sz="1200" dirty="0">
                <a:sym typeface="Webdings" panose="05030102010509060703" pitchFamily="18" charset="2"/>
              </a:rPr>
              <a:t>_</a:t>
            </a:r>
            <a:r>
              <a:rPr lang="cs-CZ" dirty="0">
                <a:solidFill>
                  <a:srgbClr val="FF0000"/>
                </a:solidFill>
                <a:sym typeface="Webdings" panose="05030102010509060703" pitchFamily="18" charset="2"/>
              </a:rPr>
              <a:t></a:t>
            </a:r>
            <a:r>
              <a:rPr lang="cs-CZ" dirty="0">
                <a:solidFill>
                  <a:srgbClr val="00B050"/>
                </a:solidFill>
                <a:sym typeface="Webdings" panose="05030102010509060703" pitchFamily="18" charset="2"/>
              </a:rPr>
              <a:t></a:t>
            </a:r>
            <a:r>
              <a:rPr lang="cs-CZ" sz="1000" dirty="0">
                <a:sym typeface="Webdings" panose="05030102010509060703" pitchFamily="18" charset="2"/>
              </a:rPr>
              <a:t>_</a:t>
            </a:r>
            <a:r>
              <a:rPr lang="cs-CZ" dirty="0">
                <a:solidFill>
                  <a:srgbClr val="0070C0"/>
                </a:solidFill>
                <a:sym typeface="Webdings" panose="05030102010509060703" pitchFamily="18" charset="2"/>
              </a:rPr>
              <a:t> </a:t>
            </a:r>
            <a:r>
              <a:rPr lang="cs-CZ" dirty="0">
                <a:sym typeface="Webdings" panose="05030102010509060703" pitchFamily="18" charset="2"/>
              </a:rPr>
              <a:t>__</a:t>
            </a:r>
            <a:r>
              <a:rPr lang="cs-CZ" dirty="0">
                <a:solidFill>
                  <a:srgbClr val="0070C0"/>
                </a:solidFill>
                <a:sym typeface="Webdings" panose="05030102010509060703" pitchFamily="18" charset="2"/>
              </a:rPr>
              <a:t>_</a:t>
            </a:r>
            <a:r>
              <a:rPr lang="cs-CZ" dirty="0">
                <a:sym typeface="Webdings" panose="05030102010509060703" pitchFamily="18" charset="2"/>
              </a:rPr>
              <a:t>________________________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2" name="Text Box 40"/>
          <p:cNvSpPr txBox="1">
            <a:spLocks noChangeArrowheads="1"/>
          </p:cNvSpPr>
          <p:nvPr/>
        </p:nvSpPr>
        <p:spPr bwMode="auto">
          <a:xfrm>
            <a:off x="1580889" y="3403951"/>
            <a:ext cx="64777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>
                <a:sym typeface="Webdings" panose="05030102010509060703" pitchFamily="18" charset="2"/>
              </a:rPr>
              <a:t>_____________</a:t>
            </a:r>
            <a:r>
              <a:rPr lang="cs-CZ" dirty="0">
                <a:solidFill>
                  <a:srgbClr val="00B050"/>
                </a:solidFill>
                <a:sym typeface="Webdings" panose="05030102010509060703" pitchFamily="18" charset="2"/>
              </a:rPr>
              <a:t></a:t>
            </a:r>
            <a:r>
              <a:rPr lang="cs-CZ" dirty="0">
                <a:sym typeface="Webdings" panose="05030102010509060703" pitchFamily="18" charset="2"/>
              </a:rPr>
              <a:t>_</a:t>
            </a:r>
            <a:r>
              <a:rPr lang="cs-CZ" spc="-350" dirty="0">
                <a:solidFill>
                  <a:srgbClr val="FF0000"/>
                </a:solidFill>
                <a:sym typeface="Webdings" panose="05030102010509060703" pitchFamily="18" charset="2"/>
              </a:rPr>
              <a:t></a:t>
            </a:r>
            <a:r>
              <a:rPr lang="cs-CZ" spc="-350" dirty="0">
                <a:solidFill>
                  <a:srgbClr val="0070C0"/>
                </a:solidFill>
                <a:sym typeface="Webdings" panose="05030102010509060703" pitchFamily="18" charset="2"/>
              </a:rPr>
              <a:t></a:t>
            </a:r>
            <a:r>
              <a:rPr lang="cs-CZ" dirty="0">
                <a:sym typeface="Webdings" panose="05030102010509060703" pitchFamily="18" charset="2"/>
              </a:rPr>
              <a:t>___</a:t>
            </a:r>
            <a:r>
              <a:rPr lang="cs-CZ" dirty="0">
                <a:solidFill>
                  <a:srgbClr val="0070C0"/>
                </a:solidFill>
                <a:sym typeface="Webdings" panose="05030102010509060703" pitchFamily="18" charset="2"/>
              </a:rPr>
              <a:t>_</a:t>
            </a:r>
            <a:r>
              <a:rPr lang="cs-CZ" dirty="0">
                <a:sym typeface="Webdings" panose="05030102010509060703" pitchFamily="18" charset="2"/>
              </a:rPr>
              <a:t>__________________________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3" name="Text Box 40"/>
          <p:cNvSpPr txBox="1">
            <a:spLocks noChangeArrowheads="1"/>
          </p:cNvSpPr>
          <p:nvPr/>
        </p:nvSpPr>
        <p:spPr bwMode="auto">
          <a:xfrm>
            <a:off x="1584803" y="3100868"/>
            <a:ext cx="63969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>
                <a:sym typeface="Webdings" panose="05030102010509060703" pitchFamily="18" charset="2"/>
              </a:rPr>
              <a:t>_________</a:t>
            </a:r>
            <a:r>
              <a:rPr lang="cs-CZ" dirty="0">
                <a:solidFill>
                  <a:srgbClr val="00B050"/>
                </a:solidFill>
                <a:sym typeface="Webdings" panose="05030102010509060703" pitchFamily="18" charset="2"/>
              </a:rPr>
              <a:t></a:t>
            </a:r>
            <a:r>
              <a:rPr lang="cs-CZ" dirty="0">
                <a:sym typeface="Webdings" panose="05030102010509060703" pitchFamily="18" charset="2"/>
              </a:rPr>
              <a:t>___</a:t>
            </a:r>
            <a:r>
              <a:rPr lang="cs-CZ" dirty="0">
                <a:solidFill>
                  <a:srgbClr val="0070C0"/>
                </a:solidFill>
                <a:sym typeface="Webdings" panose="05030102010509060703" pitchFamily="18" charset="2"/>
              </a:rPr>
              <a:t></a:t>
            </a:r>
            <a:r>
              <a:rPr lang="cs-CZ" dirty="0">
                <a:solidFill>
                  <a:srgbClr val="FF0000"/>
                </a:solidFill>
                <a:sym typeface="Webdings" panose="05030102010509060703" pitchFamily="18" charset="2"/>
              </a:rPr>
              <a:t></a:t>
            </a:r>
            <a:r>
              <a:rPr lang="cs-CZ" dirty="0">
                <a:sym typeface="Webdings" panose="05030102010509060703" pitchFamily="18" charset="2"/>
              </a:rPr>
              <a:t>___</a:t>
            </a:r>
            <a:r>
              <a:rPr lang="cs-CZ" dirty="0">
                <a:solidFill>
                  <a:srgbClr val="0070C0"/>
                </a:solidFill>
                <a:sym typeface="Webdings" panose="05030102010509060703" pitchFamily="18" charset="2"/>
              </a:rPr>
              <a:t>_</a:t>
            </a:r>
            <a:r>
              <a:rPr lang="cs-CZ" dirty="0">
                <a:sym typeface="Webdings" panose="05030102010509060703" pitchFamily="18" charset="2"/>
              </a:rPr>
              <a:t>___________________________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4" name="Text Box 40"/>
          <p:cNvSpPr txBox="1">
            <a:spLocks noChangeArrowheads="1"/>
          </p:cNvSpPr>
          <p:nvPr/>
        </p:nvSpPr>
        <p:spPr bwMode="auto">
          <a:xfrm>
            <a:off x="1598667" y="2738692"/>
            <a:ext cx="63831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>
                <a:solidFill>
                  <a:srgbClr val="00B050"/>
                </a:solidFill>
                <a:sym typeface="Webdings" panose="05030102010509060703" pitchFamily="18" charset="2"/>
              </a:rPr>
              <a:t></a:t>
            </a:r>
            <a:r>
              <a:rPr lang="cs-CZ" dirty="0">
                <a:sym typeface="Webdings" panose="05030102010509060703" pitchFamily="18" charset="2"/>
              </a:rPr>
              <a:t>________</a:t>
            </a:r>
            <a:r>
              <a:rPr lang="cs-CZ" dirty="0">
                <a:solidFill>
                  <a:srgbClr val="0070C0"/>
                </a:solidFill>
                <a:sym typeface="Webdings" panose="05030102010509060703" pitchFamily="18" charset="2"/>
              </a:rPr>
              <a:t></a:t>
            </a:r>
            <a:r>
              <a:rPr lang="cs-CZ" dirty="0">
                <a:sym typeface="Webdings" panose="05030102010509060703" pitchFamily="18" charset="2"/>
              </a:rPr>
              <a:t>____</a:t>
            </a:r>
            <a:r>
              <a:rPr lang="cs-CZ" dirty="0">
                <a:solidFill>
                  <a:srgbClr val="FF0000"/>
                </a:solidFill>
                <a:sym typeface="Webdings" panose="05030102010509060703" pitchFamily="18" charset="2"/>
              </a:rPr>
              <a:t></a:t>
            </a:r>
            <a:r>
              <a:rPr lang="cs-CZ" dirty="0">
                <a:sym typeface="Webdings" panose="05030102010509060703" pitchFamily="18" charset="2"/>
              </a:rPr>
              <a:t>___</a:t>
            </a:r>
            <a:r>
              <a:rPr lang="cs-CZ" dirty="0">
                <a:solidFill>
                  <a:srgbClr val="0070C0"/>
                </a:solidFill>
                <a:sym typeface="Webdings" panose="05030102010509060703" pitchFamily="18" charset="2"/>
              </a:rPr>
              <a:t>_</a:t>
            </a:r>
            <a:r>
              <a:rPr lang="cs-CZ" dirty="0">
                <a:sym typeface="Webdings" panose="05030102010509060703" pitchFamily="18" charset="2"/>
              </a:rPr>
              <a:t>___________________________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5" name="Text Box 40"/>
          <p:cNvSpPr txBox="1">
            <a:spLocks noChangeArrowheads="1"/>
          </p:cNvSpPr>
          <p:nvPr/>
        </p:nvSpPr>
        <p:spPr bwMode="auto">
          <a:xfrm>
            <a:off x="1576984" y="2374646"/>
            <a:ext cx="6481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>
                <a:sym typeface="Webdings" panose="05030102010509060703" pitchFamily="18" charset="2"/>
              </a:rPr>
              <a:t>______</a:t>
            </a:r>
            <a:r>
              <a:rPr lang="cs-CZ" dirty="0">
                <a:solidFill>
                  <a:srgbClr val="0070C0"/>
                </a:solidFill>
                <a:sym typeface="Webdings" panose="05030102010509060703" pitchFamily="18" charset="2"/>
              </a:rPr>
              <a:t></a:t>
            </a:r>
            <a:r>
              <a:rPr lang="cs-CZ" dirty="0">
                <a:sym typeface="Webdings" panose="05030102010509060703" pitchFamily="18" charset="2"/>
              </a:rPr>
              <a:t>________</a:t>
            </a:r>
            <a:r>
              <a:rPr lang="cs-CZ" dirty="0">
                <a:solidFill>
                  <a:srgbClr val="FF0000"/>
                </a:solidFill>
                <a:sym typeface="Webdings" panose="05030102010509060703" pitchFamily="18" charset="2"/>
              </a:rPr>
              <a:t></a:t>
            </a:r>
            <a:r>
              <a:rPr lang="cs-CZ" dirty="0">
                <a:sym typeface="Webdings" panose="05030102010509060703" pitchFamily="18" charset="2"/>
              </a:rPr>
              <a:t>___</a:t>
            </a:r>
            <a:r>
              <a:rPr lang="cs-CZ" dirty="0">
                <a:solidFill>
                  <a:srgbClr val="0070C0"/>
                </a:solidFill>
                <a:sym typeface="Webdings" panose="05030102010509060703" pitchFamily="18" charset="2"/>
              </a:rPr>
              <a:t>_</a:t>
            </a:r>
            <a:r>
              <a:rPr lang="cs-CZ" dirty="0">
                <a:sym typeface="Webdings" panose="05030102010509060703" pitchFamily="18" charset="2"/>
              </a:rPr>
              <a:t>___________________________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6" name="Text Box 40"/>
          <p:cNvSpPr txBox="1">
            <a:spLocks noChangeArrowheads="1"/>
          </p:cNvSpPr>
          <p:nvPr/>
        </p:nvSpPr>
        <p:spPr bwMode="auto">
          <a:xfrm>
            <a:off x="1565261" y="2059699"/>
            <a:ext cx="64321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>
                <a:sym typeface="Webdings" panose="05030102010509060703" pitchFamily="18" charset="2"/>
              </a:rPr>
              <a:t>___</a:t>
            </a:r>
            <a:r>
              <a:rPr lang="cs-CZ" dirty="0">
                <a:solidFill>
                  <a:srgbClr val="0070C0"/>
                </a:solidFill>
                <a:sym typeface="Webdings" panose="05030102010509060703" pitchFamily="18" charset="2"/>
              </a:rPr>
              <a:t></a:t>
            </a:r>
            <a:r>
              <a:rPr lang="cs-CZ" dirty="0">
                <a:sym typeface="Webdings" panose="05030102010509060703" pitchFamily="18" charset="2"/>
              </a:rPr>
              <a:t>___________</a:t>
            </a:r>
            <a:r>
              <a:rPr lang="cs-CZ" dirty="0">
                <a:solidFill>
                  <a:srgbClr val="FF0000"/>
                </a:solidFill>
                <a:sym typeface="Webdings" panose="05030102010509060703" pitchFamily="18" charset="2"/>
              </a:rPr>
              <a:t></a:t>
            </a:r>
            <a:r>
              <a:rPr lang="cs-CZ" dirty="0">
                <a:sym typeface="Webdings" panose="05030102010509060703" pitchFamily="18" charset="2"/>
              </a:rPr>
              <a:t>___</a:t>
            </a:r>
            <a:r>
              <a:rPr lang="cs-CZ" dirty="0">
                <a:solidFill>
                  <a:srgbClr val="0070C0"/>
                </a:solidFill>
                <a:sym typeface="Webdings" panose="05030102010509060703" pitchFamily="18" charset="2"/>
              </a:rPr>
              <a:t>_</a:t>
            </a:r>
            <a:r>
              <a:rPr lang="cs-CZ" dirty="0">
                <a:sym typeface="Webdings" panose="05030102010509060703" pitchFamily="18" charset="2"/>
              </a:rPr>
              <a:t>___________________________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7" name="Text Box 40"/>
          <p:cNvSpPr txBox="1">
            <a:spLocks noChangeArrowheads="1"/>
          </p:cNvSpPr>
          <p:nvPr/>
        </p:nvSpPr>
        <p:spPr bwMode="auto">
          <a:xfrm>
            <a:off x="1561349" y="1772242"/>
            <a:ext cx="64204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>
                <a:solidFill>
                  <a:srgbClr val="0070C0"/>
                </a:solidFill>
                <a:sym typeface="Webdings" panose="05030102010509060703" pitchFamily="18" charset="2"/>
              </a:rPr>
              <a:t></a:t>
            </a:r>
            <a:r>
              <a:rPr lang="cs-CZ" dirty="0">
                <a:sym typeface="Webdings" panose="05030102010509060703" pitchFamily="18" charset="2"/>
              </a:rPr>
              <a:t>______________</a:t>
            </a:r>
            <a:r>
              <a:rPr lang="cs-CZ" dirty="0">
                <a:solidFill>
                  <a:srgbClr val="FF0000"/>
                </a:solidFill>
                <a:sym typeface="Webdings" panose="05030102010509060703" pitchFamily="18" charset="2"/>
              </a:rPr>
              <a:t></a:t>
            </a:r>
            <a:r>
              <a:rPr lang="cs-CZ" dirty="0">
                <a:sym typeface="Webdings" panose="05030102010509060703" pitchFamily="18" charset="2"/>
              </a:rPr>
              <a:t>___</a:t>
            </a:r>
            <a:r>
              <a:rPr lang="cs-CZ" dirty="0">
                <a:solidFill>
                  <a:srgbClr val="0070C0"/>
                </a:solidFill>
                <a:sym typeface="Webdings" panose="05030102010509060703" pitchFamily="18" charset="2"/>
              </a:rPr>
              <a:t>_</a:t>
            </a:r>
            <a:r>
              <a:rPr lang="cs-CZ" dirty="0">
                <a:sym typeface="Webdings" panose="05030102010509060703" pitchFamily="18" charset="2"/>
              </a:rPr>
              <a:t>___________________________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286402" y="2666190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Světočáry</a:t>
            </a:r>
            <a:r>
              <a:rPr lang="cs-CZ" dirty="0"/>
              <a:t> </a:t>
            </a:r>
            <a:r>
              <a:rPr lang="cs-CZ" dirty="0">
                <a:solidFill>
                  <a:srgbClr val="00B050"/>
                </a:solidFill>
              </a:rPr>
              <a:t>holubice,</a:t>
            </a:r>
            <a:r>
              <a:rPr lang="cs-CZ" dirty="0"/>
              <a:t> </a:t>
            </a:r>
            <a:r>
              <a:rPr lang="cs-CZ" dirty="0">
                <a:solidFill>
                  <a:srgbClr val="FF0000"/>
                </a:solidFill>
              </a:rPr>
              <a:t>kočky </a:t>
            </a:r>
            <a:r>
              <a:rPr lang="cs-CZ" dirty="0"/>
              <a:t>a </a:t>
            </a:r>
            <a:r>
              <a:rPr lang="cs-CZ" dirty="0">
                <a:solidFill>
                  <a:srgbClr val="0070C0"/>
                </a:solidFill>
              </a:rPr>
              <a:t>psa</a:t>
            </a:r>
          </a:p>
        </p:txBody>
      </p:sp>
      <p:cxnSp>
        <p:nvCxnSpPr>
          <p:cNvPr id="6" name="Přímá spojnice 5"/>
          <p:cNvCxnSpPr>
            <a:endCxn id="57" idx="3"/>
          </p:cNvCxnSpPr>
          <p:nvPr/>
        </p:nvCxnSpPr>
        <p:spPr>
          <a:xfrm>
            <a:off x="1561346" y="1755672"/>
            <a:ext cx="5674947" cy="443002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3780916" y="1695938"/>
            <a:ext cx="0" cy="4489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Oblouk 12"/>
          <p:cNvSpPr/>
          <p:nvPr/>
        </p:nvSpPr>
        <p:spPr>
          <a:xfrm rot="5400000" flipH="1">
            <a:off x="389725" y="2055863"/>
            <a:ext cx="2811259" cy="4982095"/>
          </a:xfrm>
          <a:prstGeom prst="arc">
            <a:avLst>
              <a:gd name="adj1" fmla="val 16200000"/>
              <a:gd name="adj2" fmla="val 21585514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8" name="Oblouk 77"/>
          <p:cNvSpPr/>
          <p:nvPr/>
        </p:nvSpPr>
        <p:spPr>
          <a:xfrm rot="5400000">
            <a:off x="392603" y="2060417"/>
            <a:ext cx="2811259" cy="4982095"/>
          </a:xfrm>
          <a:prstGeom prst="arc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452951" y="965675"/>
            <a:ext cx="828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Jsem uprostřed silnice (bod 0), napravo sedí </a:t>
            </a:r>
            <a:r>
              <a:rPr lang="cs-CZ" dirty="0">
                <a:solidFill>
                  <a:srgbClr val="C00000"/>
                </a:solidFill>
              </a:rPr>
              <a:t>kočka</a:t>
            </a:r>
            <a:r>
              <a:rPr lang="cs-CZ" dirty="0"/>
              <a:t> a </a:t>
            </a:r>
            <a:r>
              <a:rPr lang="cs-CZ" dirty="0">
                <a:solidFill>
                  <a:srgbClr val="0070C0"/>
                </a:solidFill>
              </a:rPr>
              <a:t>pes</a:t>
            </a:r>
            <a:r>
              <a:rPr lang="cs-CZ" dirty="0"/>
              <a:t>, nalevo </a:t>
            </a:r>
            <a:r>
              <a:rPr lang="cs-CZ" dirty="0">
                <a:solidFill>
                  <a:srgbClr val="009900"/>
                </a:solidFill>
              </a:rPr>
              <a:t>holub</a:t>
            </a:r>
            <a:r>
              <a:rPr lang="cs-CZ" dirty="0"/>
              <a:t>. Filmuji silnici a skládám okamžité snímky do pásků, a ty za sebe. </a:t>
            </a:r>
          </a:p>
        </p:txBody>
      </p:sp>
      <p:sp>
        <p:nvSpPr>
          <p:cNvPr id="79" name="Obdélník 78"/>
          <p:cNvSpPr/>
          <p:nvPr/>
        </p:nvSpPr>
        <p:spPr>
          <a:xfrm>
            <a:off x="573436" y="250967"/>
            <a:ext cx="8128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znovu Archiv snímků </a:t>
            </a:r>
            <a:r>
              <a:rPr lang="cs-CZ" sz="2400" b="1" i="1" dirty="0">
                <a:solidFill>
                  <a:schemeClr val="tx2"/>
                </a:solidFill>
                <a:latin typeface="Book Antiqua" pitchFamily="18" charset="0"/>
              </a:rPr>
              <a:t>(= grafikon)</a:t>
            </a:r>
          </a:p>
        </p:txBody>
      </p:sp>
      <p:sp>
        <p:nvSpPr>
          <p:cNvPr id="80" name="TextovéPole 79"/>
          <p:cNvSpPr txBox="1"/>
          <p:nvPr/>
        </p:nvSpPr>
        <p:spPr>
          <a:xfrm>
            <a:off x="8611100" y="10634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2" name="TextovéPole 81"/>
          <p:cNvSpPr txBox="1"/>
          <p:nvPr/>
        </p:nvSpPr>
        <p:spPr>
          <a:xfrm>
            <a:off x="8627478" y="98424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3" name="TextovéPole 82"/>
          <p:cNvSpPr txBox="1"/>
          <p:nvPr/>
        </p:nvSpPr>
        <p:spPr>
          <a:xfrm>
            <a:off x="8628814" y="10048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4" name="TextovéPole 83"/>
          <p:cNvSpPr txBox="1"/>
          <p:nvPr/>
        </p:nvSpPr>
        <p:spPr>
          <a:xfrm>
            <a:off x="8608511" y="117474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5" name="TextovéPole 84"/>
          <p:cNvSpPr txBox="1"/>
          <p:nvPr/>
        </p:nvSpPr>
        <p:spPr>
          <a:xfrm>
            <a:off x="8609764" y="10634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2" name="Zástupný symbol pro číslo snímku 3">
            <a:extLst>
              <a:ext uri="{FF2B5EF4-FFF2-40B4-BE49-F238E27FC236}">
                <a16:creationId xmlns:a16="http://schemas.microsoft.com/office/drawing/2014/main" id="{E3839A48-6593-D24E-2262-D2BB22110790}"/>
              </a:ext>
            </a:extLst>
          </p:cNvPr>
          <p:cNvSpPr txBox="1">
            <a:spLocks noGrp="1"/>
          </p:cNvSpPr>
          <p:nvPr/>
        </p:nvSpPr>
        <p:spPr>
          <a:xfrm>
            <a:off x="8249402" y="6471511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12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298D61A-A67C-D483-F8FD-7C3386D5742C}"/>
              </a:ext>
            </a:extLst>
          </p:cNvPr>
          <p:cNvSpPr txBox="1"/>
          <p:nvPr/>
        </p:nvSpPr>
        <p:spPr>
          <a:xfrm>
            <a:off x="4337982" y="3009480"/>
            <a:ext cx="262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ighlight>
                  <a:srgbClr val="FFFF00"/>
                </a:highlight>
              </a:rPr>
              <a:t>Situace v </a:t>
            </a:r>
            <a:r>
              <a:rPr lang="cs-CZ" i="1" dirty="0">
                <a:highlight>
                  <a:srgbClr val="FFFF00"/>
                </a:highlight>
              </a:rPr>
              <a:t>t </a:t>
            </a:r>
            <a:r>
              <a:rPr lang="cs-CZ" dirty="0">
                <a:highlight>
                  <a:srgbClr val="FFFF00"/>
                </a:highlight>
              </a:rPr>
              <a:t>= 0,5</a:t>
            </a:r>
          </a:p>
        </p:txBody>
      </p:sp>
      <p:sp>
        <p:nvSpPr>
          <p:cNvPr id="8" name="Text Box 40">
            <a:extLst>
              <a:ext uri="{FF2B5EF4-FFF2-40B4-BE49-F238E27FC236}">
                <a16:creationId xmlns:a16="http://schemas.microsoft.com/office/drawing/2014/main" id="{CB9FF035-9A78-E790-B2E5-E1B26E3B7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020" y="5320871"/>
            <a:ext cx="6620601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>
                <a:highlight>
                  <a:srgbClr val="FFFF00"/>
                </a:highlight>
                <a:sym typeface="Webdings" panose="05030102010509060703" pitchFamily="18" charset="2"/>
              </a:rPr>
              <a:t>___________</a:t>
            </a:r>
            <a:r>
              <a:rPr lang="cs-CZ" dirty="0">
                <a:solidFill>
                  <a:srgbClr val="00B050"/>
                </a:solidFill>
                <a:highlight>
                  <a:srgbClr val="FFFF00"/>
                </a:highlight>
                <a:sym typeface="Webdings" panose="05030102010509060703" pitchFamily="18" charset="2"/>
              </a:rPr>
              <a:t> </a:t>
            </a:r>
            <a:r>
              <a:rPr lang="cs-CZ" b="1" dirty="0">
                <a:solidFill>
                  <a:srgbClr val="00B050"/>
                </a:solidFill>
                <a:highlight>
                  <a:srgbClr val="FFFF00"/>
                </a:highlight>
                <a:sym typeface="Webdings" panose="05030102010509060703" pitchFamily="18" charset="2"/>
              </a:rPr>
              <a:t></a:t>
            </a:r>
            <a:r>
              <a:rPr lang="cs-CZ" dirty="0">
                <a:solidFill>
                  <a:srgbClr val="00B050"/>
                </a:solidFill>
                <a:highlight>
                  <a:srgbClr val="FFFF00"/>
                </a:highlight>
                <a:sym typeface="Webdings" panose="05030102010509060703" pitchFamily="18" charset="2"/>
              </a:rPr>
              <a:t> </a:t>
            </a:r>
            <a:r>
              <a:rPr lang="cs-CZ" dirty="0">
                <a:highlight>
                  <a:srgbClr val="FFFF00"/>
                </a:highlight>
                <a:sym typeface="Webdings" panose="05030102010509060703" pitchFamily="18" charset="2"/>
              </a:rPr>
              <a:t>_</a:t>
            </a:r>
            <a:r>
              <a:rPr lang="cs-CZ" b="1" dirty="0">
                <a:solidFill>
                  <a:srgbClr val="FF0000"/>
                </a:solidFill>
                <a:highlight>
                  <a:srgbClr val="FFFF00"/>
                </a:highlight>
                <a:sym typeface="Webdings" panose="05030102010509060703" pitchFamily="18" charset="2"/>
              </a:rPr>
              <a:t></a:t>
            </a:r>
            <a:r>
              <a:rPr lang="cs-CZ" dirty="0">
                <a:highlight>
                  <a:srgbClr val="FFFF00"/>
                </a:highlight>
                <a:sym typeface="Webdings" panose="05030102010509060703" pitchFamily="18" charset="2"/>
              </a:rPr>
              <a:t>___________________</a:t>
            </a:r>
            <a:r>
              <a:rPr lang="cs-CZ" b="1" dirty="0">
                <a:solidFill>
                  <a:srgbClr val="0070C0"/>
                </a:solidFill>
                <a:highlight>
                  <a:srgbClr val="FFFF00"/>
                </a:highlight>
                <a:sym typeface="Webdings" panose="05030102010509060703" pitchFamily="18" charset="2"/>
              </a:rPr>
              <a:t></a:t>
            </a:r>
            <a:r>
              <a:rPr lang="cs-CZ" dirty="0">
                <a:highlight>
                  <a:srgbClr val="FFFF00"/>
                </a:highlight>
                <a:sym typeface="Webdings" panose="05030102010509060703" pitchFamily="18" charset="2"/>
              </a:rPr>
              <a:t>____________</a:t>
            </a:r>
            <a:endParaRPr lang="en-US" dirty="0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9587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700"/>
                                        <p:tgtEl>
                                          <p:spTgt spid="15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ntr" presetSubtype="16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3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2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6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1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0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4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0"/>
                            </p:stCondLst>
                            <p:childTnLst>
                              <p:par>
                                <p:cTn id="12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8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500"/>
                            </p:stCondLst>
                            <p:childTnLst>
                              <p:par>
                                <p:cTn id="13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2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9000"/>
                            </p:stCondLst>
                            <p:childTnLst>
                              <p:par>
                                <p:cTn id="13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6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0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4" dur="1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8" dur="1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2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6500"/>
                            </p:stCondLst>
                            <p:childTnLst>
                              <p:par>
                                <p:cTn id="15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6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10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80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300"/>
                            </p:stCondLst>
                            <p:childTnLst>
                              <p:par>
                                <p:cTn id="1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8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9" grpId="0"/>
      <p:bldP spid="50" grpId="0"/>
      <p:bldP spid="52" grpId="0"/>
      <p:bldP spid="53" grpId="0"/>
      <p:bldP spid="54" grpId="0"/>
      <p:bldP spid="55" grpId="0"/>
      <p:bldP spid="56" grpId="0"/>
      <p:bldP spid="57" grpId="0"/>
      <p:bldP spid="62" grpId="0"/>
      <p:bldP spid="63" grpId="0"/>
      <p:bldP spid="64" grpId="0"/>
      <p:bldP spid="65" grpId="0"/>
      <p:bldP spid="66" grpId="0"/>
      <p:bldP spid="68" grpId="0"/>
      <p:bldP spid="15400" grpId="0"/>
      <p:bldP spid="3" grpId="0"/>
      <p:bldP spid="59" grpId="0"/>
      <p:bldP spid="61" grpId="0"/>
      <p:bldP spid="67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4" grpId="0"/>
      <p:bldP spid="13" grpId="0" animBg="1"/>
      <p:bldP spid="78" grpId="0" animBg="1"/>
      <p:bldP spid="5" grpId="0"/>
      <p:bldP spid="80" grpId="0" build="allAtOnce"/>
      <p:bldP spid="82" grpId="0" build="allAtOnce"/>
      <p:bldP spid="83" grpId="0" build="allAtOnce"/>
      <p:bldP spid="84" grpId="0" build="allAtOnce"/>
      <p:bldP spid="8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471" y="1087258"/>
            <a:ext cx="8939702" cy="5410133"/>
          </a:xfrm>
        </p:spPr>
        <p:txBody>
          <a:bodyPr/>
          <a:lstStyle/>
          <a:p>
            <a:pPr marL="457200" lvl="1" indent="0" eaLnBrk="1" hangingPunct="1">
              <a:buNone/>
            </a:pPr>
            <a:r>
              <a:rPr lang="cs-CZ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Délka</a:t>
            </a:r>
            <a:r>
              <a:rPr lang="cs-CZ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vozu = (</a:t>
            </a:r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poloha</a:t>
            </a:r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 začátku) – (</a:t>
            </a:r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poloha</a:t>
            </a:r>
            <a:r>
              <a:rPr lang="cs-CZ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konce)</a:t>
            </a:r>
          </a:p>
          <a:p>
            <a:pPr lvl="1" eaLnBrk="1" hangingPunct="1">
              <a:buClrTx/>
              <a:buFont typeface="Book Antiqua" panose="02040602050305030304" pitchFamily="18" charset="0"/>
              <a:buChar char="•"/>
            </a:pPr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pohybuje-li se vůz: obě polohy </a:t>
            </a:r>
            <a:r>
              <a:rPr lang="cs-CZ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současně</a:t>
            </a:r>
          </a:p>
          <a:p>
            <a:pPr lvl="1" eaLnBrk="1" hangingPunct="1">
              <a:buClrTx/>
              <a:buFont typeface="Book Antiqua" panose="02040602050305030304" pitchFamily="18" charset="0"/>
              <a:buChar char="•"/>
            </a:pPr>
            <a:r>
              <a:rPr lang="cs-CZ" b="1" i="1" dirty="0">
                <a:solidFill>
                  <a:schemeClr val="tx1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 s</a:t>
            </a:r>
            <a:r>
              <a:rPr lang="cs-CZ" b="1" i="1" dirty="0">
                <a:solidFill>
                  <a:schemeClr val="tx1"/>
                </a:solidFill>
                <a:latin typeface="Book Antiqua" panose="02040602050305030304" pitchFamily="18" charset="0"/>
              </a:rPr>
              <a:t>ouvislost</a:t>
            </a:r>
            <a:r>
              <a:rPr lang="cs-CZ" i="1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měření</a:t>
            </a:r>
            <a:r>
              <a:rPr lang="cs-CZ" i="1" dirty="0">
                <a:solidFill>
                  <a:schemeClr val="tx1"/>
                </a:solidFill>
                <a:latin typeface="Book Antiqua" panose="02040602050305030304" pitchFamily="18" charset="0"/>
              </a:rPr>
              <a:t> délky </a:t>
            </a:r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a</a:t>
            </a:r>
            <a:r>
              <a:rPr lang="cs-CZ" i="1" dirty="0">
                <a:solidFill>
                  <a:schemeClr val="tx1"/>
                </a:solidFill>
                <a:latin typeface="Book Antiqua" panose="02040602050305030304" pitchFamily="18" charset="0"/>
              </a:rPr>
              <a:t> času</a:t>
            </a:r>
          </a:p>
          <a:p>
            <a:pPr marL="457200" lvl="1" indent="0" eaLnBrk="1" hangingPunct="1">
              <a:buNone/>
            </a:pPr>
            <a:r>
              <a:rPr lang="cs-CZ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Světočára:</a:t>
            </a:r>
            <a:r>
              <a:rPr lang="cs-CZ" i="1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popisuje </a:t>
            </a:r>
            <a:r>
              <a:rPr lang="cs-CZ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pohyb</a:t>
            </a:r>
            <a:r>
              <a:rPr lang="cs-CZ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(polohu bodu v čase)</a:t>
            </a:r>
          </a:p>
          <a:p>
            <a:pPr lvl="1" eaLnBrk="1" hangingPunct="1">
              <a:buClrTx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je na ní časová stupnice (</a:t>
            </a:r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t</a:t>
            </a:r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) = </a:t>
            </a:r>
            <a:r>
              <a:rPr lang="cs-CZ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lokální čas</a:t>
            </a:r>
          </a:p>
          <a:p>
            <a:pPr marL="457200" lvl="1" indent="0" eaLnBrk="1" hangingPunct="1">
              <a:buNone/>
            </a:pPr>
            <a:r>
              <a:rPr lang="cs-CZ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„Současnice“:</a:t>
            </a:r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 spojuje události ve stejném čase</a:t>
            </a:r>
            <a:b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 (u nás v 1D: vodorovné přímky)</a:t>
            </a:r>
          </a:p>
          <a:p>
            <a:pPr marL="457200" lvl="1" indent="0" eaLnBrk="1" hangingPunct="1">
              <a:buNone/>
            </a:pPr>
            <a:r>
              <a:rPr lang="cs-CZ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Událost:</a:t>
            </a:r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 bod v prostoročasu (zde: v rovině papíru)</a:t>
            </a:r>
          </a:p>
          <a:p>
            <a:pPr marL="457200" lvl="1" indent="0" eaLnBrk="1" hangingPunct="1">
              <a:buNone/>
            </a:pPr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Jak najít souřadnice </a:t>
            </a:r>
            <a:r>
              <a:rPr lang="cs-CZ" i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x</a:t>
            </a:r>
            <a:r>
              <a:rPr lang="cs-CZ" baseline="-25000" dirty="0" err="1">
                <a:solidFill>
                  <a:srgbClr val="FF0000"/>
                </a:solidFill>
                <a:latin typeface="Book Antiqua" panose="02040602050305030304" pitchFamily="18" charset="0"/>
              </a:rPr>
              <a:t>B</a:t>
            </a:r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, </a:t>
            </a:r>
            <a:r>
              <a:rPr lang="cs-CZ" i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t</a:t>
            </a:r>
            <a:r>
              <a:rPr lang="cs-CZ" baseline="-25000" dirty="0" err="1">
                <a:solidFill>
                  <a:srgbClr val="FF0000"/>
                </a:solidFill>
                <a:latin typeface="Book Antiqua" panose="02040602050305030304" pitchFamily="18" charset="0"/>
              </a:rPr>
              <a:t>B</a:t>
            </a:r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události </a:t>
            </a:r>
            <a:r>
              <a:rPr lang="cs-CZ" dirty="0">
                <a:solidFill>
                  <a:srgbClr val="FF0000"/>
                </a:solidFill>
                <a:latin typeface="Book Antiqua" panose="02040602050305030304" pitchFamily="18" charset="0"/>
              </a:rPr>
              <a:t>B</a:t>
            </a:r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?</a:t>
            </a:r>
          </a:p>
          <a:p>
            <a:pPr lvl="1" eaLnBrk="1" hangingPunct="1">
              <a:buClrTx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od </a:t>
            </a:r>
            <a:r>
              <a:rPr lang="cs-CZ" dirty="0">
                <a:solidFill>
                  <a:srgbClr val="FF0000"/>
                </a:solidFill>
                <a:latin typeface="Book Antiqua" panose="02040602050305030304" pitchFamily="18" charset="0"/>
              </a:rPr>
              <a:t>B </a:t>
            </a:r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podél současnice až k světočáře – tam je </a:t>
            </a:r>
            <a:r>
              <a:rPr lang="cs-CZ" dirty="0">
                <a:solidFill>
                  <a:srgbClr val="FF0000"/>
                </a:solidFill>
                <a:latin typeface="Book Antiqua" panose="02040602050305030304" pitchFamily="18" charset="0"/>
              </a:rPr>
              <a:t>čas</a:t>
            </a:r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cs-CZ" i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t</a:t>
            </a:r>
            <a:r>
              <a:rPr lang="cs-CZ" baseline="-25000" dirty="0" err="1">
                <a:solidFill>
                  <a:srgbClr val="FF0000"/>
                </a:solidFill>
                <a:latin typeface="Book Antiqua" panose="02040602050305030304" pitchFamily="18" charset="0"/>
              </a:rPr>
              <a:t>B</a:t>
            </a:r>
            <a:endParaRPr lang="cs-CZ" i="1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lvl="1" eaLnBrk="1" hangingPunct="1">
              <a:buClrTx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délka od světočáry k </a:t>
            </a:r>
            <a:r>
              <a:rPr lang="cs-CZ" dirty="0">
                <a:solidFill>
                  <a:srgbClr val="FF0000"/>
                </a:solidFill>
                <a:latin typeface="Book Antiqua" panose="02040602050305030304" pitchFamily="18" charset="0"/>
              </a:rPr>
              <a:t>B </a:t>
            </a:r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- </a:t>
            </a:r>
            <a:r>
              <a:rPr lang="cs-CZ" dirty="0">
                <a:solidFill>
                  <a:srgbClr val="FF0000"/>
                </a:solidFill>
                <a:latin typeface="Book Antiqua" panose="02040602050305030304" pitchFamily="18" charset="0"/>
              </a:rPr>
              <a:t>poloha</a:t>
            </a:r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cs-CZ" i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x</a:t>
            </a:r>
            <a:r>
              <a:rPr lang="cs-CZ" baseline="-25000" dirty="0" err="1">
                <a:solidFill>
                  <a:srgbClr val="FF0000"/>
                </a:solidFill>
                <a:latin typeface="Book Antiqua" panose="02040602050305030304" pitchFamily="18" charset="0"/>
              </a:rPr>
              <a:t>B</a:t>
            </a:r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20486" name="Text Box 9"/>
          <p:cNvSpPr txBox="1">
            <a:spLocks noChangeArrowheads="1"/>
          </p:cNvSpPr>
          <p:nvPr/>
        </p:nvSpPr>
        <p:spPr bwMode="auto">
          <a:xfrm>
            <a:off x="1954320" y="239569"/>
            <a:ext cx="534702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4400" b="1" i="1" dirty="0">
                <a:latin typeface="Book Antiqua" pitchFamily="18" charset="0"/>
              </a:rPr>
              <a:t>Pár nových termínů</a:t>
            </a:r>
            <a:endParaRPr lang="en-US" sz="4400" b="1" i="1" dirty="0">
              <a:latin typeface="Book Antiqua" pitchFamily="18" charset="0"/>
            </a:endParaRPr>
          </a:p>
        </p:txBody>
      </p:sp>
      <p:sp>
        <p:nvSpPr>
          <p:cNvPr id="10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sp>
        <p:nvSpPr>
          <p:cNvPr id="12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13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1BD2CDF-4513-9F0D-38E0-EBF794E5F2D2}"/>
              </a:ext>
            </a:extLst>
          </p:cNvPr>
          <p:cNvSpPr txBox="1"/>
          <p:nvPr/>
        </p:nvSpPr>
        <p:spPr>
          <a:xfrm>
            <a:off x="8609012" y="136525"/>
            <a:ext cx="4929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908D3B3-944C-4F0E-7460-8004FBA05FCA}"/>
              </a:ext>
            </a:extLst>
          </p:cNvPr>
          <p:cNvSpPr txBox="1"/>
          <p:nvPr/>
        </p:nvSpPr>
        <p:spPr>
          <a:xfrm>
            <a:off x="8620918" y="126999"/>
            <a:ext cx="4500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052DD0B-C37A-B0C9-6836-A1D48DEDF7EB}"/>
              </a:ext>
            </a:extLst>
          </p:cNvPr>
          <p:cNvSpPr txBox="1"/>
          <p:nvPr/>
        </p:nvSpPr>
        <p:spPr>
          <a:xfrm>
            <a:off x="8620125" y="136525"/>
            <a:ext cx="5238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EA9AFB3-5D7F-ACA5-4620-620B97DB2665}"/>
              </a:ext>
            </a:extLst>
          </p:cNvPr>
          <p:cNvSpPr txBox="1"/>
          <p:nvPr/>
        </p:nvSpPr>
        <p:spPr>
          <a:xfrm>
            <a:off x="8600280" y="146477"/>
            <a:ext cx="495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982F73F-20F3-74F4-0297-F8C0BB92B44E}"/>
              </a:ext>
            </a:extLst>
          </p:cNvPr>
          <p:cNvSpPr txBox="1"/>
          <p:nvPr/>
        </p:nvSpPr>
        <p:spPr>
          <a:xfrm>
            <a:off x="8618537" y="126572"/>
            <a:ext cx="514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359468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3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8" grpId="0" build="allAtOnce"/>
      <p:bldP spid="11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3199" y="1285875"/>
            <a:ext cx="8765703" cy="4564082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400" dirty="0">
                <a:latin typeface="Book Antiqua" pitchFamily="18" charset="0"/>
              </a:rPr>
              <a:t>Zanesu do </a:t>
            </a:r>
            <a:r>
              <a:rPr lang="cs-CZ" sz="2400" b="1" i="1" dirty="0">
                <a:latin typeface="Book Antiqua" pitchFamily="18" charset="0"/>
              </a:rPr>
              <a:t>Archivu</a:t>
            </a:r>
            <a:r>
              <a:rPr lang="cs-CZ" sz="2400" dirty="0">
                <a:latin typeface="Book Antiqua" pitchFamily="18" charset="0"/>
              </a:rPr>
              <a:t> (grafikon</a:t>
            </a:r>
            <a:r>
              <a:rPr lang="cs-CZ" sz="2400">
                <a:latin typeface="Book Antiqua" pitchFamily="18" charset="0"/>
              </a:rPr>
              <a:t>) dvojice </a:t>
            </a:r>
            <a:r>
              <a:rPr lang="cs-CZ" sz="2400" dirty="0">
                <a:latin typeface="Book Antiqua" pitchFamily="18" charset="0"/>
              </a:rPr>
              <a:t>{</a:t>
            </a:r>
            <a:r>
              <a:rPr lang="cs-CZ" sz="2400" i="1" dirty="0">
                <a:latin typeface="Book Antiqua" pitchFamily="18" charset="0"/>
              </a:rPr>
              <a:t>x, t}</a:t>
            </a:r>
            <a:r>
              <a:rPr lang="cs-CZ" sz="2400" dirty="0">
                <a:latin typeface="Book Antiqua" pitchFamily="18" charset="0"/>
              </a:rPr>
              <a:t> – a jak je čtou jiní?</a:t>
            </a:r>
            <a:r>
              <a:rPr lang="cs-CZ" sz="2400" i="1" dirty="0">
                <a:latin typeface="Book Antiqua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400" dirty="0">
                <a:solidFill>
                  <a:schemeClr val="tx1"/>
                </a:solidFill>
                <a:latin typeface="Book Antiqua" pitchFamily="18" charset="0"/>
              </a:rPr>
              <a:t>Dosud - táž </a:t>
            </a:r>
            <a:r>
              <a:rPr lang="cs-CZ" sz="2400" u="sng" dirty="0">
                <a:solidFill>
                  <a:schemeClr val="tx1"/>
                </a:solidFill>
                <a:latin typeface="Book Antiqua" pitchFamily="18" charset="0"/>
              </a:rPr>
              <a:t>s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</a:rPr>
              <a:t>o</a:t>
            </a:r>
            <a:r>
              <a:rPr lang="cs-CZ" sz="2400" u="sng" dirty="0">
                <a:solidFill>
                  <a:schemeClr val="tx1"/>
                </a:solidFill>
                <a:latin typeface="Book Antiqua" pitchFamily="18" charset="0"/>
              </a:rPr>
              <a:t>u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</a:rPr>
              <a:t>č</a:t>
            </a:r>
            <a:r>
              <a:rPr lang="cs-CZ" sz="2400" u="sng" dirty="0">
                <a:solidFill>
                  <a:schemeClr val="tx1"/>
                </a:solidFill>
                <a:latin typeface="Book Antiqua" pitchFamily="18" charset="0"/>
              </a:rPr>
              <a:t>a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</a:rPr>
              <a:t>s</a:t>
            </a:r>
            <a:r>
              <a:rPr lang="cs-CZ" sz="2400" u="sng" dirty="0">
                <a:solidFill>
                  <a:schemeClr val="tx1"/>
                </a:solidFill>
                <a:latin typeface="Book Antiqua" pitchFamily="18" charset="0"/>
              </a:rPr>
              <a:t>n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</a:rPr>
              <a:t>o</a:t>
            </a:r>
            <a:r>
              <a:rPr lang="cs-CZ" sz="2400" u="sng" dirty="0">
                <a:solidFill>
                  <a:schemeClr val="tx1"/>
                </a:solidFill>
                <a:latin typeface="Book Antiqua" pitchFamily="18" charset="0"/>
              </a:rPr>
              <a:t>s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</a:rPr>
              <a:t>t </a:t>
            </a:r>
            <a:r>
              <a:rPr lang="cs-CZ" sz="2400" b="1" i="1" dirty="0">
                <a:solidFill>
                  <a:schemeClr val="tx1"/>
                </a:solidFill>
                <a:latin typeface="Book Antiqua" pitchFamily="18" charset="0"/>
              </a:rPr>
              <a:t>vodorovně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</a:rPr>
              <a:t>i pro různě rychlé </a:t>
            </a:r>
            <a:r>
              <a:rPr lang="cs-CZ" sz="2400" dirty="0">
                <a:solidFill>
                  <a:srgbClr val="0070C0"/>
                </a:solidFill>
                <a:latin typeface="Book Antiqua" pitchFamily="18" charset="0"/>
              </a:rPr>
              <a:t>sou</a:t>
            </a:r>
            <a:r>
              <a:rPr lang="cs-CZ" sz="2400" dirty="0">
                <a:solidFill>
                  <a:srgbClr val="FF0000"/>
                </a:solidFill>
                <a:latin typeface="Book Antiqua" pitchFamily="18" charset="0"/>
              </a:rPr>
              <a:t>sta</a:t>
            </a:r>
            <a:r>
              <a:rPr lang="cs-CZ" sz="2400" dirty="0">
                <a:solidFill>
                  <a:srgbClr val="00B050"/>
                </a:solidFill>
                <a:latin typeface="Book Antiqua" pitchFamily="18" charset="0"/>
              </a:rPr>
              <a:t>vy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400" dirty="0">
                <a:solidFill>
                  <a:srgbClr val="0070C0"/>
                </a:solidFill>
                <a:latin typeface="Book Antiqua" pitchFamily="18" charset="0"/>
              </a:rPr>
              <a:t>Ba</a:t>
            </a:r>
            <a:r>
              <a:rPr lang="cs-CZ" sz="2400" dirty="0">
                <a:solidFill>
                  <a:srgbClr val="FF0000"/>
                </a:solidFill>
                <a:latin typeface="Book Antiqua" pitchFamily="18" charset="0"/>
              </a:rPr>
              <a:t>rev</a:t>
            </a:r>
            <a:r>
              <a:rPr lang="cs-CZ" sz="2400" dirty="0">
                <a:solidFill>
                  <a:srgbClr val="00B050"/>
                </a:solidFill>
                <a:latin typeface="Book Antiqua" pitchFamily="18" charset="0"/>
              </a:rPr>
              <a:t>né </a:t>
            </a:r>
            <a:r>
              <a:rPr lang="cs-CZ" sz="2400" b="1" i="1" dirty="0">
                <a:solidFill>
                  <a:schemeClr val="tx1"/>
                </a:solidFill>
                <a:latin typeface="Book Antiqua" pitchFamily="18" charset="0"/>
              </a:rPr>
              <a:t>světočáry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,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</a:rPr>
              <a:t>ale společné </a:t>
            </a:r>
            <a:r>
              <a:rPr lang="cs-CZ" sz="2400" b="1" i="1" dirty="0">
                <a:solidFill>
                  <a:schemeClr val="tx1"/>
                </a:solidFill>
                <a:latin typeface="Book Antiqua" pitchFamily="18" charset="0"/>
              </a:rPr>
              <a:t>současnice.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2400" b="1" i="1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2400" b="1" i="1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2400" b="1" i="1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2400" b="1" i="1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2400" b="1" i="1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400" dirty="0">
                <a:solidFill>
                  <a:schemeClr val="tx1"/>
                </a:solidFill>
                <a:latin typeface="Book Antiqua" pitchFamily="18" charset="0"/>
              </a:rPr>
              <a:t>Událost B má v různě rychlých </a:t>
            </a:r>
            <a:r>
              <a:rPr lang="cs-CZ" sz="2400" dirty="0">
                <a:solidFill>
                  <a:srgbClr val="0070C0"/>
                </a:solidFill>
                <a:latin typeface="Book Antiqua" pitchFamily="18" charset="0"/>
              </a:rPr>
              <a:t>sou</a:t>
            </a:r>
            <a:r>
              <a:rPr lang="cs-CZ" sz="2400" dirty="0">
                <a:solidFill>
                  <a:srgbClr val="FF0000"/>
                </a:solidFill>
                <a:latin typeface="Book Antiqua" pitchFamily="18" charset="0"/>
              </a:rPr>
              <a:t>sta</a:t>
            </a:r>
            <a:r>
              <a:rPr lang="cs-CZ" sz="2400" dirty="0">
                <a:solidFill>
                  <a:srgbClr val="00B050"/>
                </a:solidFill>
                <a:latin typeface="Book Antiqua" pitchFamily="18" charset="0"/>
              </a:rPr>
              <a:t>vách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</a:rPr>
              <a:t> vůči jejich počátku různé </a:t>
            </a:r>
            <a:r>
              <a:rPr lang="cs-CZ" sz="2400" dirty="0">
                <a:solidFill>
                  <a:srgbClr val="0070C0"/>
                </a:solidFill>
                <a:latin typeface="Book Antiqua" pitchFamily="18" charset="0"/>
              </a:rPr>
              <a:t>po</a:t>
            </a:r>
            <a:r>
              <a:rPr lang="cs-CZ" sz="2400" dirty="0">
                <a:solidFill>
                  <a:srgbClr val="C00000"/>
                </a:solidFill>
                <a:latin typeface="Book Antiqua" pitchFamily="18" charset="0"/>
              </a:rPr>
              <a:t>lo</a:t>
            </a:r>
            <a:r>
              <a:rPr lang="cs-CZ" sz="2400" dirty="0">
                <a:solidFill>
                  <a:srgbClr val="009900"/>
                </a:solidFill>
                <a:latin typeface="Book Antiqua" pitchFamily="18" charset="0"/>
              </a:rPr>
              <a:t>hy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</a:rPr>
              <a:t>, ale stejný čas.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14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6" name="Zástupný symbol pro datum 7"/>
          <p:cNvSpPr txBox="1">
            <a:spLocks noGrp="1"/>
          </p:cNvSpPr>
          <p:nvPr/>
        </p:nvSpPr>
        <p:spPr bwMode="auto">
          <a:xfrm>
            <a:off x="6675120" y="143256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cxnSp>
        <p:nvCxnSpPr>
          <p:cNvPr id="5" name="Přímá spojnice 4"/>
          <p:cNvCxnSpPr>
            <a:cxnSpLocks/>
          </p:cNvCxnSpPr>
          <p:nvPr/>
        </p:nvCxnSpPr>
        <p:spPr>
          <a:xfrm flipV="1">
            <a:off x="2166849" y="3917278"/>
            <a:ext cx="3340294" cy="775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H="1" flipV="1">
            <a:off x="3481905" y="2439183"/>
            <a:ext cx="7749" cy="149558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V="1">
            <a:off x="3483984" y="2514682"/>
            <a:ext cx="387679" cy="14176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V="1">
            <a:off x="3492022" y="2530180"/>
            <a:ext cx="712854" cy="1388035"/>
          </a:xfrm>
          <a:prstGeom prst="line">
            <a:avLst/>
          </a:prstGeom>
          <a:ln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3259348" y="2918963"/>
            <a:ext cx="325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070C0"/>
                </a:solidFill>
              </a:rPr>
              <a:t>1-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3496414" y="2918963"/>
            <a:ext cx="325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</a:rPr>
              <a:t>1-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3704824" y="2916358"/>
            <a:ext cx="325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09900"/>
                </a:solidFill>
              </a:rPr>
              <a:t>1-</a:t>
            </a:r>
          </a:p>
        </p:txBody>
      </p:sp>
      <p:sp>
        <p:nvSpPr>
          <p:cNvPr id="45" name="TextovéPole 44"/>
          <p:cNvSpPr txBox="1"/>
          <p:nvPr/>
        </p:nvSpPr>
        <p:spPr>
          <a:xfrm>
            <a:off x="4187964" y="3879260"/>
            <a:ext cx="325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1</a:t>
            </a:r>
            <a:r>
              <a:rPr lang="cs-CZ" sz="1200" b="1" baseline="50000" dirty="0"/>
              <a:t>|</a:t>
            </a:r>
          </a:p>
        </p:txBody>
      </p:sp>
      <p:sp>
        <p:nvSpPr>
          <p:cNvPr id="53" name="TextovéPole 52"/>
          <p:cNvSpPr txBox="1"/>
          <p:nvPr/>
        </p:nvSpPr>
        <p:spPr>
          <a:xfrm>
            <a:off x="3451638" y="2399852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56" name="TextovéPole 55"/>
          <p:cNvSpPr txBox="1"/>
          <p:nvPr/>
        </p:nvSpPr>
        <p:spPr>
          <a:xfrm>
            <a:off x="3822700" y="2400300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57" name="TextovéPole 56"/>
          <p:cNvSpPr txBox="1"/>
          <p:nvPr/>
        </p:nvSpPr>
        <p:spPr>
          <a:xfrm>
            <a:off x="4129264" y="2408797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990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55" name="TextovéPole 54"/>
          <p:cNvSpPr txBox="1"/>
          <p:nvPr/>
        </p:nvSpPr>
        <p:spPr>
          <a:xfrm>
            <a:off x="3232150" y="3873500"/>
            <a:ext cx="285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0</a:t>
            </a:r>
          </a:p>
        </p:txBody>
      </p:sp>
      <p:sp>
        <p:nvSpPr>
          <p:cNvPr id="66" name="TextovéPole 65"/>
          <p:cNvSpPr txBox="1"/>
          <p:nvPr/>
        </p:nvSpPr>
        <p:spPr>
          <a:xfrm>
            <a:off x="5442125" y="3814869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latin typeface="Book Antiqua" panose="02040602050305030304" pitchFamily="18" charset="0"/>
              </a:rPr>
              <a:t>x</a:t>
            </a:r>
          </a:p>
        </p:txBody>
      </p:sp>
      <p:sp>
        <p:nvSpPr>
          <p:cNvPr id="50" name="TextovéPole 49"/>
          <p:cNvSpPr txBox="1"/>
          <p:nvPr/>
        </p:nvSpPr>
        <p:spPr>
          <a:xfrm>
            <a:off x="8702689" y="10425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8" name="TextovéPole 57"/>
          <p:cNvSpPr txBox="1"/>
          <p:nvPr/>
        </p:nvSpPr>
        <p:spPr>
          <a:xfrm>
            <a:off x="8702689" y="12027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7" name="TextovéPole 66"/>
          <p:cNvSpPr txBox="1"/>
          <p:nvPr/>
        </p:nvSpPr>
        <p:spPr>
          <a:xfrm>
            <a:off x="8711952" y="89756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7" name="Rectangle 9"/>
          <p:cNvSpPr>
            <a:spLocks noChangeArrowheads="1"/>
          </p:cNvSpPr>
          <p:nvPr/>
        </p:nvSpPr>
        <p:spPr bwMode="auto">
          <a:xfrm>
            <a:off x="1984227" y="412525"/>
            <a:ext cx="3852337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Jak to čtou jiní?</a:t>
            </a:r>
          </a:p>
        </p:txBody>
      </p:sp>
      <p:sp>
        <p:nvSpPr>
          <p:cNvPr id="78" name="TextovéPole 77"/>
          <p:cNvSpPr txBox="1"/>
          <p:nvPr/>
        </p:nvSpPr>
        <p:spPr>
          <a:xfrm>
            <a:off x="8721215" y="120276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A9332CE4-BFB6-898E-2838-CF115384762A}"/>
              </a:ext>
            </a:extLst>
          </p:cNvPr>
          <p:cNvSpPr/>
          <p:nvPr/>
        </p:nvSpPr>
        <p:spPr>
          <a:xfrm>
            <a:off x="5276850" y="2804722"/>
            <a:ext cx="100693" cy="111636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A9BB2133-1079-4E38-8CE7-0D2543FA4FD1}"/>
              </a:ext>
            </a:extLst>
          </p:cNvPr>
          <p:cNvCxnSpPr>
            <a:stCxn id="2" idx="4"/>
          </p:cNvCxnSpPr>
          <p:nvPr/>
        </p:nvCxnSpPr>
        <p:spPr>
          <a:xfrm flipH="1">
            <a:off x="3496414" y="2916358"/>
            <a:ext cx="1830783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200BF8EF-3A11-7C26-EC85-43083DDA3A01}"/>
              </a:ext>
            </a:extLst>
          </p:cNvPr>
          <p:cNvCxnSpPr>
            <a:cxnSpLocks/>
            <a:stCxn id="2" idx="4"/>
          </p:cNvCxnSpPr>
          <p:nvPr/>
        </p:nvCxnSpPr>
        <p:spPr>
          <a:xfrm flipH="1">
            <a:off x="5324353" y="2916358"/>
            <a:ext cx="2844" cy="100092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>
            <a:extLst>
              <a:ext uri="{FF2B5EF4-FFF2-40B4-BE49-F238E27FC236}">
                <a16:creationId xmlns:a16="http://schemas.microsoft.com/office/drawing/2014/main" id="{C4503E58-DD27-16EA-4D4F-B7E9B728104A}"/>
              </a:ext>
            </a:extLst>
          </p:cNvPr>
          <p:cNvCxnSpPr>
            <a:stCxn id="2" idx="2"/>
          </p:cNvCxnSpPr>
          <p:nvPr/>
        </p:nvCxnSpPr>
        <p:spPr>
          <a:xfrm flipH="1">
            <a:off x="3779693" y="2860540"/>
            <a:ext cx="1497157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>
            <a:extLst>
              <a:ext uri="{FF2B5EF4-FFF2-40B4-BE49-F238E27FC236}">
                <a16:creationId xmlns:a16="http://schemas.microsoft.com/office/drawing/2014/main" id="{4C677E22-845A-E483-0361-9C827E16623F}"/>
              </a:ext>
            </a:extLst>
          </p:cNvPr>
          <p:cNvCxnSpPr>
            <a:stCxn id="2" idx="2"/>
          </p:cNvCxnSpPr>
          <p:nvPr/>
        </p:nvCxnSpPr>
        <p:spPr>
          <a:xfrm flipH="1">
            <a:off x="5003223" y="2860540"/>
            <a:ext cx="273627" cy="105673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se šipkou 37">
            <a:extLst>
              <a:ext uri="{FF2B5EF4-FFF2-40B4-BE49-F238E27FC236}">
                <a16:creationId xmlns:a16="http://schemas.microsoft.com/office/drawing/2014/main" id="{D6EC4D5F-4076-2F90-CF80-9EDDB5D8F763}"/>
              </a:ext>
            </a:extLst>
          </p:cNvPr>
          <p:cNvCxnSpPr>
            <a:stCxn id="2" idx="1"/>
          </p:cNvCxnSpPr>
          <p:nvPr/>
        </p:nvCxnSpPr>
        <p:spPr>
          <a:xfrm flipH="1">
            <a:off x="4756439" y="2821071"/>
            <a:ext cx="535157" cy="110395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se šipkou 39">
            <a:extLst>
              <a:ext uri="{FF2B5EF4-FFF2-40B4-BE49-F238E27FC236}">
                <a16:creationId xmlns:a16="http://schemas.microsoft.com/office/drawing/2014/main" id="{BF5006EE-D225-029A-0A37-50911A4B33E3}"/>
              </a:ext>
            </a:extLst>
          </p:cNvPr>
          <p:cNvCxnSpPr>
            <a:stCxn id="2" idx="1"/>
          </p:cNvCxnSpPr>
          <p:nvPr/>
        </p:nvCxnSpPr>
        <p:spPr>
          <a:xfrm flipH="1">
            <a:off x="4070639" y="2821071"/>
            <a:ext cx="1220957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ovéPole 73">
            <a:extLst>
              <a:ext uri="{FF2B5EF4-FFF2-40B4-BE49-F238E27FC236}">
                <a16:creationId xmlns:a16="http://schemas.microsoft.com/office/drawing/2014/main" id="{F98350A6-F65E-CC61-3FD2-8B9FF36B092B}"/>
              </a:ext>
            </a:extLst>
          </p:cNvPr>
          <p:cNvSpPr txBox="1"/>
          <p:nvPr/>
        </p:nvSpPr>
        <p:spPr>
          <a:xfrm>
            <a:off x="5324565" y="2479128"/>
            <a:ext cx="166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B</a:t>
            </a:r>
          </a:p>
        </p:txBody>
      </p:sp>
      <p:sp>
        <p:nvSpPr>
          <p:cNvPr id="75" name="TextovéPole 74">
            <a:extLst>
              <a:ext uri="{FF2B5EF4-FFF2-40B4-BE49-F238E27FC236}">
                <a16:creationId xmlns:a16="http://schemas.microsoft.com/office/drawing/2014/main" id="{5FBA7CF9-EC95-BC76-FD2C-4320FB3C806D}"/>
              </a:ext>
            </a:extLst>
          </p:cNvPr>
          <p:cNvSpPr txBox="1"/>
          <p:nvPr/>
        </p:nvSpPr>
        <p:spPr>
          <a:xfrm>
            <a:off x="5190693" y="3813949"/>
            <a:ext cx="411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  <a:r>
              <a:rPr lang="cs-CZ" baseline="-25000" dirty="0" err="1">
                <a:solidFill>
                  <a:srgbClr val="0070C0"/>
                </a:solidFill>
              </a:rPr>
              <a:t>B</a:t>
            </a:r>
            <a:endParaRPr lang="cs-CZ" baseline="-25000" dirty="0">
              <a:solidFill>
                <a:srgbClr val="0070C0"/>
              </a:solidFill>
            </a:endParaRPr>
          </a:p>
        </p:txBody>
      </p:sp>
      <p:sp>
        <p:nvSpPr>
          <p:cNvPr id="76" name="TextovéPole 75">
            <a:extLst>
              <a:ext uri="{FF2B5EF4-FFF2-40B4-BE49-F238E27FC236}">
                <a16:creationId xmlns:a16="http://schemas.microsoft.com/office/drawing/2014/main" id="{27FE5599-8207-E233-27C4-01C68D77D38C}"/>
              </a:ext>
            </a:extLst>
          </p:cNvPr>
          <p:cNvSpPr txBox="1"/>
          <p:nvPr/>
        </p:nvSpPr>
        <p:spPr>
          <a:xfrm>
            <a:off x="4828506" y="3802624"/>
            <a:ext cx="506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x</a:t>
            </a:r>
            <a:r>
              <a:rPr lang="cs-CZ" baseline="-25000" dirty="0" err="1">
                <a:solidFill>
                  <a:srgbClr val="C00000"/>
                </a:solidFill>
              </a:rPr>
              <a:t>B</a:t>
            </a:r>
            <a:endParaRPr lang="cs-CZ" baseline="-25000" dirty="0">
              <a:solidFill>
                <a:srgbClr val="C00000"/>
              </a:solidFill>
            </a:endParaRPr>
          </a:p>
        </p:txBody>
      </p:sp>
      <p:sp>
        <p:nvSpPr>
          <p:cNvPr id="79" name="TextovéPole 78">
            <a:extLst>
              <a:ext uri="{FF2B5EF4-FFF2-40B4-BE49-F238E27FC236}">
                <a16:creationId xmlns:a16="http://schemas.microsoft.com/office/drawing/2014/main" id="{748F253F-7014-8F62-71DE-B736849F13DC}"/>
              </a:ext>
            </a:extLst>
          </p:cNvPr>
          <p:cNvSpPr txBox="1"/>
          <p:nvPr/>
        </p:nvSpPr>
        <p:spPr>
          <a:xfrm>
            <a:off x="4537699" y="3802624"/>
            <a:ext cx="411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>
                <a:solidFill>
                  <a:srgbClr val="009900"/>
                </a:solidFill>
                <a:latin typeface="Book Antiqua" panose="02040602050305030304" pitchFamily="18" charset="0"/>
              </a:rPr>
              <a:t>x</a:t>
            </a:r>
            <a:r>
              <a:rPr lang="cs-CZ" baseline="-25000" dirty="0" err="1">
                <a:solidFill>
                  <a:srgbClr val="009900"/>
                </a:solidFill>
              </a:rPr>
              <a:t>B</a:t>
            </a:r>
            <a:endParaRPr lang="cs-CZ" baseline="-25000" dirty="0">
              <a:solidFill>
                <a:srgbClr val="009900"/>
              </a:solidFill>
            </a:endParaRPr>
          </a:p>
        </p:txBody>
      </p:sp>
      <p:sp>
        <p:nvSpPr>
          <p:cNvPr id="80" name="TextovéPole 79">
            <a:extLst>
              <a:ext uri="{FF2B5EF4-FFF2-40B4-BE49-F238E27FC236}">
                <a16:creationId xmlns:a16="http://schemas.microsoft.com/office/drawing/2014/main" id="{D99F9A92-1DF3-F377-E06A-60B1AC7E1F25}"/>
              </a:ext>
            </a:extLst>
          </p:cNvPr>
          <p:cNvSpPr txBox="1"/>
          <p:nvPr/>
        </p:nvSpPr>
        <p:spPr>
          <a:xfrm>
            <a:off x="2425593" y="2648794"/>
            <a:ext cx="1512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  <a:r>
              <a:rPr lang="cs-CZ" baseline="-25000" dirty="0" err="1">
                <a:solidFill>
                  <a:srgbClr val="0070C0"/>
                </a:solidFill>
              </a:rPr>
              <a:t>B</a:t>
            </a:r>
            <a:r>
              <a:rPr lang="cs-CZ" dirty="0"/>
              <a:t>=</a:t>
            </a:r>
            <a:r>
              <a:rPr lang="cs-CZ" i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t</a:t>
            </a:r>
            <a:r>
              <a:rPr lang="cs-CZ" baseline="-25000" dirty="0" err="1">
                <a:solidFill>
                  <a:srgbClr val="C00000"/>
                </a:solidFill>
              </a:rPr>
              <a:t>B</a:t>
            </a:r>
            <a:r>
              <a:rPr lang="cs-CZ" dirty="0"/>
              <a:t>=</a:t>
            </a:r>
            <a:r>
              <a:rPr lang="cs-CZ" i="1" dirty="0" err="1">
                <a:solidFill>
                  <a:srgbClr val="009900"/>
                </a:solidFill>
                <a:latin typeface="Book Antiqua" panose="02040602050305030304" pitchFamily="18" charset="0"/>
              </a:rPr>
              <a:t>t</a:t>
            </a:r>
            <a:r>
              <a:rPr lang="cs-CZ" baseline="-25000" dirty="0" err="1">
                <a:solidFill>
                  <a:srgbClr val="009900"/>
                </a:solidFill>
              </a:rPr>
              <a:t>B</a:t>
            </a:r>
            <a:endParaRPr lang="cs-CZ" baseline="-25000" dirty="0">
              <a:solidFill>
                <a:srgbClr val="009900"/>
              </a:solidFill>
            </a:endParaRP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816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0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3" grpId="0"/>
      <p:bldP spid="45" grpId="0"/>
      <p:bldP spid="50" grpId="0"/>
      <p:bldP spid="50" grpId="1"/>
      <p:bldP spid="58" grpId="0"/>
      <p:bldP spid="58" grpId="1"/>
      <p:bldP spid="67" grpId="0"/>
      <p:bldP spid="67" grpId="1"/>
      <p:bldP spid="78" grpId="0"/>
      <p:bldP spid="2" grpId="0" animBg="1"/>
      <p:bldP spid="8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8FDD8-25BE-547D-0342-740C6089C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CB6225-63D3-FBD4-3127-185F069DD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199" y="1285875"/>
            <a:ext cx="8765703" cy="4564082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400" dirty="0">
                <a:latin typeface="Book Antiqua" pitchFamily="18" charset="0"/>
              </a:rPr>
              <a:t>Nechci stejnou současnost, ale </a:t>
            </a:r>
            <a:r>
              <a:rPr lang="cs-CZ" sz="2400" dirty="0">
                <a:highlight>
                  <a:srgbClr val="FFFF00"/>
                </a:highlight>
                <a:latin typeface="Book Antiqua" pitchFamily="18" charset="0"/>
              </a:rPr>
              <a:t>rychlost světla</a:t>
            </a:r>
            <a:r>
              <a:rPr lang="cs-CZ" sz="2400" dirty="0">
                <a:latin typeface="Book Antiqua" pitchFamily="18" charset="0"/>
              </a:rPr>
              <a:t>.</a:t>
            </a:r>
            <a:endParaRPr lang="cs-CZ" sz="2400" i="1" dirty="0"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400" dirty="0">
                <a:solidFill>
                  <a:schemeClr val="tx1"/>
                </a:solidFill>
                <a:latin typeface="Book Antiqua" pitchFamily="18" charset="0"/>
              </a:rPr>
              <a:t>Nyní i jiné </a:t>
            </a:r>
            <a:r>
              <a:rPr lang="cs-CZ" sz="2400" u="sng" dirty="0">
                <a:solidFill>
                  <a:srgbClr val="0070C0"/>
                </a:solidFill>
                <a:latin typeface="Book Antiqua" pitchFamily="18" charset="0"/>
              </a:rPr>
              <a:t>s</a:t>
            </a:r>
            <a:r>
              <a:rPr lang="cs-CZ" sz="2400" dirty="0">
                <a:solidFill>
                  <a:srgbClr val="0070C0"/>
                </a:solidFill>
                <a:latin typeface="Book Antiqua" pitchFamily="18" charset="0"/>
              </a:rPr>
              <a:t>o</a:t>
            </a:r>
            <a:r>
              <a:rPr lang="cs-CZ" sz="2400" u="sng" dirty="0">
                <a:solidFill>
                  <a:srgbClr val="0070C0"/>
                </a:solidFill>
                <a:latin typeface="Book Antiqua" pitchFamily="18" charset="0"/>
              </a:rPr>
              <a:t>u</a:t>
            </a:r>
            <a:r>
              <a:rPr lang="cs-CZ" sz="2400" dirty="0">
                <a:solidFill>
                  <a:srgbClr val="C00000"/>
                </a:solidFill>
                <a:latin typeface="Book Antiqua" pitchFamily="18" charset="0"/>
              </a:rPr>
              <a:t>č</a:t>
            </a:r>
            <a:r>
              <a:rPr lang="cs-CZ" sz="2400" u="sng" dirty="0">
                <a:solidFill>
                  <a:srgbClr val="C00000"/>
                </a:solidFill>
                <a:latin typeface="Book Antiqua" pitchFamily="18" charset="0"/>
              </a:rPr>
              <a:t>a</a:t>
            </a:r>
            <a:r>
              <a:rPr lang="cs-CZ" sz="2400" dirty="0">
                <a:solidFill>
                  <a:srgbClr val="C00000"/>
                </a:solidFill>
                <a:latin typeface="Book Antiqua" pitchFamily="18" charset="0"/>
              </a:rPr>
              <a:t>s</a:t>
            </a:r>
            <a:r>
              <a:rPr lang="cs-CZ" sz="2400" u="sng" dirty="0">
                <a:solidFill>
                  <a:srgbClr val="009900"/>
                </a:solidFill>
                <a:latin typeface="Book Antiqua" pitchFamily="18" charset="0"/>
              </a:rPr>
              <a:t>n</a:t>
            </a:r>
            <a:r>
              <a:rPr lang="cs-CZ" sz="2400" dirty="0">
                <a:solidFill>
                  <a:srgbClr val="009900"/>
                </a:solidFill>
                <a:latin typeface="Book Antiqua" pitchFamily="18" charset="0"/>
              </a:rPr>
              <a:t>o</a:t>
            </a:r>
            <a:r>
              <a:rPr lang="cs-CZ" sz="2400" u="sng" dirty="0">
                <a:solidFill>
                  <a:srgbClr val="009900"/>
                </a:solidFill>
                <a:latin typeface="Book Antiqua" pitchFamily="18" charset="0"/>
              </a:rPr>
              <a:t>s</a:t>
            </a:r>
            <a:r>
              <a:rPr lang="cs-CZ" sz="2400" dirty="0">
                <a:solidFill>
                  <a:srgbClr val="009900"/>
                </a:solidFill>
                <a:latin typeface="Book Antiqua" pitchFamily="18" charset="0"/>
              </a:rPr>
              <a:t>ti </a:t>
            </a:r>
            <a:r>
              <a:rPr lang="cs-CZ" sz="2400" b="1" i="1" dirty="0">
                <a:solidFill>
                  <a:schemeClr val="tx1"/>
                </a:solidFill>
                <a:latin typeface="Book Antiqua" pitchFamily="18" charset="0"/>
              </a:rPr>
              <a:t>různě šikmo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</a:rPr>
              <a:t>pro různě rychlé </a:t>
            </a:r>
            <a:r>
              <a:rPr lang="cs-CZ" sz="2400" dirty="0">
                <a:solidFill>
                  <a:srgbClr val="0070C0"/>
                </a:solidFill>
                <a:latin typeface="Book Antiqua" pitchFamily="18" charset="0"/>
              </a:rPr>
              <a:t>sou</a:t>
            </a:r>
            <a:r>
              <a:rPr lang="cs-CZ" sz="2400" dirty="0">
                <a:solidFill>
                  <a:srgbClr val="FF0000"/>
                </a:solidFill>
                <a:latin typeface="Book Antiqua" pitchFamily="18" charset="0"/>
              </a:rPr>
              <a:t>sta</a:t>
            </a:r>
            <a:r>
              <a:rPr lang="cs-CZ" sz="2400" dirty="0">
                <a:solidFill>
                  <a:srgbClr val="00B050"/>
                </a:solidFill>
                <a:latin typeface="Book Antiqua" pitchFamily="18" charset="0"/>
              </a:rPr>
              <a:t>vy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400" dirty="0">
                <a:solidFill>
                  <a:srgbClr val="0070C0"/>
                </a:solidFill>
                <a:latin typeface="Book Antiqua" pitchFamily="18" charset="0"/>
              </a:rPr>
              <a:t>Ba</a:t>
            </a:r>
            <a:r>
              <a:rPr lang="cs-CZ" sz="2400" dirty="0">
                <a:solidFill>
                  <a:srgbClr val="FF0000"/>
                </a:solidFill>
                <a:latin typeface="Book Antiqua" pitchFamily="18" charset="0"/>
              </a:rPr>
              <a:t>rev</a:t>
            </a:r>
            <a:r>
              <a:rPr lang="cs-CZ" sz="2400" dirty="0">
                <a:solidFill>
                  <a:srgbClr val="00B050"/>
                </a:solidFill>
                <a:latin typeface="Book Antiqua" pitchFamily="18" charset="0"/>
              </a:rPr>
              <a:t>né </a:t>
            </a:r>
            <a:r>
              <a:rPr lang="cs-CZ" sz="2400" b="1" i="1" dirty="0">
                <a:solidFill>
                  <a:schemeClr val="tx1"/>
                </a:solidFill>
                <a:latin typeface="Book Antiqua" pitchFamily="18" charset="0"/>
              </a:rPr>
              <a:t>světočáry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</a:rPr>
              <a:t>i </a:t>
            </a:r>
            <a:r>
              <a:rPr lang="cs-CZ" sz="2400" b="1" i="1" dirty="0">
                <a:solidFill>
                  <a:schemeClr val="tx1"/>
                </a:solidFill>
                <a:latin typeface="Book Antiqua" pitchFamily="18" charset="0"/>
              </a:rPr>
              <a:t>současnice.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2400" b="1" i="1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2400" b="1" i="1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2400" b="1" i="1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2400" b="1" i="1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2400" b="1" i="1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400" dirty="0">
                <a:solidFill>
                  <a:schemeClr val="tx1"/>
                </a:solidFill>
                <a:latin typeface="Book Antiqua" pitchFamily="18" charset="0"/>
              </a:rPr>
              <a:t>Událost B má v různě rychlých </a:t>
            </a:r>
            <a:r>
              <a:rPr lang="cs-CZ" sz="2400" dirty="0">
                <a:solidFill>
                  <a:srgbClr val="0070C0"/>
                </a:solidFill>
                <a:latin typeface="Book Antiqua" pitchFamily="18" charset="0"/>
              </a:rPr>
              <a:t>sou</a:t>
            </a:r>
            <a:r>
              <a:rPr lang="cs-CZ" sz="2400" dirty="0">
                <a:solidFill>
                  <a:srgbClr val="FF0000"/>
                </a:solidFill>
                <a:latin typeface="Book Antiqua" pitchFamily="18" charset="0"/>
              </a:rPr>
              <a:t>sta</a:t>
            </a:r>
            <a:r>
              <a:rPr lang="cs-CZ" sz="2400" dirty="0">
                <a:solidFill>
                  <a:srgbClr val="00B050"/>
                </a:solidFill>
                <a:latin typeface="Book Antiqua" pitchFamily="18" charset="0"/>
              </a:rPr>
              <a:t>vách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</a:rPr>
              <a:t> vůči jejich počátku nejen různé </a:t>
            </a:r>
            <a:r>
              <a:rPr lang="cs-CZ" sz="2400" dirty="0">
                <a:solidFill>
                  <a:srgbClr val="0070C0"/>
                </a:solidFill>
                <a:latin typeface="Book Antiqua" pitchFamily="18" charset="0"/>
              </a:rPr>
              <a:t>po</a:t>
            </a:r>
            <a:r>
              <a:rPr lang="cs-CZ" sz="2400" dirty="0">
                <a:solidFill>
                  <a:srgbClr val="C00000"/>
                </a:solidFill>
                <a:latin typeface="Book Antiqua" pitchFamily="18" charset="0"/>
              </a:rPr>
              <a:t>lo</a:t>
            </a:r>
            <a:r>
              <a:rPr lang="cs-CZ" sz="2400" dirty="0">
                <a:solidFill>
                  <a:srgbClr val="009900"/>
                </a:solidFill>
                <a:latin typeface="Book Antiqua" pitchFamily="18" charset="0"/>
              </a:rPr>
              <a:t>hy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</a:rPr>
              <a:t>, ale i různé časy.</a:t>
            </a:r>
          </a:p>
        </p:txBody>
      </p:sp>
      <p:sp>
        <p:nvSpPr>
          <p:cNvPr id="8" name="Zástupný symbol pro číslo snímku 3">
            <a:extLst>
              <a:ext uri="{FF2B5EF4-FFF2-40B4-BE49-F238E27FC236}">
                <a16:creationId xmlns:a16="http://schemas.microsoft.com/office/drawing/2014/main" id="{9E720478-14CA-EB00-7891-8CC07D5339D4}"/>
              </a:ext>
            </a:extLst>
          </p:cNvPr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15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6" name="Zástupný symbol pro datum 7">
            <a:extLst>
              <a:ext uri="{FF2B5EF4-FFF2-40B4-BE49-F238E27FC236}">
                <a16:creationId xmlns:a16="http://schemas.microsoft.com/office/drawing/2014/main" id="{1F20F7D8-07EF-B124-D49C-E9426890F85A}"/>
              </a:ext>
            </a:extLst>
          </p:cNvPr>
          <p:cNvSpPr txBox="1">
            <a:spLocks noGrp="1"/>
          </p:cNvSpPr>
          <p:nvPr/>
        </p:nvSpPr>
        <p:spPr bwMode="auto">
          <a:xfrm>
            <a:off x="6675120" y="143256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9C58ECCC-9FBC-803E-BDC5-8F3E5E5A2D15}"/>
              </a:ext>
            </a:extLst>
          </p:cNvPr>
          <p:cNvCxnSpPr>
            <a:cxnSpLocks/>
          </p:cNvCxnSpPr>
          <p:nvPr/>
        </p:nvCxnSpPr>
        <p:spPr>
          <a:xfrm flipV="1">
            <a:off x="2197497" y="3904246"/>
            <a:ext cx="3340294" cy="7750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48BACFA4-0A7F-9906-F015-F52E1C23BB55}"/>
              </a:ext>
            </a:extLst>
          </p:cNvPr>
          <p:cNvCxnSpPr/>
          <p:nvPr/>
        </p:nvCxnSpPr>
        <p:spPr>
          <a:xfrm flipH="1" flipV="1">
            <a:off x="3481905" y="2439183"/>
            <a:ext cx="7749" cy="149558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A9CA51E2-5D7F-CBD2-C83D-2C96564D1F4A}"/>
              </a:ext>
            </a:extLst>
          </p:cNvPr>
          <p:cNvCxnSpPr/>
          <p:nvPr/>
        </p:nvCxnSpPr>
        <p:spPr>
          <a:xfrm flipV="1">
            <a:off x="3483984" y="2514682"/>
            <a:ext cx="387679" cy="14176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53C55F32-0E60-C8C4-4ABC-D49C9DE54F4D}"/>
              </a:ext>
            </a:extLst>
          </p:cNvPr>
          <p:cNvCxnSpPr/>
          <p:nvPr/>
        </p:nvCxnSpPr>
        <p:spPr>
          <a:xfrm flipV="1">
            <a:off x="3492022" y="2530180"/>
            <a:ext cx="712854" cy="1388035"/>
          </a:xfrm>
          <a:prstGeom prst="line">
            <a:avLst/>
          </a:prstGeom>
          <a:ln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67AAC83-280C-3E88-9444-F35E4F1BA728}"/>
              </a:ext>
            </a:extLst>
          </p:cNvPr>
          <p:cNvSpPr txBox="1"/>
          <p:nvPr/>
        </p:nvSpPr>
        <p:spPr>
          <a:xfrm>
            <a:off x="3259348" y="2918963"/>
            <a:ext cx="325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070C0"/>
                </a:solidFill>
              </a:rPr>
              <a:t>1-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098BD749-20B9-E659-092D-D5B90F62FAE3}"/>
              </a:ext>
            </a:extLst>
          </p:cNvPr>
          <p:cNvSpPr txBox="1"/>
          <p:nvPr/>
        </p:nvSpPr>
        <p:spPr>
          <a:xfrm rot="778178">
            <a:off x="3526996" y="2823579"/>
            <a:ext cx="325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</a:rPr>
              <a:t>1-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B31E16F-DEBB-3C55-C249-3EC345349D5B}"/>
              </a:ext>
            </a:extLst>
          </p:cNvPr>
          <p:cNvSpPr txBox="1"/>
          <p:nvPr/>
        </p:nvSpPr>
        <p:spPr>
          <a:xfrm rot="1129604">
            <a:off x="3813119" y="2697771"/>
            <a:ext cx="325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09900"/>
                </a:solidFill>
              </a:rPr>
              <a:t>1-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287D41E3-3962-C44B-08F6-00D194280456}"/>
              </a:ext>
            </a:extLst>
          </p:cNvPr>
          <p:cNvSpPr txBox="1"/>
          <p:nvPr/>
        </p:nvSpPr>
        <p:spPr>
          <a:xfrm>
            <a:off x="4187964" y="3861875"/>
            <a:ext cx="325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070C0"/>
                </a:solidFill>
              </a:rPr>
              <a:t>1</a:t>
            </a:r>
            <a:r>
              <a:rPr lang="cs-CZ" sz="1200" b="1" baseline="50000" dirty="0">
                <a:solidFill>
                  <a:srgbClr val="0070C0"/>
                </a:solidFill>
              </a:rPr>
              <a:t>|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E180C230-D696-9034-AC28-DE2EA56CDEC7}"/>
              </a:ext>
            </a:extLst>
          </p:cNvPr>
          <p:cNvSpPr txBox="1"/>
          <p:nvPr/>
        </p:nvSpPr>
        <p:spPr>
          <a:xfrm>
            <a:off x="234678" y="5156357"/>
            <a:ext cx="8322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Book Antiqua" pitchFamily="18" charset="0"/>
              </a:rPr>
              <a:t>I </a:t>
            </a:r>
            <a:r>
              <a:rPr lang="cs-CZ" sz="2400" dirty="0">
                <a:solidFill>
                  <a:srgbClr val="0070C0"/>
                </a:solidFill>
                <a:latin typeface="Book Antiqua" pitchFamily="18" charset="0"/>
              </a:rPr>
              <a:t>jed</a:t>
            </a:r>
            <a:r>
              <a:rPr lang="cs-CZ" sz="2400" dirty="0">
                <a:solidFill>
                  <a:srgbClr val="C00000"/>
                </a:solidFill>
                <a:latin typeface="Book Antiqua" pitchFamily="18" charset="0"/>
              </a:rPr>
              <a:t>not</a:t>
            </a:r>
            <a:r>
              <a:rPr lang="cs-CZ" sz="2400" dirty="0">
                <a:solidFill>
                  <a:srgbClr val="009900"/>
                </a:solidFill>
                <a:latin typeface="Book Antiqua" pitchFamily="18" charset="0"/>
              </a:rPr>
              <a:t>ky</a:t>
            </a:r>
            <a:r>
              <a:rPr lang="cs-CZ" sz="2400" dirty="0">
                <a:latin typeface="Book Antiqua" pitchFamily="18" charset="0"/>
              </a:rPr>
              <a:t> na časových i délkových osách se přiměřeně liší.</a:t>
            </a:r>
            <a:endParaRPr lang="cs-CZ" sz="2400" dirty="0"/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82AA8EB6-F521-D06D-948E-D5EBF787DB51}"/>
              </a:ext>
            </a:extLst>
          </p:cNvPr>
          <p:cNvSpPr txBox="1"/>
          <p:nvPr/>
        </p:nvSpPr>
        <p:spPr>
          <a:xfrm>
            <a:off x="3451638" y="2399852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56" name="TextovéPole 55">
            <a:extLst>
              <a:ext uri="{FF2B5EF4-FFF2-40B4-BE49-F238E27FC236}">
                <a16:creationId xmlns:a16="http://schemas.microsoft.com/office/drawing/2014/main" id="{2E6307BD-0EF2-1CAB-3A1C-7F385D1EA69F}"/>
              </a:ext>
            </a:extLst>
          </p:cNvPr>
          <p:cNvSpPr txBox="1"/>
          <p:nvPr/>
        </p:nvSpPr>
        <p:spPr>
          <a:xfrm>
            <a:off x="3822700" y="2400300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57" name="TextovéPole 56">
            <a:extLst>
              <a:ext uri="{FF2B5EF4-FFF2-40B4-BE49-F238E27FC236}">
                <a16:creationId xmlns:a16="http://schemas.microsoft.com/office/drawing/2014/main" id="{E19C2C7A-60F6-7B9C-8A75-5B16A92E8397}"/>
              </a:ext>
            </a:extLst>
          </p:cNvPr>
          <p:cNvSpPr txBox="1"/>
          <p:nvPr/>
        </p:nvSpPr>
        <p:spPr>
          <a:xfrm>
            <a:off x="4129264" y="2408797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990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43786D2E-1204-D98A-09D6-185F2F2C1208}"/>
              </a:ext>
            </a:extLst>
          </p:cNvPr>
          <p:cNvSpPr txBox="1"/>
          <p:nvPr/>
        </p:nvSpPr>
        <p:spPr>
          <a:xfrm>
            <a:off x="3232150" y="3873500"/>
            <a:ext cx="285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0</a:t>
            </a:r>
          </a:p>
        </p:txBody>
      </p:sp>
      <p:sp>
        <p:nvSpPr>
          <p:cNvPr id="63" name="TextovéPole 62">
            <a:extLst>
              <a:ext uri="{FF2B5EF4-FFF2-40B4-BE49-F238E27FC236}">
                <a16:creationId xmlns:a16="http://schemas.microsoft.com/office/drawing/2014/main" id="{25015128-E9AA-7DA3-0D52-5798E28B7669}"/>
              </a:ext>
            </a:extLst>
          </p:cNvPr>
          <p:cNvSpPr txBox="1"/>
          <p:nvPr/>
        </p:nvSpPr>
        <p:spPr>
          <a:xfrm>
            <a:off x="5707678" y="3825741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B0F0"/>
                </a:solidFill>
                <a:latin typeface="Book Antiqua" panose="02040602050305030304" pitchFamily="18" charset="0"/>
              </a:rPr>
              <a:t>x</a:t>
            </a:r>
          </a:p>
        </p:txBody>
      </p:sp>
      <p:sp>
        <p:nvSpPr>
          <p:cNvPr id="66" name="TextovéPole 65">
            <a:extLst>
              <a:ext uri="{FF2B5EF4-FFF2-40B4-BE49-F238E27FC236}">
                <a16:creationId xmlns:a16="http://schemas.microsoft.com/office/drawing/2014/main" id="{324F5D70-C9C8-086E-FB34-03CF9E1F9BC0}"/>
              </a:ext>
            </a:extLst>
          </p:cNvPr>
          <p:cNvSpPr txBox="1"/>
          <p:nvPr/>
        </p:nvSpPr>
        <p:spPr>
          <a:xfrm>
            <a:off x="5442125" y="3814869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latin typeface="Book Antiqua" panose="02040602050305030304" pitchFamily="18" charset="0"/>
              </a:rPr>
              <a:t>x</a:t>
            </a: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1493756E-30CF-5E89-EA70-10980E8A0D1F}"/>
              </a:ext>
            </a:extLst>
          </p:cNvPr>
          <p:cNvSpPr txBox="1"/>
          <p:nvPr/>
        </p:nvSpPr>
        <p:spPr>
          <a:xfrm>
            <a:off x="8646295" y="9691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117F3248-6B00-FABD-C112-0E4C4E9DF31A}"/>
              </a:ext>
            </a:extLst>
          </p:cNvPr>
          <p:cNvSpPr txBox="1"/>
          <p:nvPr/>
        </p:nvSpPr>
        <p:spPr>
          <a:xfrm>
            <a:off x="8646295" y="10095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8" name="TextovéPole 57">
            <a:extLst>
              <a:ext uri="{FF2B5EF4-FFF2-40B4-BE49-F238E27FC236}">
                <a16:creationId xmlns:a16="http://schemas.microsoft.com/office/drawing/2014/main" id="{BD72077B-D907-ABE2-C843-C40B37BC721D}"/>
              </a:ext>
            </a:extLst>
          </p:cNvPr>
          <p:cNvSpPr txBox="1"/>
          <p:nvPr/>
        </p:nvSpPr>
        <p:spPr>
          <a:xfrm>
            <a:off x="8646295" y="91088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9F780417-CE52-93C3-6294-073320EFAD26}"/>
              </a:ext>
            </a:extLst>
          </p:cNvPr>
          <p:cNvSpPr txBox="1"/>
          <p:nvPr/>
        </p:nvSpPr>
        <p:spPr>
          <a:xfrm>
            <a:off x="8646295" y="10095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8" name="TextovéPole 67">
            <a:extLst>
              <a:ext uri="{FF2B5EF4-FFF2-40B4-BE49-F238E27FC236}">
                <a16:creationId xmlns:a16="http://schemas.microsoft.com/office/drawing/2014/main" id="{4D75F295-4EDF-6B88-EA82-41097C731B88}"/>
              </a:ext>
            </a:extLst>
          </p:cNvPr>
          <p:cNvSpPr txBox="1"/>
          <p:nvPr/>
        </p:nvSpPr>
        <p:spPr>
          <a:xfrm>
            <a:off x="8646295" y="8525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0" name="TextovéPole 69">
            <a:extLst>
              <a:ext uri="{FF2B5EF4-FFF2-40B4-BE49-F238E27FC236}">
                <a16:creationId xmlns:a16="http://schemas.microsoft.com/office/drawing/2014/main" id="{26781C64-0384-81D0-2A76-52AEE2554EA1}"/>
              </a:ext>
            </a:extLst>
          </p:cNvPr>
          <p:cNvSpPr txBox="1"/>
          <p:nvPr/>
        </p:nvSpPr>
        <p:spPr>
          <a:xfrm>
            <a:off x="8646295" y="10095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7" name="Rectangle 9">
            <a:extLst>
              <a:ext uri="{FF2B5EF4-FFF2-40B4-BE49-F238E27FC236}">
                <a16:creationId xmlns:a16="http://schemas.microsoft.com/office/drawing/2014/main" id="{2748D041-07EA-727B-21F1-B3F1D9E04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227" y="412525"/>
            <a:ext cx="4548040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Jak je tomu v STR?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ADA94A4D-E6AB-3DAD-6461-2D11C8AE28C0}"/>
              </a:ext>
            </a:extLst>
          </p:cNvPr>
          <p:cNvSpPr/>
          <p:nvPr/>
        </p:nvSpPr>
        <p:spPr>
          <a:xfrm>
            <a:off x="5276850" y="2804722"/>
            <a:ext cx="100693" cy="111636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7C45C598-3270-1CB6-71EB-2C21AFAB9FAD}"/>
              </a:ext>
            </a:extLst>
          </p:cNvPr>
          <p:cNvCxnSpPr>
            <a:cxnSpLocks/>
          </p:cNvCxnSpPr>
          <p:nvPr/>
        </p:nvCxnSpPr>
        <p:spPr>
          <a:xfrm flipH="1">
            <a:off x="3489500" y="2873102"/>
            <a:ext cx="1830783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357B9DA4-8325-D1C4-C092-49F11F40E357}"/>
              </a:ext>
            </a:extLst>
          </p:cNvPr>
          <p:cNvCxnSpPr>
            <a:cxnSpLocks/>
            <a:stCxn id="2" idx="4"/>
          </p:cNvCxnSpPr>
          <p:nvPr/>
        </p:nvCxnSpPr>
        <p:spPr>
          <a:xfrm flipH="1">
            <a:off x="5324353" y="2916358"/>
            <a:ext cx="2844" cy="100092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>
            <a:extLst>
              <a:ext uri="{FF2B5EF4-FFF2-40B4-BE49-F238E27FC236}">
                <a16:creationId xmlns:a16="http://schemas.microsoft.com/office/drawing/2014/main" id="{CD44A5CC-2A65-98FC-8A32-16DD7CBBF0AE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3677823" y="2860540"/>
            <a:ext cx="1599027" cy="21984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>
            <a:extLst>
              <a:ext uri="{FF2B5EF4-FFF2-40B4-BE49-F238E27FC236}">
                <a16:creationId xmlns:a16="http://schemas.microsoft.com/office/drawing/2014/main" id="{C82382C1-E1C4-31BF-219D-C9EC0681598E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5030994" y="2860540"/>
            <a:ext cx="245856" cy="8536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se šipkou 37">
            <a:extLst>
              <a:ext uri="{FF2B5EF4-FFF2-40B4-BE49-F238E27FC236}">
                <a16:creationId xmlns:a16="http://schemas.microsoft.com/office/drawing/2014/main" id="{00DA39ED-F32B-3256-55FE-076288DF078B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4939126" y="2821071"/>
            <a:ext cx="352470" cy="75080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se šipkou 39">
            <a:extLst>
              <a:ext uri="{FF2B5EF4-FFF2-40B4-BE49-F238E27FC236}">
                <a16:creationId xmlns:a16="http://schemas.microsoft.com/office/drawing/2014/main" id="{4E825F40-B65D-20D3-3E36-7BCB3C263D5F}"/>
              </a:ext>
            </a:extLst>
          </p:cNvPr>
          <p:cNvCxnSpPr>
            <a:cxnSpLocks/>
          </p:cNvCxnSpPr>
          <p:nvPr/>
        </p:nvCxnSpPr>
        <p:spPr>
          <a:xfrm flipH="1">
            <a:off x="3817949" y="2879212"/>
            <a:ext cx="1435044" cy="37489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ovéPole 73">
            <a:extLst>
              <a:ext uri="{FF2B5EF4-FFF2-40B4-BE49-F238E27FC236}">
                <a16:creationId xmlns:a16="http://schemas.microsoft.com/office/drawing/2014/main" id="{9B1B1B0C-EB55-1B20-1174-A4F3933BC586}"/>
              </a:ext>
            </a:extLst>
          </p:cNvPr>
          <p:cNvSpPr txBox="1"/>
          <p:nvPr/>
        </p:nvSpPr>
        <p:spPr>
          <a:xfrm>
            <a:off x="5324565" y="2479128"/>
            <a:ext cx="166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B</a:t>
            </a:r>
          </a:p>
        </p:txBody>
      </p:sp>
      <p:sp>
        <p:nvSpPr>
          <p:cNvPr id="75" name="TextovéPole 74">
            <a:extLst>
              <a:ext uri="{FF2B5EF4-FFF2-40B4-BE49-F238E27FC236}">
                <a16:creationId xmlns:a16="http://schemas.microsoft.com/office/drawing/2014/main" id="{02B441CC-484C-F8A1-AE21-6973ABB748A0}"/>
              </a:ext>
            </a:extLst>
          </p:cNvPr>
          <p:cNvSpPr txBox="1"/>
          <p:nvPr/>
        </p:nvSpPr>
        <p:spPr>
          <a:xfrm>
            <a:off x="5190693" y="3813949"/>
            <a:ext cx="411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  <a:r>
              <a:rPr lang="cs-CZ" baseline="-25000" dirty="0" err="1">
                <a:solidFill>
                  <a:srgbClr val="0070C0"/>
                </a:solidFill>
              </a:rPr>
              <a:t>B</a:t>
            </a:r>
            <a:endParaRPr lang="cs-CZ" baseline="-25000" dirty="0">
              <a:solidFill>
                <a:srgbClr val="0070C0"/>
              </a:solidFill>
            </a:endParaRPr>
          </a:p>
        </p:txBody>
      </p:sp>
      <p:sp>
        <p:nvSpPr>
          <p:cNvPr id="76" name="TextovéPole 75">
            <a:extLst>
              <a:ext uri="{FF2B5EF4-FFF2-40B4-BE49-F238E27FC236}">
                <a16:creationId xmlns:a16="http://schemas.microsoft.com/office/drawing/2014/main" id="{91EABCCE-3D5B-A0A3-D361-EC006187BC5A}"/>
              </a:ext>
            </a:extLst>
          </p:cNvPr>
          <p:cNvSpPr txBox="1"/>
          <p:nvPr/>
        </p:nvSpPr>
        <p:spPr>
          <a:xfrm>
            <a:off x="4741296" y="3501079"/>
            <a:ext cx="506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x</a:t>
            </a:r>
            <a:r>
              <a:rPr lang="cs-CZ" baseline="-25000" dirty="0" err="1">
                <a:solidFill>
                  <a:srgbClr val="C00000"/>
                </a:solidFill>
              </a:rPr>
              <a:t>B</a:t>
            </a:r>
            <a:endParaRPr lang="cs-CZ" baseline="-25000" dirty="0">
              <a:solidFill>
                <a:srgbClr val="C00000"/>
              </a:solidFill>
            </a:endParaRPr>
          </a:p>
        </p:txBody>
      </p:sp>
      <p:sp>
        <p:nvSpPr>
          <p:cNvPr id="79" name="TextovéPole 78">
            <a:extLst>
              <a:ext uri="{FF2B5EF4-FFF2-40B4-BE49-F238E27FC236}">
                <a16:creationId xmlns:a16="http://schemas.microsoft.com/office/drawing/2014/main" id="{AC5FF1E5-4DFC-7B33-634E-AEBAD6C79FDE}"/>
              </a:ext>
            </a:extLst>
          </p:cNvPr>
          <p:cNvSpPr txBox="1"/>
          <p:nvPr/>
        </p:nvSpPr>
        <p:spPr>
          <a:xfrm>
            <a:off x="4591229" y="3323580"/>
            <a:ext cx="411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>
                <a:solidFill>
                  <a:srgbClr val="009900"/>
                </a:solidFill>
                <a:latin typeface="Book Antiqua" panose="02040602050305030304" pitchFamily="18" charset="0"/>
              </a:rPr>
              <a:t>x</a:t>
            </a:r>
            <a:r>
              <a:rPr lang="cs-CZ" baseline="-25000" dirty="0" err="1">
                <a:solidFill>
                  <a:srgbClr val="009900"/>
                </a:solidFill>
              </a:rPr>
              <a:t>B</a:t>
            </a:r>
            <a:endParaRPr lang="cs-CZ" baseline="-25000" dirty="0">
              <a:solidFill>
                <a:srgbClr val="009900"/>
              </a:solidFill>
            </a:endParaRPr>
          </a:p>
        </p:txBody>
      </p:sp>
      <p:sp>
        <p:nvSpPr>
          <p:cNvPr id="80" name="TextovéPole 79">
            <a:extLst>
              <a:ext uri="{FF2B5EF4-FFF2-40B4-BE49-F238E27FC236}">
                <a16:creationId xmlns:a16="http://schemas.microsoft.com/office/drawing/2014/main" id="{D4191D83-756E-F1F3-31E8-BE4AEA8E683E}"/>
              </a:ext>
            </a:extLst>
          </p:cNvPr>
          <p:cNvSpPr txBox="1"/>
          <p:nvPr/>
        </p:nvSpPr>
        <p:spPr>
          <a:xfrm>
            <a:off x="2425594" y="2648794"/>
            <a:ext cx="973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  <a:r>
              <a:rPr lang="cs-CZ" baseline="-25000" dirty="0" err="1">
                <a:solidFill>
                  <a:srgbClr val="0070C0"/>
                </a:solidFill>
              </a:rPr>
              <a:t>B</a:t>
            </a:r>
            <a:r>
              <a:rPr lang="cs-CZ" dirty="0" err="1"/>
              <a:t>≠</a:t>
            </a:r>
            <a:r>
              <a:rPr lang="cs-CZ" i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t</a:t>
            </a:r>
            <a:r>
              <a:rPr lang="cs-CZ" baseline="-25000" dirty="0" err="1">
                <a:solidFill>
                  <a:srgbClr val="C00000"/>
                </a:solidFill>
              </a:rPr>
              <a:t>B</a:t>
            </a:r>
            <a:r>
              <a:rPr lang="cs-CZ" dirty="0" err="1"/>
              <a:t>≠</a:t>
            </a:r>
            <a:r>
              <a:rPr lang="cs-CZ" i="1" dirty="0" err="1">
                <a:solidFill>
                  <a:srgbClr val="009900"/>
                </a:solidFill>
                <a:latin typeface="Book Antiqua" panose="02040602050305030304" pitchFamily="18" charset="0"/>
              </a:rPr>
              <a:t>t</a:t>
            </a:r>
            <a:r>
              <a:rPr lang="cs-CZ" baseline="-25000" dirty="0" err="1">
                <a:solidFill>
                  <a:srgbClr val="009900"/>
                </a:solidFill>
              </a:rPr>
              <a:t>B</a:t>
            </a:r>
            <a:endParaRPr lang="cs-CZ" baseline="-25000" dirty="0">
              <a:solidFill>
                <a:srgbClr val="009900"/>
              </a:solidFill>
            </a:endParaRPr>
          </a:p>
          <a:p>
            <a:endParaRPr lang="cs-CZ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EBD22613-E0D2-5445-46D1-9FA2853005C2}"/>
              </a:ext>
            </a:extLst>
          </p:cNvPr>
          <p:cNvCxnSpPr>
            <a:cxnSpLocks/>
          </p:cNvCxnSpPr>
          <p:nvPr/>
        </p:nvCxnSpPr>
        <p:spPr>
          <a:xfrm flipV="1">
            <a:off x="1984227" y="2313542"/>
            <a:ext cx="5914867" cy="2170323"/>
          </a:xfrm>
          <a:prstGeom prst="line">
            <a:avLst/>
          </a:prstGeom>
          <a:ln>
            <a:solidFill>
              <a:srgbClr val="FFFF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90327F41-4B31-B8F7-6868-4F6E853D177F}"/>
              </a:ext>
            </a:extLst>
          </p:cNvPr>
          <p:cNvCxnSpPr>
            <a:cxnSpLocks/>
          </p:cNvCxnSpPr>
          <p:nvPr/>
        </p:nvCxnSpPr>
        <p:spPr>
          <a:xfrm flipV="1">
            <a:off x="1984227" y="3429000"/>
            <a:ext cx="5474192" cy="659817"/>
          </a:xfrm>
          <a:prstGeom prst="line">
            <a:avLst/>
          </a:prstGeom>
          <a:ln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934516FB-C893-D4E2-1110-03EA56D7BE8E}"/>
              </a:ext>
            </a:extLst>
          </p:cNvPr>
          <p:cNvCxnSpPr/>
          <p:nvPr/>
        </p:nvCxnSpPr>
        <p:spPr>
          <a:xfrm flipV="1">
            <a:off x="1984227" y="2940793"/>
            <a:ext cx="5650462" cy="1271261"/>
          </a:xfrm>
          <a:prstGeom prst="line">
            <a:avLst/>
          </a:prstGeom>
          <a:ln>
            <a:solidFill>
              <a:srgbClr val="0099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229A07CA-FC42-9A32-E1E2-F4D3962AA601}"/>
              </a:ext>
            </a:extLst>
          </p:cNvPr>
          <p:cNvSpPr txBox="1"/>
          <p:nvPr/>
        </p:nvSpPr>
        <p:spPr>
          <a:xfrm>
            <a:off x="2409931" y="2641056"/>
            <a:ext cx="992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i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  <a:r>
              <a:rPr lang="cs-CZ" sz="1800" baseline="-25000" dirty="0" err="1">
                <a:solidFill>
                  <a:srgbClr val="0070C0"/>
                </a:solidFill>
              </a:rPr>
              <a:t>B</a:t>
            </a:r>
            <a:r>
              <a:rPr lang="cs-CZ" sz="1800" dirty="0"/>
              <a:t>=</a:t>
            </a:r>
            <a:r>
              <a:rPr lang="cs-CZ" sz="1800" i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t</a:t>
            </a:r>
            <a:r>
              <a:rPr lang="cs-CZ" sz="1800" baseline="-25000" dirty="0" err="1">
                <a:solidFill>
                  <a:srgbClr val="C00000"/>
                </a:solidFill>
              </a:rPr>
              <a:t>B</a:t>
            </a:r>
            <a:r>
              <a:rPr lang="cs-CZ" sz="1800" dirty="0"/>
              <a:t>=</a:t>
            </a:r>
            <a:r>
              <a:rPr lang="cs-CZ" sz="1800" i="1" dirty="0" err="1">
                <a:solidFill>
                  <a:srgbClr val="009900"/>
                </a:solidFill>
                <a:latin typeface="Book Antiqua" panose="02040602050305030304" pitchFamily="18" charset="0"/>
              </a:rPr>
              <a:t>t</a:t>
            </a:r>
            <a:r>
              <a:rPr lang="cs-CZ" sz="1800" baseline="-25000" dirty="0" err="1">
                <a:solidFill>
                  <a:srgbClr val="009900"/>
                </a:solidFill>
              </a:rPr>
              <a:t>B</a:t>
            </a:r>
            <a:endParaRPr lang="cs-CZ" sz="1800" baseline="-25000" dirty="0">
              <a:solidFill>
                <a:srgbClr val="009900"/>
              </a:solidFill>
            </a:endParaRPr>
          </a:p>
          <a:p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95BC6B2-99C6-C650-6D79-38F7865355A1}"/>
              </a:ext>
            </a:extLst>
          </p:cNvPr>
          <p:cNvSpPr txBox="1"/>
          <p:nvPr/>
        </p:nvSpPr>
        <p:spPr>
          <a:xfrm rot="20413740">
            <a:off x="6941137" y="2074881"/>
            <a:ext cx="89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highlight>
                  <a:srgbClr val="FFFF00"/>
                </a:highlight>
              </a:rPr>
              <a:t>světlo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63C04D7-5748-C8C3-BA2B-A30B2055F754}"/>
              </a:ext>
            </a:extLst>
          </p:cNvPr>
          <p:cNvSpPr txBox="1"/>
          <p:nvPr/>
        </p:nvSpPr>
        <p:spPr>
          <a:xfrm rot="20580875">
            <a:off x="4294217" y="3688908"/>
            <a:ext cx="6605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</a:rPr>
              <a:t>1</a:t>
            </a:r>
            <a:r>
              <a:rPr lang="cs-CZ" sz="1200" b="1" baseline="50000" dirty="0">
                <a:solidFill>
                  <a:srgbClr val="FF0000"/>
                </a:solidFill>
              </a:rPr>
              <a:t>|</a:t>
            </a:r>
          </a:p>
          <a:p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66AE64A-0AE7-6D1A-A043-52EB904CE540}"/>
              </a:ext>
            </a:extLst>
          </p:cNvPr>
          <p:cNvSpPr txBox="1"/>
          <p:nvPr/>
        </p:nvSpPr>
        <p:spPr>
          <a:xfrm rot="19828485">
            <a:off x="4399500" y="3504556"/>
            <a:ext cx="6842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09900"/>
                </a:solidFill>
              </a:rPr>
              <a:t>1</a:t>
            </a:r>
            <a:r>
              <a:rPr lang="cs-CZ" sz="1200" b="1" baseline="50000" dirty="0">
                <a:solidFill>
                  <a:srgbClr val="009900"/>
                </a:solidFill>
              </a:rPr>
              <a:t>|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873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4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6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8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4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6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ntr" presetSubtype="16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3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900"/>
                            </p:stCondLst>
                            <p:childTnLst>
                              <p:par>
                                <p:cTn id="75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6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ntr" presetSubtype="16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1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7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30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90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50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1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700"/>
                            </p:stCondLst>
                            <p:childTnLst>
                              <p:par>
                                <p:cTn id="163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3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64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64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860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920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9800"/>
                            </p:stCondLst>
                            <p:childTnLst>
                              <p:par>
                                <p:cTn id="1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9800"/>
                            </p:stCondLst>
                            <p:childTnLst>
                              <p:par>
                                <p:cTn id="1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3" grpId="0"/>
      <p:bldP spid="45" grpId="0"/>
      <p:bldP spid="66" grpId="0" build="allAtOnce"/>
      <p:bldP spid="47" grpId="0"/>
      <p:bldP spid="47" grpId="1"/>
      <p:bldP spid="50" grpId="0"/>
      <p:bldP spid="50" grpId="1"/>
      <p:bldP spid="58" grpId="0"/>
      <p:bldP spid="58" grpId="1"/>
      <p:bldP spid="67" grpId="0"/>
      <p:bldP spid="67" grpId="1"/>
      <p:bldP spid="68" grpId="0"/>
      <p:bldP spid="68" grpId="1"/>
      <p:bldP spid="70" grpId="0"/>
      <p:bldP spid="2" grpId="0" animBg="1"/>
      <p:bldP spid="80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7D6F9-C6F1-CB2E-2338-0D8FAA999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4A8545D-6527-659F-9F55-2D4957181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199" y="1285875"/>
            <a:ext cx="8765703" cy="16002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2400" b="1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8" name="Zástupný symbol pro číslo snímku 3">
            <a:extLst>
              <a:ext uri="{FF2B5EF4-FFF2-40B4-BE49-F238E27FC236}">
                <a16:creationId xmlns:a16="http://schemas.microsoft.com/office/drawing/2014/main" id="{325B88FF-D700-B7AB-BB38-FD456FE501BD}"/>
              </a:ext>
            </a:extLst>
          </p:cNvPr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16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6" name="Zástupný symbol pro datum 7">
            <a:extLst>
              <a:ext uri="{FF2B5EF4-FFF2-40B4-BE49-F238E27FC236}">
                <a16:creationId xmlns:a16="http://schemas.microsoft.com/office/drawing/2014/main" id="{8E2E2051-0866-FA1E-A6D2-3F21DA0DD6B2}"/>
              </a:ext>
            </a:extLst>
          </p:cNvPr>
          <p:cNvSpPr txBox="1">
            <a:spLocks noGrp="1"/>
          </p:cNvSpPr>
          <p:nvPr/>
        </p:nvSpPr>
        <p:spPr bwMode="auto">
          <a:xfrm>
            <a:off x="6661918" y="163668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4F09814D-73F2-44EF-7139-AEDF7FC84473}"/>
              </a:ext>
            </a:extLst>
          </p:cNvPr>
          <p:cNvSpPr txBox="1"/>
          <p:nvPr/>
        </p:nvSpPr>
        <p:spPr>
          <a:xfrm>
            <a:off x="2567370" y="2134650"/>
            <a:ext cx="26860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i="1" dirty="0">
                <a:latin typeface="Book Antiqua" panose="02040602050305030304" pitchFamily="18" charset="0"/>
              </a:rPr>
              <a:t>A TO JE VŠECKO!</a:t>
            </a:r>
          </a:p>
        </p:txBody>
      </p:sp>
      <p:sp>
        <p:nvSpPr>
          <p:cNvPr id="73" name="TextovéPole 72">
            <a:extLst>
              <a:ext uri="{FF2B5EF4-FFF2-40B4-BE49-F238E27FC236}">
                <a16:creationId xmlns:a16="http://schemas.microsoft.com/office/drawing/2014/main" id="{D1008E1C-D1E0-57F3-A7DC-EEC3D8926FF9}"/>
              </a:ext>
            </a:extLst>
          </p:cNvPr>
          <p:cNvSpPr txBox="1"/>
          <p:nvPr/>
        </p:nvSpPr>
        <p:spPr>
          <a:xfrm>
            <a:off x="8711952" y="5248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7" name="Rectangle 9">
            <a:extLst>
              <a:ext uri="{FF2B5EF4-FFF2-40B4-BE49-F238E27FC236}">
                <a16:creationId xmlns:a16="http://schemas.microsoft.com/office/drawing/2014/main" id="{B3E55C6E-B3A4-84A6-7D6E-53032310A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227" y="412525"/>
            <a:ext cx="4548040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Jak je tomu v STR?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251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>
                <a:sym typeface="Wingdings" panose="05000000000000000000" pitchFamily="2" charset="2"/>
              </a:rPr>
              <a:t>Stejné měřítko pro čas i délku:  t → T = ct</a:t>
            </a:r>
          </a:p>
          <a:p>
            <a:pPr lvl="1"/>
            <a:r>
              <a:rPr lang="cs-CZ">
                <a:sym typeface="Wingdings" panose="05000000000000000000" pitchFamily="2" charset="2"/>
              </a:rPr>
              <a:t>světelná rychlost = 1 (rok a světelný rok)</a:t>
            </a:r>
          </a:p>
          <a:p>
            <a:endParaRPr lang="cs-CZ" dirty="0"/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8198" y="396875"/>
            <a:ext cx="63770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Novoty pro STR - </a:t>
            </a:r>
            <a:r>
              <a:rPr lang="cs-CZ" sz="4000" b="1" i="1" dirty="0">
                <a:solidFill>
                  <a:srgbClr val="09FF0F"/>
                </a:solidFill>
                <a:latin typeface="Book Antiqua" pitchFamily="18" charset="0"/>
              </a:rPr>
              <a:t>formální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17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2" name="Obdélníkový bublinový popisek 21"/>
          <p:cNvSpPr>
            <a:spLocks noChangeArrowheads="1"/>
          </p:cNvSpPr>
          <p:nvPr/>
        </p:nvSpPr>
        <p:spPr bwMode="auto">
          <a:xfrm>
            <a:off x="5918201" y="-3040318"/>
            <a:ext cx="438150" cy="285750"/>
          </a:xfrm>
          <a:prstGeom prst="wedgeRectCallout">
            <a:avLst>
              <a:gd name="adj1" fmla="val -36773"/>
              <a:gd name="adj2" fmla="val -79722"/>
            </a:avLst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Obdélníkový bublinový popisek 22"/>
          <p:cNvSpPr>
            <a:spLocks noChangeArrowheads="1"/>
          </p:cNvSpPr>
          <p:nvPr/>
        </p:nvSpPr>
        <p:spPr bwMode="auto">
          <a:xfrm>
            <a:off x="1274763" y="-2114805"/>
            <a:ext cx="5180013" cy="3048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	-2	-1	0	 1	 2	 3	 4	 5	dráha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Obdélníkový bublinový popisek 23"/>
          <p:cNvSpPr>
            <a:spLocks noChangeArrowheads="1"/>
          </p:cNvSpPr>
          <p:nvPr/>
        </p:nvSpPr>
        <p:spPr bwMode="auto">
          <a:xfrm>
            <a:off x="2825751" y="-23132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Obdélníkový bublinový popisek 24"/>
          <p:cNvSpPr>
            <a:spLocks noChangeArrowheads="1"/>
          </p:cNvSpPr>
          <p:nvPr/>
        </p:nvSpPr>
        <p:spPr bwMode="auto">
          <a:xfrm>
            <a:off x="2794001" y="-192589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Obdélníkový bublinový popisek 25"/>
          <p:cNvSpPr>
            <a:spLocks noChangeArrowheads="1"/>
          </p:cNvSpPr>
          <p:nvPr/>
        </p:nvSpPr>
        <p:spPr bwMode="auto">
          <a:xfrm>
            <a:off x="2794001" y="-17036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Obdélníkový bublinový popisek 26"/>
          <p:cNvSpPr>
            <a:spLocks noChangeArrowheads="1"/>
          </p:cNvSpPr>
          <p:nvPr/>
        </p:nvSpPr>
        <p:spPr bwMode="auto">
          <a:xfrm>
            <a:off x="2787651" y="-149250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Obdélníkový bublinový popisek 27"/>
          <p:cNvSpPr>
            <a:spLocks noChangeArrowheads="1"/>
          </p:cNvSpPr>
          <p:nvPr/>
        </p:nvSpPr>
        <p:spPr bwMode="auto">
          <a:xfrm>
            <a:off x="2787651" y="-128295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Obdélníkový bublinový popisek 29"/>
          <p:cNvSpPr>
            <a:spLocks noChangeArrowheads="1"/>
          </p:cNvSpPr>
          <p:nvPr/>
        </p:nvSpPr>
        <p:spPr bwMode="auto">
          <a:xfrm>
            <a:off x="2844801" y="-25497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Obdélníkový bublinový popisek 30"/>
          <p:cNvSpPr>
            <a:spLocks noChangeArrowheads="1"/>
          </p:cNvSpPr>
          <p:nvPr/>
        </p:nvSpPr>
        <p:spPr bwMode="auto">
          <a:xfrm>
            <a:off x="2851151" y="-274186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Obdélníkový bublinový popisek 31"/>
          <p:cNvSpPr>
            <a:spLocks noChangeArrowheads="1"/>
          </p:cNvSpPr>
          <p:nvPr/>
        </p:nvSpPr>
        <p:spPr bwMode="auto">
          <a:xfrm>
            <a:off x="2857501" y="-295141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Obdélníkový bublinový popisek 32"/>
          <p:cNvSpPr>
            <a:spLocks noChangeArrowheads="1"/>
          </p:cNvSpPr>
          <p:nvPr/>
        </p:nvSpPr>
        <p:spPr bwMode="auto">
          <a:xfrm>
            <a:off x="2576513" y="-3160968"/>
            <a:ext cx="611188" cy="28575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čas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5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Obdélníkový bublinový popisek 36"/>
          <p:cNvSpPr>
            <a:spLocks noChangeArrowheads="1"/>
          </p:cNvSpPr>
          <p:nvPr/>
        </p:nvSpPr>
        <p:spPr bwMode="auto">
          <a:xfrm>
            <a:off x="5303838" y="-1579818"/>
            <a:ext cx="428625" cy="250825"/>
          </a:xfrm>
          <a:prstGeom prst="wedgeRectCallout">
            <a:avLst>
              <a:gd name="adj1" fmla="val -44736"/>
              <a:gd name="adj2" fmla="val 80347"/>
            </a:avLst>
          </a:prstGeom>
          <a:noFill/>
          <a:ln w="12700">
            <a:solidFill>
              <a:srgbClr val="BF8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rgbClr val="BF8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Obdélníkový bublinový popisek 14"/>
          <p:cNvSpPr>
            <a:spLocks noChangeArrowheads="1"/>
          </p:cNvSpPr>
          <p:nvPr/>
        </p:nvSpPr>
        <p:spPr bwMode="auto">
          <a:xfrm>
            <a:off x="2982913" y="-293713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Obdélníkový bublinový popisek 28"/>
          <p:cNvSpPr>
            <a:spLocks noChangeArrowheads="1"/>
          </p:cNvSpPr>
          <p:nvPr/>
        </p:nvSpPr>
        <p:spPr bwMode="auto">
          <a:xfrm>
            <a:off x="4719638" y="-19401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5" name="Přímá spojnice 34"/>
          <p:cNvCxnSpPr/>
          <p:nvPr/>
        </p:nvCxnSpPr>
        <p:spPr>
          <a:xfrm flipV="1">
            <a:off x="2055813" y="5398475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2193998" y="4771974"/>
            <a:ext cx="52451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942465" y="3803954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2081213" y="3159334"/>
            <a:ext cx="527685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2134235" y="4126691"/>
            <a:ext cx="5283200" cy="190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926590" y="3482071"/>
            <a:ext cx="5264150" cy="1905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2118677" y="5089284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V="1">
            <a:off x="1917719" y="4464563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V="1">
            <a:off x="4769802" y="2804241"/>
            <a:ext cx="9385" cy="259423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flipV="1">
            <a:off x="5089222" y="280424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3236599" y="2578816"/>
            <a:ext cx="3116891" cy="308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 flipH="1" flipV="1">
            <a:off x="3329538" y="2675726"/>
            <a:ext cx="2974021" cy="3008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/>
          <p:cNvCxnSpPr/>
          <p:nvPr/>
        </p:nvCxnSpPr>
        <p:spPr>
          <a:xfrm flipV="1">
            <a:off x="5409472" y="2769074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V="1">
            <a:off x="5728892" y="276907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Přímá spojnice se šipkou 72"/>
          <p:cNvCxnSpPr/>
          <p:nvPr/>
        </p:nvCxnSpPr>
        <p:spPr>
          <a:xfrm flipV="1">
            <a:off x="6048121" y="279555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Přímá spojnice se šipkou 73"/>
          <p:cNvCxnSpPr/>
          <p:nvPr/>
        </p:nvCxnSpPr>
        <p:spPr>
          <a:xfrm flipV="1">
            <a:off x="6368371" y="2760390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Přímá spojnice se šipkou 74"/>
          <p:cNvCxnSpPr/>
          <p:nvPr/>
        </p:nvCxnSpPr>
        <p:spPr>
          <a:xfrm flipV="1">
            <a:off x="6687791" y="276039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Přímá spojnice se šipkou 75"/>
          <p:cNvCxnSpPr/>
          <p:nvPr/>
        </p:nvCxnSpPr>
        <p:spPr>
          <a:xfrm flipV="1">
            <a:off x="2850983" y="2839408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 flipV="1">
            <a:off x="3171233" y="2804241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3490653" y="280424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 flipV="1">
            <a:off x="3809882" y="283072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 flipV="1">
            <a:off x="4130132" y="2795557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V="1">
            <a:off x="4449552" y="279555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673803" y="2551316"/>
            <a:ext cx="28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82" name="TextovéPole 81"/>
          <p:cNvSpPr txBox="1"/>
          <p:nvPr/>
        </p:nvSpPr>
        <p:spPr>
          <a:xfrm>
            <a:off x="7205470" y="4092674"/>
            <a:ext cx="573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</a:p>
        </p:txBody>
      </p:sp>
      <p:sp>
        <p:nvSpPr>
          <p:cNvPr id="46" name="TextovéPole 45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759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allAtOnce"/>
      <p:bldP spid="49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2770" y="129424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K dané rychlosti přítele se mění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měřítko + + +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současnost - - - -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(symetricky kolem světla)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8198" y="396875"/>
            <a:ext cx="68034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Novoty pro STR - </a:t>
            </a:r>
            <a:r>
              <a:rPr lang="cs-CZ" sz="4000" b="1" i="1" dirty="0">
                <a:solidFill>
                  <a:srgbClr val="09FF0F"/>
                </a:solidFill>
                <a:latin typeface="Book Antiqua" pitchFamily="18" charset="0"/>
              </a:rPr>
              <a:t>opravdové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18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2" name="Obdélníkový bublinový popisek 21"/>
          <p:cNvSpPr>
            <a:spLocks noChangeArrowheads="1"/>
          </p:cNvSpPr>
          <p:nvPr/>
        </p:nvSpPr>
        <p:spPr bwMode="auto">
          <a:xfrm>
            <a:off x="5918201" y="-3040318"/>
            <a:ext cx="438150" cy="285750"/>
          </a:xfrm>
          <a:prstGeom prst="wedgeRectCallout">
            <a:avLst>
              <a:gd name="adj1" fmla="val -36773"/>
              <a:gd name="adj2" fmla="val -79722"/>
            </a:avLst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Obdélníkový bublinový popisek 22"/>
          <p:cNvSpPr>
            <a:spLocks noChangeArrowheads="1"/>
          </p:cNvSpPr>
          <p:nvPr/>
        </p:nvSpPr>
        <p:spPr bwMode="auto">
          <a:xfrm>
            <a:off x="1274763" y="-2114805"/>
            <a:ext cx="5180013" cy="3048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	-2	-1	0	 1	 2	 3	 4	 5	dráha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Obdélníkový bublinový popisek 23"/>
          <p:cNvSpPr>
            <a:spLocks noChangeArrowheads="1"/>
          </p:cNvSpPr>
          <p:nvPr/>
        </p:nvSpPr>
        <p:spPr bwMode="auto">
          <a:xfrm>
            <a:off x="2825751" y="-23132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Obdélníkový bublinový popisek 24"/>
          <p:cNvSpPr>
            <a:spLocks noChangeArrowheads="1"/>
          </p:cNvSpPr>
          <p:nvPr/>
        </p:nvSpPr>
        <p:spPr bwMode="auto">
          <a:xfrm>
            <a:off x="2794001" y="-192589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Obdélníkový bublinový popisek 25"/>
          <p:cNvSpPr>
            <a:spLocks noChangeArrowheads="1"/>
          </p:cNvSpPr>
          <p:nvPr/>
        </p:nvSpPr>
        <p:spPr bwMode="auto">
          <a:xfrm>
            <a:off x="2794001" y="-17036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Obdélníkový bublinový popisek 26"/>
          <p:cNvSpPr>
            <a:spLocks noChangeArrowheads="1"/>
          </p:cNvSpPr>
          <p:nvPr/>
        </p:nvSpPr>
        <p:spPr bwMode="auto">
          <a:xfrm>
            <a:off x="2787651" y="-149250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Obdélníkový bublinový popisek 27"/>
          <p:cNvSpPr>
            <a:spLocks noChangeArrowheads="1"/>
          </p:cNvSpPr>
          <p:nvPr/>
        </p:nvSpPr>
        <p:spPr bwMode="auto">
          <a:xfrm>
            <a:off x="2787651" y="-128295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Obdélníkový bublinový popisek 29"/>
          <p:cNvSpPr>
            <a:spLocks noChangeArrowheads="1"/>
          </p:cNvSpPr>
          <p:nvPr/>
        </p:nvSpPr>
        <p:spPr bwMode="auto">
          <a:xfrm>
            <a:off x="2844801" y="-25497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Obdélníkový bublinový popisek 30"/>
          <p:cNvSpPr>
            <a:spLocks noChangeArrowheads="1"/>
          </p:cNvSpPr>
          <p:nvPr/>
        </p:nvSpPr>
        <p:spPr bwMode="auto">
          <a:xfrm>
            <a:off x="2851151" y="-274186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Obdélníkový bublinový popisek 31"/>
          <p:cNvSpPr>
            <a:spLocks noChangeArrowheads="1"/>
          </p:cNvSpPr>
          <p:nvPr/>
        </p:nvSpPr>
        <p:spPr bwMode="auto">
          <a:xfrm>
            <a:off x="2857501" y="-295141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Obdélníkový bublinový popisek 32"/>
          <p:cNvSpPr>
            <a:spLocks noChangeArrowheads="1"/>
          </p:cNvSpPr>
          <p:nvPr/>
        </p:nvSpPr>
        <p:spPr bwMode="auto">
          <a:xfrm>
            <a:off x="2576513" y="-3160968"/>
            <a:ext cx="611188" cy="28575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čas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5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Obdélníkový bublinový popisek 36"/>
          <p:cNvSpPr>
            <a:spLocks noChangeArrowheads="1"/>
          </p:cNvSpPr>
          <p:nvPr/>
        </p:nvSpPr>
        <p:spPr bwMode="auto">
          <a:xfrm>
            <a:off x="5303838" y="-1579818"/>
            <a:ext cx="428625" cy="250825"/>
          </a:xfrm>
          <a:prstGeom prst="wedgeRectCallout">
            <a:avLst>
              <a:gd name="adj1" fmla="val -44736"/>
              <a:gd name="adj2" fmla="val 80347"/>
            </a:avLst>
          </a:prstGeom>
          <a:noFill/>
          <a:ln w="12700">
            <a:solidFill>
              <a:srgbClr val="BF8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rgbClr val="BF8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Obdélníkový bublinový popisek 14"/>
          <p:cNvSpPr>
            <a:spLocks noChangeArrowheads="1"/>
          </p:cNvSpPr>
          <p:nvPr/>
        </p:nvSpPr>
        <p:spPr bwMode="auto">
          <a:xfrm>
            <a:off x="2982913" y="-293713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Obdélníkový bublinový popisek 28"/>
          <p:cNvSpPr>
            <a:spLocks noChangeArrowheads="1"/>
          </p:cNvSpPr>
          <p:nvPr/>
        </p:nvSpPr>
        <p:spPr bwMode="auto">
          <a:xfrm>
            <a:off x="4719638" y="-19401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5" name="Přímá spojnice 34"/>
          <p:cNvCxnSpPr/>
          <p:nvPr/>
        </p:nvCxnSpPr>
        <p:spPr>
          <a:xfrm flipV="1">
            <a:off x="1984093" y="6124618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2122278" y="5498117"/>
            <a:ext cx="52451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870745" y="4530097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2009493" y="3885477"/>
            <a:ext cx="527685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2062515" y="4852834"/>
            <a:ext cx="5283200" cy="190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854870" y="4208214"/>
            <a:ext cx="5264150" cy="1905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2046957" y="5815427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V="1">
            <a:off x="1845999" y="5190706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V="1">
            <a:off x="4698082" y="3530384"/>
            <a:ext cx="9385" cy="259423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flipV="1">
            <a:off x="5017502" y="353038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3164879" y="3304959"/>
            <a:ext cx="3116891" cy="308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 flipH="1" flipV="1">
            <a:off x="3257818" y="3401869"/>
            <a:ext cx="2974021" cy="3008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/>
          <p:cNvCxnSpPr/>
          <p:nvPr/>
        </p:nvCxnSpPr>
        <p:spPr>
          <a:xfrm flipV="1">
            <a:off x="5337752" y="3495217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V="1">
            <a:off x="5657172" y="349521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Přímá spojnice se šipkou 72"/>
          <p:cNvCxnSpPr/>
          <p:nvPr/>
        </p:nvCxnSpPr>
        <p:spPr>
          <a:xfrm flipV="1">
            <a:off x="5976401" y="352170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Přímá spojnice se šipkou 73"/>
          <p:cNvCxnSpPr/>
          <p:nvPr/>
        </p:nvCxnSpPr>
        <p:spPr>
          <a:xfrm flipV="1">
            <a:off x="6296651" y="3486533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Přímá spojnice se šipkou 74"/>
          <p:cNvCxnSpPr/>
          <p:nvPr/>
        </p:nvCxnSpPr>
        <p:spPr>
          <a:xfrm flipV="1">
            <a:off x="6616071" y="3486533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Přímá spojnice se šipkou 75"/>
          <p:cNvCxnSpPr/>
          <p:nvPr/>
        </p:nvCxnSpPr>
        <p:spPr>
          <a:xfrm flipV="1">
            <a:off x="2779263" y="356555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 flipV="1">
            <a:off x="3099513" y="3530384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3418933" y="353038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 flipV="1">
            <a:off x="3738162" y="355686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 flipV="1">
            <a:off x="4058412" y="3521700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V="1">
            <a:off x="4377832" y="352170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V="1">
            <a:off x="3928780" y="3304959"/>
            <a:ext cx="1566582" cy="3105885"/>
          </a:xfrm>
          <a:prstGeom prst="line">
            <a:avLst/>
          </a:prstGeom>
          <a:ln w="28575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4840939" y="4439772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/>
          <p:cNvCxnSpPr/>
          <p:nvPr/>
        </p:nvCxnSpPr>
        <p:spPr>
          <a:xfrm>
            <a:off x="5035838" y="4046733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>
            <a:off x="5228270" y="3644873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4043047" y="6034073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60"/>
          <p:cNvCxnSpPr/>
          <p:nvPr/>
        </p:nvCxnSpPr>
        <p:spPr>
          <a:xfrm>
            <a:off x="4234815" y="5631684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nice 61"/>
          <p:cNvCxnSpPr/>
          <p:nvPr/>
        </p:nvCxnSpPr>
        <p:spPr>
          <a:xfrm>
            <a:off x="4430378" y="5239174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>
            <a:cxnSpLocks/>
          </p:cNvCxnSpPr>
          <p:nvPr/>
        </p:nvCxnSpPr>
        <p:spPr>
          <a:xfrm>
            <a:off x="1865971" y="4839629"/>
            <a:ext cx="5791200" cy="1"/>
          </a:xfrm>
          <a:prstGeom prst="line">
            <a:avLst/>
          </a:prstGeom>
          <a:ln w="28575">
            <a:solidFill>
              <a:srgbClr val="CC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>
            <a:off x="5070772" y="4583142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nice 62"/>
          <p:cNvCxnSpPr/>
          <p:nvPr/>
        </p:nvCxnSpPr>
        <p:spPr>
          <a:xfrm>
            <a:off x="5465395" y="4381768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63"/>
          <p:cNvCxnSpPr/>
          <p:nvPr/>
        </p:nvCxnSpPr>
        <p:spPr>
          <a:xfrm>
            <a:off x="5870038" y="4197376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nice 64"/>
          <p:cNvCxnSpPr/>
          <p:nvPr/>
        </p:nvCxnSpPr>
        <p:spPr>
          <a:xfrm>
            <a:off x="6264661" y="3996002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65"/>
          <p:cNvCxnSpPr/>
          <p:nvPr/>
        </p:nvCxnSpPr>
        <p:spPr>
          <a:xfrm>
            <a:off x="3078883" y="5584437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66"/>
          <p:cNvCxnSpPr/>
          <p:nvPr/>
        </p:nvCxnSpPr>
        <p:spPr>
          <a:xfrm>
            <a:off x="3473506" y="5383063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/>
          <p:nvPr/>
        </p:nvCxnSpPr>
        <p:spPr>
          <a:xfrm>
            <a:off x="3878149" y="5198671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nice 68"/>
          <p:cNvCxnSpPr/>
          <p:nvPr/>
        </p:nvCxnSpPr>
        <p:spPr>
          <a:xfrm>
            <a:off x="4272772" y="4997297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4647918" y="4542797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81"/>
          <p:cNvCxnSpPr/>
          <p:nvPr/>
        </p:nvCxnSpPr>
        <p:spPr>
          <a:xfrm>
            <a:off x="4647918" y="4221612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nice 82"/>
          <p:cNvCxnSpPr/>
          <p:nvPr/>
        </p:nvCxnSpPr>
        <p:spPr>
          <a:xfrm>
            <a:off x="4647918" y="3898177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nice 83"/>
          <p:cNvCxnSpPr/>
          <p:nvPr/>
        </p:nvCxnSpPr>
        <p:spPr>
          <a:xfrm>
            <a:off x="4643558" y="5202098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nice 84"/>
          <p:cNvCxnSpPr/>
          <p:nvPr/>
        </p:nvCxnSpPr>
        <p:spPr>
          <a:xfrm>
            <a:off x="4634173" y="5508483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nice 85"/>
          <p:cNvCxnSpPr/>
          <p:nvPr/>
        </p:nvCxnSpPr>
        <p:spPr>
          <a:xfrm>
            <a:off x="4634173" y="5809946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Přímá spojnice 86">
            <a:extLst>
              <a:ext uri="{FF2B5EF4-FFF2-40B4-BE49-F238E27FC236}">
                <a16:creationId xmlns:a16="http://schemas.microsoft.com/office/drawing/2014/main" id="{BECDFE9C-2452-4E99-AA50-6D0ED9B29D7D}"/>
              </a:ext>
            </a:extLst>
          </p:cNvPr>
          <p:cNvCxnSpPr>
            <a:cxnSpLocks/>
          </p:cNvCxnSpPr>
          <p:nvPr/>
        </p:nvCxnSpPr>
        <p:spPr>
          <a:xfrm flipV="1">
            <a:off x="2267415" y="3776546"/>
            <a:ext cx="4646341" cy="2282283"/>
          </a:xfrm>
          <a:prstGeom prst="line">
            <a:avLst/>
          </a:prstGeom>
          <a:ln w="28575">
            <a:solidFill>
              <a:srgbClr val="CC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ovéPole 87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9" name="TextovéPole 8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0" name="TextovéPole 89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1" name="TextovéPole 9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2" name="TextovéPole 91"/>
          <p:cNvSpPr txBox="1"/>
          <p:nvPr/>
        </p:nvSpPr>
        <p:spPr>
          <a:xfrm>
            <a:off x="8678615" y="9019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705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4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6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9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2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8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1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4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7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3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6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6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1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6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1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1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6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800"/>
                            </p:stCondLst>
                            <p:childTnLst>
                              <p:par>
                                <p:cTn id="16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200"/>
                            </p:stCondLst>
                            <p:childTnLst>
                              <p:par>
                                <p:cTn id="16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40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600"/>
                            </p:stCondLst>
                            <p:childTnLst>
                              <p:par>
                                <p:cTn id="17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80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00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0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build="allAtOnce"/>
      <p:bldP spid="90" grpId="0" build="allAtOnce"/>
      <p:bldP spid="91" grpId="0" build="allAtOnce"/>
      <p:bldP spid="92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louk 5"/>
          <p:cNvSpPr/>
          <p:nvPr/>
        </p:nvSpPr>
        <p:spPr>
          <a:xfrm rot="18871029">
            <a:off x="3723726" y="4406482"/>
            <a:ext cx="1417221" cy="1465376"/>
          </a:xfrm>
          <a:prstGeom prst="arc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6" name="Oblouk 85"/>
          <p:cNvSpPr/>
          <p:nvPr/>
        </p:nvSpPr>
        <p:spPr>
          <a:xfrm rot="3067228">
            <a:off x="3693989" y="4401590"/>
            <a:ext cx="1457736" cy="1465376"/>
          </a:xfrm>
          <a:prstGeom prst="arc">
            <a:avLst>
              <a:gd name="adj1" fmla="val 5081698"/>
              <a:gd name="adj2" fmla="val 10482587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2770" y="129424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Světelný kužel </a:t>
            </a:r>
            <a:r>
              <a:rPr lang="cs-CZ" dirty="0">
                <a:solidFill>
                  <a:srgbClr val="FFFF00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X</a:t>
            </a:r>
            <a:endParaRPr lang="cs-CZ" i="1" dirty="0">
              <a:solidFill>
                <a:srgbClr val="FFFF00"/>
              </a:solidFill>
              <a:latin typeface="Bahnschrift SemiBold" panose="020B0502040204020203" pitchFamily="34" charset="0"/>
              <a:sym typeface="Wingdings" panose="05000000000000000000" pitchFamily="2" charset="2"/>
            </a:endParaRP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absolutní 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budoucnost </a:t>
            </a:r>
            <a:r>
              <a:rPr lang="cs-CZ" sz="1800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(lze najít světočáru … bude </a:t>
            </a:r>
            <a:r>
              <a:rPr lang="cs-CZ" sz="1800" b="1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tady</a:t>
            </a:r>
            <a:r>
              <a:rPr lang="cs-CZ" sz="1800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)</a:t>
            </a: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absolutní 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minulost  </a:t>
            </a:r>
            <a:r>
              <a:rPr lang="cs-CZ" sz="1800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(lze najít světočáru … bylo </a:t>
            </a:r>
            <a:r>
              <a:rPr lang="cs-CZ" sz="1800" b="1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tady</a:t>
            </a:r>
            <a:r>
              <a:rPr lang="cs-CZ" sz="1800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)</a:t>
            </a: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relativní přítomnost</a:t>
            </a:r>
            <a:r>
              <a:rPr lang="cs-CZ" sz="1800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   </a:t>
            </a:r>
            <a:r>
              <a:rPr lang="cs-CZ" sz="1800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(lze najít světočáru … je </a:t>
            </a:r>
            <a:r>
              <a:rPr lang="cs-CZ" sz="1800" b="1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teď</a:t>
            </a:r>
            <a:r>
              <a:rPr lang="cs-CZ" sz="1800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)</a:t>
            </a: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endParaRPr lang="cs-CZ" b="1" dirty="0">
              <a:solidFill>
                <a:srgbClr val="00B050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8198" y="396875"/>
            <a:ext cx="57759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Novoty pro STR - názvy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19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2" name="Obdélníkový bublinový popisek 21"/>
          <p:cNvSpPr>
            <a:spLocks noChangeArrowheads="1"/>
          </p:cNvSpPr>
          <p:nvPr/>
        </p:nvSpPr>
        <p:spPr bwMode="auto">
          <a:xfrm>
            <a:off x="5918201" y="-3040318"/>
            <a:ext cx="438150" cy="285750"/>
          </a:xfrm>
          <a:prstGeom prst="wedgeRectCallout">
            <a:avLst>
              <a:gd name="adj1" fmla="val -36773"/>
              <a:gd name="adj2" fmla="val -79722"/>
            </a:avLst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Obdélníkový bublinový popisek 22"/>
          <p:cNvSpPr>
            <a:spLocks noChangeArrowheads="1"/>
          </p:cNvSpPr>
          <p:nvPr/>
        </p:nvSpPr>
        <p:spPr bwMode="auto">
          <a:xfrm>
            <a:off x="1274763" y="-2114805"/>
            <a:ext cx="5180013" cy="3048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	-2	-1	0	 1	 2	 3	 4	 5	dráha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Obdélníkový bublinový popisek 23"/>
          <p:cNvSpPr>
            <a:spLocks noChangeArrowheads="1"/>
          </p:cNvSpPr>
          <p:nvPr/>
        </p:nvSpPr>
        <p:spPr bwMode="auto">
          <a:xfrm>
            <a:off x="2825751" y="-23132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Obdélníkový bublinový popisek 24"/>
          <p:cNvSpPr>
            <a:spLocks noChangeArrowheads="1"/>
          </p:cNvSpPr>
          <p:nvPr/>
        </p:nvSpPr>
        <p:spPr bwMode="auto">
          <a:xfrm>
            <a:off x="2794001" y="-192589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Obdélníkový bublinový popisek 25"/>
          <p:cNvSpPr>
            <a:spLocks noChangeArrowheads="1"/>
          </p:cNvSpPr>
          <p:nvPr/>
        </p:nvSpPr>
        <p:spPr bwMode="auto">
          <a:xfrm>
            <a:off x="2794001" y="-17036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Obdélníkový bublinový popisek 26"/>
          <p:cNvSpPr>
            <a:spLocks noChangeArrowheads="1"/>
          </p:cNvSpPr>
          <p:nvPr/>
        </p:nvSpPr>
        <p:spPr bwMode="auto">
          <a:xfrm>
            <a:off x="2787651" y="-149250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Obdélníkový bublinový popisek 27"/>
          <p:cNvSpPr>
            <a:spLocks noChangeArrowheads="1"/>
          </p:cNvSpPr>
          <p:nvPr/>
        </p:nvSpPr>
        <p:spPr bwMode="auto">
          <a:xfrm>
            <a:off x="2787651" y="-128295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Obdélníkový bublinový popisek 29"/>
          <p:cNvSpPr>
            <a:spLocks noChangeArrowheads="1"/>
          </p:cNvSpPr>
          <p:nvPr/>
        </p:nvSpPr>
        <p:spPr bwMode="auto">
          <a:xfrm>
            <a:off x="2844801" y="-25497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Obdélníkový bublinový popisek 30"/>
          <p:cNvSpPr>
            <a:spLocks noChangeArrowheads="1"/>
          </p:cNvSpPr>
          <p:nvPr/>
        </p:nvSpPr>
        <p:spPr bwMode="auto">
          <a:xfrm>
            <a:off x="2851151" y="-274186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Obdélníkový bublinový popisek 31"/>
          <p:cNvSpPr>
            <a:spLocks noChangeArrowheads="1"/>
          </p:cNvSpPr>
          <p:nvPr/>
        </p:nvSpPr>
        <p:spPr bwMode="auto">
          <a:xfrm>
            <a:off x="2857501" y="-295141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Obdélníkový bublinový popisek 32"/>
          <p:cNvSpPr>
            <a:spLocks noChangeArrowheads="1"/>
          </p:cNvSpPr>
          <p:nvPr/>
        </p:nvSpPr>
        <p:spPr bwMode="auto">
          <a:xfrm>
            <a:off x="2576513" y="-3160968"/>
            <a:ext cx="611188" cy="28575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čas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5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Obdélníkový bublinový popisek 36"/>
          <p:cNvSpPr>
            <a:spLocks noChangeArrowheads="1"/>
          </p:cNvSpPr>
          <p:nvPr/>
        </p:nvSpPr>
        <p:spPr bwMode="auto">
          <a:xfrm>
            <a:off x="5303838" y="-1579818"/>
            <a:ext cx="428625" cy="250825"/>
          </a:xfrm>
          <a:prstGeom prst="wedgeRectCallout">
            <a:avLst>
              <a:gd name="adj1" fmla="val -44736"/>
              <a:gd name="adj2" fmla="val 80347"/>
            </a:avLst>
          </a:prstGeom>
          <a:noFill/>
          <a:ln w="12700">
            <a:solidFill>
              <a:srgbClr val="BF8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rgbClr val="BF8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Obdélníkový bublinový popisek 14"/>
          <p:cNvSpPr>
            <a:spLocks noChangeArrowheads="1"/>
          </p:cNvSpPr>
          <p:nvPr/>
        </p:nvSpPr>
        <p:spPr bwMode="auto">
          <a:xfrm>
            <a:off x="2982913" y="-293713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Obdélníkový bublinový popisek 28"/>
          <p:cNvSpPr>
            <a:spLocks noChangeArrowheads="1"/>
          </p:cNvSpPr>
          <p:nvPr/>
        </p:nvSpPr>
        <p:spPr bwMode="auto">
          <a:xfrm>
            <a:off x="4719638" y="-19401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5" name="Přímá spojnice 34"/>
          <p:cNvCxnSpPr/>
          <p:nvPr/>
        </p:nvCxnSpPr>
        <p:spPr>
          <a:xfrm flipV="1">
            <a:off x="1715844" y="6387284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1854029" y="5760783"/>
            <a:ext cx="52451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602496" y="4792763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1741244" y="4148143"/>
            <a:ext cx="527685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1794266" y="5115500"/>
            <a:ext cx="5283200" cy="190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586621" y="4470880"/>
            <a:ext cx="5264150" cy="1905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1778708" y="6078093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V="1">
            <a:off x="1584447" y="5461374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V="1">
            <a:off x="4429833" y="3793050"/>
            <a:ext cx="9385" cy="259423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flipV="1">
            <a:off x="4749253" y="379305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2896630" y="3567625"/>
            <a:ext cx="3116891" cy="308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 flipH="1" flipV="1">
            <a:off x="3006195" y="3692244"/>
            <a:ext cx="2974021" cy="3008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/>
          <p:cNvCxnSpPr/>
          <p:nvPr/>
        </p:nvCxnSpPr>
        <p:spPr>
          <a:xfrm flipV="1">
            <a:off x="5069503" y="3757883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V="1">
            <a:off x="5388923" y="3757883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Přímá spojnice se šipkou 72"/>
          <p:cNvCxnSpPr/>
          <p:nvPr/>
        </p:nvCxnSpPr>
        <p:spPr>
          <a:xfrm flipV="1">
            <a:off x="5708152" y="3784366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Přímá spojnice se šipkou 73"/>
          <p:cNvCxnSpPr/>
          <p:nvPr/>
        </p:nvCxnSpPr>
        <p:spPr>
          <a:xfrm flipV="1">
            <a:off x="6028402" y="3749199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Přímá spojnice se šipkou 74"/>
          <p:cNvCxnSpPr/>
          <p:nvPr/>
        </p:nvCxnSpPr>
        <p:spPr>
          <a:xfrm flipV="1">
            <a:off x="6347822" y="3749199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Přímá spojnice se šipkou 75"/>
          <p:cNvCxnSpPr/>
          <p:nvPr/>
        </p:nvCxnSpPr>
        <p:spPr>
          <a:xfrm flipV="1">
            <a:off x="2511014" y="382821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 flipV="1">
            <a:off x="2831264" y="3793050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3150684" y="379305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 flipV="1">
            <a:off x="3469913" y="3819533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 flipV="1">
            <a:off x="3790163" y="3784366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V="1">
            <a:off x="4109583" y="3784366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333834" y="3540125"/>
            <a:ext cx="28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82" name="TextovéPole 81"/>
          <p:cNvSpPr txBox="1"/>
          <p:nvPr/>
        </p:nvSpPr>
        <p:spPr>
          <a:xfrm>
            <a:off x="6865501" y="5081483"/>
            <a:ext cx="573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</a:p>
        </p:txBody>
      </p:sp>
      <p:sp>
        <p:nvSpPr>
          <p:cNvPr id="48" name="Oblouk 47"/>
          <p:cNvSpPr/>
          <p:nvPr/>
        </p:nvSpPr>
        <p:spPr>
          <a:xfrm rot="7727739">
            <a:off x="3715633" y="4414944"/>
            <a:ext cx="1417221" cy="1465376"/>
          </a:xfrm>
          <a:prstGeom prst="arc">
            <a:avLst>
              <a:gd name="adj1" fmla="val 16582475"/>
              <a:gd name="adj2" fmla="val 319292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blouk 48"/>
          <p:cNvSpPr/>
          <p:nvPr/>
        </p:nvSpPr>
        <p:spPr>
          <a:xfrm rot="13499282">
            <a:off x="3720021" y="4413303"/>
            <a:ext cx="1457736" cy="1465376"/>
          </a:xfrm>
          <a:prstGeom prst="arc">
            <a:avLst>
              <a:gd name="adj1" fmla="val 5380471"/>
              <a:gd name="adj2" fmla="val 10799612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4920413" y="4290646"/>
            <a:ext cx="55074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11"/>
          <p:cNvCxnSpPr>
            <a:stCxn id="6" idx="1"/>
          </p:cNvCxnSpPr>
          <p:nvPr/>
        </p:nvCxnSpPr>
        <p:spPr>
          <a:xfrm flipV="1">
            <a:off x="4432337" y="3891605"/>
            <a:ext cx="771117" cy="1247565"/>
          </a:xfrm>
          <a:prstGeom prst="line">
            <a:avLst/>
          </a:prstGeom>
          <a:ln w="19050">
            <a:solidFill>
              <a:srgbClr val="FF33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ál 53"/>
          <p:cNvSpPr/>
          <p:nvPr/>
        </p:nvSpPr>
        <p:spPr>
          <a:xfrm>
            <a:off x="4611509" y="6092376"/>
            <a:ext cx="55074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5" name="Přímá spojnice 54"/>
          <p:cNvCxnSpPr/>
          <p:nvPr/>
        </p:nvCxnSpPr>
        <p:spPr>
          <a:xfrm flipH="1" flipV="1">
            <a:off x="4192715" y="3883995"/>
            <a:ext cx="449863" cy="2237951"/>
          </a:xfrm>
          <a:prstGeom prst="line">
            <a:avLst/>
          </a:prstGeom>
          <a:ln w="19050">
            <a:solidFill>
              <a:srgbClr val="FF33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ál 60"/>
          <p:cNvSpPr/>
          <p:nvPr/>
        </p:nvSpPr>
        <p:spPr>
          <a:xfrm>
            <a:off x="5860382" y="5352696"/>
            <a:ext cx="55074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2" name="Přímá spojnice 61"/>
          <p:cNvCxnSpPr/>
          <p:nvPr/>
        </p:nvCxnSpPr>
        <p:spPr>
          <a:xfrm flipH="1" flipV="1">
            <a:off x="3225801" y="4919367"/>
            <a:ext cx="2924932" cy="504501"/>
          </a:xfrm>
          <a:prstGeom prst="line">
            <a:avLst/>
          </a:prstGeom>
          <a:ln w="19050">
            <a:solidFill>
              <a:srgbClr val="FF3300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aoblený obdélníkový bublinový popisek 19"/>
          <p:cNvSpPr/>
          <p:nvPr/>
        </p:nvSpPr>
        <p:spPr>
          <a:xfrm>
            <a:off x="3189477" y="3334960"/>
            <a:ext cx="2528741" cy="244728"/>
          </a:xfrm>
          <a:prstGeom prst="wedgeRoundRectCallout">
            <a:avLst>
              <a:gd name="adj1" fmla="val -20833"/>
              <a:gd name="adj2" fmla="val 494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absolutní budoucnost</a:t>
            </a:r>
          </a:p>
        </p:txBody>
      </p:sp>
      <p:sp>
        <p:nvSpPr>
          <p:cNvPr id="65" name="Zaoblený obdélníkový bublinový popisek 64"/>
          <p:cNvSpPr/>
          <p:nvPr/>
        </p:nvSpPr>
        <p:spPr>
          <a:xfrm>
            <a:off x="3181953" y="6403100"/>
            <a:ext cx="2528741" cy="244728"/>
          </a:xfrm>
          <a:prstGeom prst="wedgeRoundRectCallout">
            <a:avLst>
              <a:gd name="adj1" fmla="val -20202"/>
              <a:gd name="adj2" fmla="val 3860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absolutní minulost</a:t>
            </a:r>
          </a:p>
        </p:txBody>
      </p:sp>
      <p:sp>
        <p:nvSpPr>
          <p:cNvPr id="66" name="Zaoblený obdélníkový bublinový popisek 65"/>
          <p:cNvSpPr/>
          <p:nvPr/>
        </p:nvSpPr>
        <p:spPr>
          <a:xfrm>
            <a:off x="5298079" y="4446277"/>
            <a:ext cx="1345728" cy="587597"/>
          </a:xfrm>
          <a:prstGeom prst="wedgeRoundRectCallout">
            <a:avLst>
              <a:gd name="adj1" fmla="val -22413"/>
              <a:gd name="adj2" fmla="val 480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relativní přítomnost</a:t>
            </a:r>
          </a:p>
        </p:txBody>
      </p:sp>
      <p:sp>
        <p:nvSpPr>
          <p:cNvPr id="67" name="Zaoblený obdélníkový bublinový popisek 66"/>
          <p:cNvSpPr/>
          <p:nvPr/>
        </p:nvSpPr>
        <p:spPr>
          <a:xfrm>
            <a:off x="1768580" y="4510319"/>
            <a:ext cx="1345728" cy="587597"/>
          </a:xfrm>
          <a:prstGeom prst="wedgeRoundRectCallout">
            <a:avLst>
              <a:gd name="adj1" fmla="val -22413"/>
              <a:gd name="adj2" fmla="val 480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relativní přítomnost</a:t>
            </a:r>
          </a:p>
        </p:txBody>
      </p:sp>
      <p:sp>
        <p:nvSpPr>
          <p:cNvPr id="21" name="Zaoblený obdélníkový bublinový popisek 20"/>
          <p:cNvSpPr/>
          <p:nvPr/>
        </p:nvSpPr>
        <p:spPr>
          <a:xfrm>
            <a:off x="5170423" y="3917540"/>
            <a:ext cx="211059" cy="181385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69" name="Zaoblený obdélníkový bublinový popisek 68"/>
          <p:cNvSpPr/>
          <p:nvPr/>
        </p:nvSpPr>
        <p:spPr>
          <a:xfrm>
            <a:off x="4221320" y="5252848"/>
            <a:ext cx="354750" cy="239792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t‘</a:t>
            </a:r>
          </a:p>
        </p:txBody>
      </p:sp>
      <p:sp>
        <p:nvSpPr>
          <p:cNvPr id="83" name="Zaoblený obdélníkový bublinový popisek 82"/>
          <p:cNvSpPr/>
          <p:nvPr/>
        </p:nvSpPr>
        <p:spPr>
          <a:xfrm rot="910051">
            <a:off x="5935585" y="5158438"/>
            <a:ext cx="474847" cy="239792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x“</a:t>
            </a:r>
          </a:p>
        </p:txBody>
      </p:sp>
      <p:cxnSp>
        <p:nvCxnSpPr>
          <p:cNvPr id="84" name="Přímá spojnice 83"/>
          <p:cNvCxnSpPr/>
          <p:nvPr/>
        </p:nvCxnSpPr>
        <p:spPr>
          <a:xfrm flipH="1" flipV="1">
            <a:off x="4048646" y="3786968"/>
            <a:ext cx="680678" cy="2407919"/>
          </a:xfrm>
          <a:prstGeom prst="line">
            <a:avLst/>
          </a:prstGeom>
          <a:ln w="19050">
            <a:solidFill>
              <a:srgbClr val="FF33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Zaoblený obdélníkový bublinový popisek 84"/>
          <p:cNvSpPr/>
          <p:nvPr/>
        </p:nvSpPr>
        <p:spPr>
          <a:xfrm>
            <a:off x="3731154" y="3897761"/>
            <a:ext cx="437122" cy="198683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t“</a:t>
            </a:r>
          </a:p>
        </p:txBody>
      </p:sp>
      <p:cxnSp>
        <p:nvCxnSpPr>
          <p:cNvPr id="88" name="Přímá spojnice 87"/>
          <p:cNvCxnSpPr/>
          <p:nvPr/>
        </p:nvCxnSpPr>
        <p:spPr>
          <a:xfrm flipH="1">
            <a:off x="4437929" y="4299357"/>
            <a:ext cx="1247354" cy="837433"/>
          </a:xfrm>
          <a:prstGeom prst="line">
            <a:avLst/>
          </a:prstGeom>
          <a:ln w="19050">
            <a:solidFill>
              <a:srgbClr val="FF3300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Zaoblený obdélníkový bublinový popisek 88"/>
          <p:cNvSpPr/>
          <p:nvPr/>
        </p:nvSpPr>
        <p:spPr>
          <a:xfrm>
            <a:off x="5323429" y="4113544"/>
            <a:ext cx="474847" cy="239792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x</a:t>
            </a:r>
          </a:p>
        </p:txBody>
      </p:sp>
      <p:cxnSp>
        <p:nvCxnSpPr>
          <p:cNvPr id="90" name="Přímá spojnice 89"/>
          <p:cNvCxnSpPr/>
          <p:nvPr/>
        </p:nvCxnSpPr>
        <p:spPr>
          <a:xfrm flipH="1" flipV="1">
            <a:off x="3189995" y="4698594"/>
            <a:ext cx="2117542" cy="732168"/>
          </a:xfrm>
          <a:prstGeom prst="line">
            <a:avLst/>
          </a:prstGeom>
          <a:ln w="19050">
            <a:solidFill>
              <a:srgbClr val="FF3300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Zaoblený obdélníkový bublinový popisek 91"/>
          <p:cNvSpPr/>
          <p:nvPr/>
        </p:nvSpPr>
        <p:spPr>
          <a:xfrm>
            <a:off x="4937837" y="5140911"/>
            <a:ext cx="474847" cy="239792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x‘</a:t>
            </a:r>
          </a:p>
        </p:txBody>
      </p:sp>
      <p:sp>
        <p:nvSpPr>
          <p:cNvPr id="10" name="Oblouk 9"/>
          <p:cNvSpPr/>
          <p:nvPr/>
        </p:nvSpPr>
        <p:spPr>
          <a:xfrm rot="1248367">
            <a:off x="3862041" y="4387289"/>
            <a:ext cx="1288977" cy="1494305"/>
          </a:xfrm>
          <a:prstGeom prst="arc">
            <a:avLst>
              <a:gd name="adj1" fmla="val 16587831"/>
              <a:gd name="adj2" fmla="val 1740494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7" name="Oblouk 86"/>
          <p:cNvSpPr/>
          <p:nvPr/>
        </p:nvSpPr>
        <p:spPr>
          <a:xfrm rot="2175049">
            <a:off x="3871763" y="4416351"/>
            <a:ext cx="1288977" cy="1522055"/>
          </a:xfrm>
          <a:prstGeom prst="arc">
            <a:avLst>
              <a:gd name="adj1" fmla="val 16382724"/>
              <a:gd name="adj2" fmla="val 1701986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077755" y="1292981"/>
            <a:ext cx="728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Bahnschrift Light" panose="020B0502040204020203" pitchFamily="34" charset="0"/>
              </a:rPr>
              <a:t>X</a:t>
            </a:r>
          </a:p>
        </p:txBody>
      </p:sp>
      <p:sp>
        <p:nvSpPr>
          <p:cNvPr id="91" name="TextovéPole 9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3" name="TextovéPole 9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4" name="TextovéPole 93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5" name="TextovéPole 9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6" name="TextovéPole 95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7" name="TextovéPole 96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8" name="TextovéPole 97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9" name="TextovéPole 9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0" name="TextovéPole 99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755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6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1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1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700"/>
                            </p:stCondLst>
                            <p:childTnLst>
                              <p:par>
                                <p:cTn id="1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700"/>
                            </p:stCondLst>
                            <p:childTnLst>
                              <p:par>
                                <p:cTn id="1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5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5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50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000"/>
                            </p:stCondLst>
                            <p:childTnLst>
                              <p:par>
                                <p:cTn id="2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4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500"/>
                            </p:stCondLst>
                            <p:childTnLst>
                              <p:par>
                                <p:cTn id="2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6" grpId="0" animBg="1"/>
      <p:bldP spid="86" grpId="1" animBg="1"/>
      <p:bldP spid="48" grpId="0" animBg="1"/>
      <p:bldP spid="48" grpId="1" animBg="1"/>
      <p:bldP spid="49" grpId="0" animBg="1"/>
      <p:bldP spid="49" grpId="1" animBg="1"/>
      <p:bldP spid="9" grpId="0" animBg="1"/>
      <p:bldP spid="9" grpId="1" animBg="1"/>
      <p:bldP spid="54" grpId="0" animBg="1"/>
      <p:bldP spid="54" grpId="1" animBg="1"/>
      <p:bldP spid="61" grpId="0" animBg="1"/>
      <p:bldP spid="61" grpId="1" animBg="1"/>
      <p:bldP spid="20" grpId="0" animBg="1"/>
      <p:bldP spid="65" grpId="0" animBg="1"/>
      <p:bldP spid="66" grpId="0" animBg="1"/>
      <p:bldP spid="67" grpId="0" animBg="1"/>
      <p:bldP spid="21" grpId="0" build="allAtOnce"/>
      <p:bldP spid="69" grpId="0" build="allAtOnce"/>
      <p:bldP spid="83" grpId="0" build="allAtOnce"/>
      <p:bldP spid="85" grpId="0" build="allAtOnce"/>
      <p:bldP spid="89" grpId="0" build="allAtOnce"/>
      <p:bldP spid="92" grpId="0" build="allAtOnce"/>
      <p:bldP spid="10" grpId="0" animBg="1"/>
      <p:bldP spid="10" grpId="1" animBg="1"/>
      <p:bldP spid="87" grpId="0" animBg="1"/>
      <p:bldP spid="87" grpId="1" animBg="1"/>
      <p:bldP spid="13" grpId="0"/>
      <p:bldP spid="93" grpId="0" build="allAtOnce"/>
      <p:bldP spid="94" grpId="0" build="allAtOnce"/>
      <p:bldP spid="95" grpId="0" build="allAtOnce"/>
      <p:bldP spid="96" grpId="0" build="allAtOnce"/>
      <p:bldP spid="97" grpId="0" build="allAtOnce"/>
      <p:bldP spid="98" grpId="0" build="allAtOnce"/>
      <p:bldP spid="99" grpId="0" build="allAtOnce"/>
      <p:bldP spid="100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74638" y="2403475"/>
            <a:ext cx="8713787" cy="2820988"/>
          </a:xfrm>
        </p:spPr>
        <p:txBody>
          <a:bodyPr/>
          <a:lstStyle/>
          <a:p>
            <a:pPr marL="609600" indent="-609600" algn="ctr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4000" b="1" i="1" dirty="0">
                <a:solidFill>
                  <a:srgbClr val="FF0000"/>
                </a:solidFill>
                <a:latin typeface="Book Antiqua" pitchFamily="18" charset="0"/>
                <a:sym typeface="Wingdings" pitchFamily="2" charset="2"/>
              </a:rPr>
              <a:t>1) </a:t>
            </a:r>
            <a:r>
              <a:rPr lang="cs-CZ" altLang="cs-CZ" sz="4000" dirty="0">
                <a:solidFill>
                  <a:srgbClr val="0070C0"/>
                </a:solidFill>
                <a:latin typeface="Book Antiqua" pitchFamily="18" charset="0"/>
                <a:sym typeface="Wingdings" pitchFamily="2" charset="2"/>
              </a:rPr>
              <a:t>Všechny IS jsou rovnoprávné</a:t>
            </a:r>
          </a:p>
          <a:p>
            <a:pPr marL="609600" indent="-609600" algn="ctr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i="1" dirty="0">
                <a:latin typeface="Book Antiqua" pitchFamily="18" charset="0"/>
                <a:sym typeface="Wingdings" pitchFamily="2" charset="2"/>
              </a:rPr>
              <a:t>konec vlády jediného absolutního prostoru a času</a:t>
            </a:r>
          </a:p>
          <a:p>
            <a:pPr marL="609600" indent="-609600" algn="ctr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4000" b="1" i="1" dirty="0">
                <a:solidFill>
                  <a:srgbClr val="FF0000"/>
                </a:solidFill>
                <a:latin typeface="Book Antiqua" pitchFamily="18" charset="0"/>
                <a:sym typeface="Wingdings" pitchFamily="2" charset="2"/>
              </a:rPr>
              <a:t>2) </a:t>
            </a:r>
            <a:r>
              <a:rPr lang="cs-CZ" altLang="cs-CZ" sz="4000" dirty="0">
                <a:solidFill>
                  <a:srgbClr val="0070C0"/>
                </a:solidFill>
                <a:latin typeface="Book Antiqua" pitchFamily="18" charset="0"/>
                <a:sym typeface="Wingdings" pitchFamily="2" charset="2"/>
              </a:rPr>
              <a:t>Co má světelnou rychlost </a:t>
            </a:r>
            <a:r>
              <a:rPr lang="cs-CZ" altLang="cs-CZ" sz="4000" i="1" dirty="0">
                <a:solidFill>
                  <a:srgbClr val="0070C0"/>
                </a:solidFill>
                <a:latin typeface="Book Antiqua" pitchFamily="18" charset="0"/>
                <a:sym typeface="Wingdings" pitchFamily="2" charset="2"/>
              </a:rPr>
              <a:t>c</a:t>
            </a:r>
            <a:r>
              <a:rPr lang="cs-CZ" altLang="cs-CZ" sz="4000" dirty="0">
                <a:solidFill>
                  <a:srgbClr val="0070C0"/>
                </a:solidFill>
                <a:latin typeface="Book Antiqua" pitchFamily="18" charset="0"/>
                <a:sym typeface="Wingdings" pitchFamily="2" charset="2"/>
              </a:rPr>
              <a:t> </a:t>
            </a:r>
            <a:br>
              <a:rPr lang="cs-CZ" altLang="cs-CZ" sz="4000" dirty="0">
                <a:solidFill>
                  <a:srgbClr val="0070C0"/>
                </a:solidFill>
                <a:latin typeface="Book Antiqua" pitchFamily="18" charset="0"/>
                <a:sym typeface="Wingdings" pitchFamily="2" charset="2"/>
              </a:rPr>
            </a:br>
            <a:r>
              <a:rPr lang="cs-CZ" altLang="cs-CZ" sz="4000" dirty="0">
                <a:solidFill>
                  <a:srgbClr val="0070C0"/>
                </a:solidFill>
                <a:latin typeface="Book Antiqua" pitchFamily="18" charset="0"/>
                <a:sym typeface="Wingdings" pitchFamily="2" charset="2"/>
              </a:rPr>
              <a:t>v jedné IS, má ji v každé IS</a:t>
            </a:r>
          </a:p>
          <a:p>
            <a:pPr marL="609600" indent="-609600" algn="ctr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i="1" dirty="0">
                <a:latin typeface="Book Antiqua" pitchFamily="18" charset="0"/>
                <a:sym typeface="Wingdings" pitchFamily="2" charset="2"/>
              </a:rPr>
              <a:t>stejné světlo všem!</a:t>
            </a:r>
            <a:br>
              <a:rPr lang="cs-CZ" altLang="cs-CZ" i="1" dirty="0">
                <a:latin typeface="Book Antiqua" pitchFamily="18" charset="0"/>
                <a:sym typeface="Wingdings" pitchFamily="2" charset="2"/>
              </a:rPr>
            </a:br>
            <a:r>
              <a:rPr lang="cs-CZ" altLang="cs-CZ" i="1" dirty="0">
                <a:latin typeface="Book Antiqua" pitchFamily="18" charset="0"/>
                <a:sym typeface="Wingdings" pitchFamily="2" charset="2"/>
              </a:rPr>
              <a:t>nečekáme na nekonečno (c = c‘ ≠ ∞)</a:t>
            </a:r>
            <a:endParaRPr lang="cs-CZ" altLang="cs-CZ" i="1" dirty="0">
              <a:solidFill>
                <a:srgbClr val="0070C0"/>
              </a:solidFill>
              <a:latin typeface="Book Antiqua" pitchFamily="18" charset="0"/>
              <a:sym typeface="Wingdings" pitchFamily="2" charset="2"/>
            </a:endParaRPr>
          </a:p>
        </p:txBody>
      </p:sp>
      <p:sp>
        <p:nvSpPr>
          <p:cNvPr id="5" name="Zástupný symbol pro zápatí 4"/>
          <p:cNvSpPr txBox="1">
            <a:spLocks noGrp="1"/>
          </p:cNvSpPr>
          <p:nvPr/>
        </p:nvSpPr>
        <p:spPr>
          <a:xfrm>
            <a:off x="3581400" y="76200"/>
            <a:ext cx="28956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876822" y="344632"/>
            <a:ext cx="751561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4000" b="1" i="1" dirty="0">
                <a:solidFill>
                  <a:schemeClr val="tx1"/>
                </a:solidFill>
                <a:latin typeface="Book Antiqua" pitchFamily="18" charset="0"/>
              </a:rPr>
              <a:t>Dva demokratické pilíře STR</a:t>
            </a:r>
            <a:endParaRPr lang="en-US" altLang="cs-CZ" sz="4000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6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618904" y="15433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A8A0061-FE6F-1554-EE8A-D3789752692C}"/>
              </a:ext>
            </a:extLst>
          </p:cNvPr>
          <p:cNvSpPr txBox="1"/>
          <p:nvPr/>
        </p:nvSpPr>
        <p:spPr>
          <a:xfrm>
            <a:off x="8604473" y="158722"/>
            <a:ext cx="4586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2" name="Zástupný symbol pro číslo snímku 3">
            <a:extLst>
              <a:ext uri="{FF2B5EF4-FFF2-40B4-BE49-F238E27FC236}">
                <a16:creationId xmlns:a16="http://schemas.microsoft.com/office/drawing/2014/main" id="{961E4620-D883-1CA5-BF70-81C9A59F8A07}"/>
              </a:ext>
            </a:extLst>
          </p:cNvPr>
          <p:cNvSpPr txBox="1">
            <a:spLocks noGrp="1"/>
          </p:cNvSpPr>
          <p:nvPr/>
        </p:nvSpPr>
        <p:spPr>
          <a:xfrm>
            <a:off x="8249402" y="6471511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170498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8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4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2470326" y="393055"/>
            <a:ext cx="469712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marL="342900" indent="-342900">
              <a:lnSpc>
                <a:spcPct val="90000"/>
              </a:lnSpc>
              <a:buNone/>
              <a:defRPr/>
            </a:pPr>
            <a:r>
              <a:rPr lang="cs-CZ" b="1" i="1" dirty="0">
                <a:latin typeface="Book Antiqua" pitchFamily="18" charset="0"/>
              </a:rPr>
              <a:t>Novoty pro STR: shrnutí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>
            <a:off x="4200998" y="1617904"/>
            <a:ext cx="1117" cy="5153143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19238" y="4295854"/>
            <a:ext cx="5446712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flipH="1">
            <a:off x="3178968" y="2314935"/>
            <a:ext cx="1871663" cy="44704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/>
          <p:nvPr/>
        </p:nvCxnSpPr>
        <p:spPr>
          <a:xfrm rot="10800000" flipV="1">
            <a:off x="1714500" y="2070460"/>
            <a:ext cx="4786313" cy="4714875"/>
          </a:xfrm>
          <a:prstGeom prst="line">
            <a:avLst/>
          </a:prstGeom>
          <a:ln w="5715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1928813" y="2141897"/>
            <a:ext cx="4857750" cy="4572000"/>
          </a:xfrm>
          <a:prstGeom prst="line">
            <a:avLst/>
          </a:prstGeom>
          <a:ln w="7620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2902446" y="1904137"/>
            <a:ext cx="1840841" cy="830997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x=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;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libovolné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6019667" y="4392422"/>
            <a:ext cx="2844800" cy="460375"/>
          </a:xfrm>
          <a:prstGeom prst="rect">
            <a:avLst/>
          </a:prstGeom>
          <a:solidFill>
            <a:schemeClr val="bg1">
              <a:lumMod val="95000"/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x;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současnost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=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0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485523">
            <a:off x="3859961" y="1942607"/>
            <a:ext cx="1807752" cy="461665"/>
          </a:xfrm>
          <a:prstGeom prst="rect">
            <a:avLst/>
          </a:prstGeom>
          <a:solidFill>
            <a:srgbClr val="CC0000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x‘=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; T</a:t>
            </a:r>
            <a:r>
              <a:rPr lang="en-US" altLang="cs-CZ" sz="2400" i="1" dirty="0">
                <a:solidFill>
                  <a:srgbClr val="FF33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lib.</a:t>
            </a:r>
            <a:endParaRPr lang="cs-CZ" altLang="cs-CZ" sz="2400" b="1" i="1" dirty="0">
              <a:solidFill>
                <a:srgbClr val="FF33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66673">
            <a:off x="5794841" y="3022166"/>
            <a:ext cx="3020817" cy="461665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současnost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T</a:t>
            </a:r>
            <a:r>
              <a:rPr lang="en-US" altLang="cs-CZ" sz="2400" i="1" dirty="0">
                <a:solidFill>
                  <a:srgbClr val="FF33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=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0</a:t>
            </a: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51002" y="1720398"/>
            <a:ext cx="1006475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 dirty="0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641350" y="1754547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0070C0"/>
                </a:solidFill>
                <a:latin typeface="Book Antiqua" pitchFamily="18" charset="0"/>
              </a:rPr>
              <a:t>S</a:t>
            </a:r>
            <a:endParaRPr lang="en-US" altLang="cs-CZ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603250" y="2176822"/>
            <a:ext cx="522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FF0000"/>
                </a:solidFill>
                <a:latin typeface="Book Antiqua" pitchFamily="18" charset="0"/>
              </a:rPr>
              <a:t>S</a:t>
            </a:r>
            <a:r>
              <a:rPr lang="en-GB" altLang="cs-CZ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endParaRPr lang="en-US" altLang="cs-CZ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cxnSp>
        <p:nvCxnSpPr>
          <p:cNvPr id="39" name="Přímá spojovací čára 20"/>
          <p:cNvCxnSpPr/>
          <p:nvPr/>
        </p:nvCxnSpPr>
        <p:spPr>
          <a:xfrm>
            <a:off x="2081213" y="2294297"/>
            <a:ext cx="4857750" cy="457200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čára 18"/>
          <p:cNvCxnSpPr/>
          <p:nvPr/>
        </p:nvCxnSpPr>
        <p:spPr>
          <a:xfrm rot="10800000" flipV="1">
            <a:off x="1608138" y="2164122"/>
            <a:ext cx="4786312" cy="4714875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1004888" y="1808522"/>
            <a:ext cx="110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altLang="cs-CZ" sz="2400" baseline="-25000" dirty="0">
                <a:solidFill>
                  <a:srgbClr val="0070C0"/>
                </a:solidFill>
                <a:latin typeface="Book Antiqua" pitchFamily="18" charset="0"/>
              </a:rPr>
              <a:t> 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1017588" y="2230797"/>
            <a:ext cx="13350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T‘</a:t>
            </a:r>
            <a:r>
              <a:rPr lang="cs-CZ" altLang="cs-CZ" sz="2400" baseline="-25000" dirty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)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</a:p>
          <a:p>
            <a:pPr eaLnBrk="1" hangingPunct="1"/>
            <a:r>
              <a:rPr lang="cs-CZ" altLang="cs-CZ" sz="2400" dirty="0">
                <a:latin typeface="Book Antiqua" pitchFamily="18" charset="0"/>
              </a:rPr>
              <a:t>časy</a:t>
            </a:r>
          </a:p>
          <a:p>
            <a:pPr eaLnBrk="1" hangingPunct="1"/>
            <a:r>
              <a:rPr lang="cs-CZ" altLang="cs-CZ" sz="2400" dirty="0">
                <a:latin typeface="Book Antiqua" pitchFamily="18" charset="0"/>
              </a:rPr>
              <a:t>délky</a:t>
            </a:r>
          </a:p>
        </p:txBody>
      </p:sp>
      <p:sp>
        <p:nvSpPr>
          <p:cNvPr id="71" name="Zástupný symbol pro datum 7"/>
          <p:cNvSpPr txBox="1">
            <a:spLocks noGrp="1"/>
          </p:cNvSpPr>
          <p:nvPr/>
        </p:nvSpPr>
        <p:spPr bwMode="auto">
          <a:xfrm>
            <a:off x="6477000" y="-49164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sp>
        <p:nvSpPr>
          <p:cNvPr id="33" name="Ovál 32"/>
          <p:cNvSpPr/>
          <p:nvPr/>
        </p:nvSpPr>
        <p:spPr>
          <a:xfrm>
            <a:off x="4150790" y="3379172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162425" y="5203517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5102349" y="4238704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3195334" y="4237593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37" name="Přímá spojovací čára 22"/>
          <p:cNvCxnSpPr>
            <a:cxnSpLocks noChangeShapeType="1"/>
          </p:cNvCxnSpPr>
          <p:nvPr/>
        </p:nvCxnSpPr>
        <p:spPr bwMode="auto">
          <a:xfrm flipH="1">
            <a:off x="785813" y="3097572"/>
            <a:ext cx="6162675" cy="2687638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Ovál 37"/>
          <p:cNvSpPr/>
          <p:nvPr/>
        </p:nvSpPr>
        <p:spPr>
          <a:xfrm>
            <a:off x="4564308" y="3295152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42" name="TextovéPole 41"/>
          <p:cNvSpPr txBox="1">
            <a:spLocks noChangeArrowheads="1"/>
          </p:cNvSpPr>
          <p:nvPr/>
        </p:nvSpPr>
        <p:spPr bwMode="auto">
          <a:xfrm>
            <a:off x="4610819" y="3260103"/>
            <a:ext cx="293808" cy="38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1</a:t>
            </a:r>
          </a:p>
        </p:txBody>
      </p:sp>
      <p:sp>
        <p:nvSpPr>
          <p:cNvPr id="43" name="TextovéPole 42"/>
          <p:cNvSpPr txBox="1">
            <a:spLocks noChangeArrowheads="1"/>
          </p:cNvSpPr>
          <p:nvPr/>
        </p:nvSpPr>
        <p:spPr bwMode="auto">
          <a:xfrm>
            <a:off x="5190518" y="3770672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44" name="TextovéPole 43"/>
          <p:cNvSpPr txBox="1">
            <a:spLocks noChangeArrowheads="1"/>
          </p:cNvSpPr>
          <p:nvPr/>
        </p:nvSpPr>
        <p:spPr bwMode="auto">
          <a:xfrm>
            <a:off x="3413125" y="5140685"/>
            <a:ext cx="38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-1</a:t>
            </a:r>
          </a:p>
        </p:txBody>
      </p:sp>
      <p:sp>
        <p:nvSpPr>
          <p:cNvPr id="45" name="TextovéPole 44"/>
          <p:cNvSpPr txBox="1">
            <a:spLocks noChangeArrowheads="1"/>
          </p:cNvSpPr>
          <p:nvPr/>
        </p:nvSpPr>
        <p:spPr bwMode="auto">
          <a:xfrm>
            <a:off x="2865800" y="4428632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-1</a:t>
            </a:r>
          </a:p>
        </p:txBody>
      </p:sp>
      <p:sp>
        <p:nvSpPr>
          <p:cNvPr id="46" name="Ovál 45"/>
          <p:cNvSpPr/>
          <p:nvPr/>
        </p:nvSpPr>
        <p:spPr>
          <a:xfrm>
            <a:off x="5164139" y="3789912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48" name="Ovál 47"/>
          <p:cNvSpPr/>
          <p:nvPr/>
        </p:nvSpPr>
        <p:spPr>
          <a:xfrm>
            <a:off x="3732640" y="5268175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9" name="Ovál 48"/>
          <p:cNvSpPr/>
          <p:nvPr/>
        </p:nvSpPr>
        <p:spPr>
          <a:xfrm>
            <a:off x="3161628" y="4651137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0" name="TextovéPole 49"/>
          <p:cNvSpPr txBox="1">
            <a:spLocks noChangeArrowheads="1"/>
          </p:cNvSpPr>
          <p:nvPr/>
        </p:nvSpPr>
        <p:spPr bwMode="auto">
          <a:xfrm>
            <a:off x="3939292" y="3351931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1</a:t>
            </a:r>
          </a:p>
        </p:txBody>
      </p:sp>
      <p:sp>
        <p:nvSpPr>
          <p:cNvPr id="51" name="TextovéPole 50"/>
          <p:cNvSpPr txBox="1">
            <a:spLocks noChangeArrowheads="1"/>
          </p:cNvSpPr>
          <p:nvPr/>
        </p:nvSpPr>
        <p:spPr bwMode="auto">
          <a:xfrm>
            <a:off x="4917060" y="4241047"/>
            <a:ext cx="2859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52" name="TextovéPole 51"/>
          <p:cNvSpPr txBox="1">
            <a:spLocks noChangeArrowheads="1"/>
          </p:cNvSpPr>
          <p:nvPr/>
        </p:nvSpPr>
        <p:spPr bwMode="auto">
          <a:xfrm>
            <a:off x="2898970" y="3957934"/>
            <a:ext cx="388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-1</a:t>
            </a:r>
          </a:p>
        </p:txBody>
      </p:sp>
      <p:sp>
        <p:nvSpPr>
          <p:cNvPr id="53" name="TextovéPole 52"/>
          <p:cNvSpPr txBox="1">
            <a:spLocks noChangeArrowheads="1"/>
          </p:cNvSpPr>
          <p:nvPr/>
        </p:nvSpPr>
        <p:spPr bwMode="auto">
          <a:xfrm>
            <a:off x="4212572" y="4964900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-1</a:t>
            </a:r>
          </a:p>
        </p:txBody>
      </p:sp>
      <p:sp>
        <p:nvSpPr>
          <p:cNvPr id="12" name="Volný tvar 11"/>
          <p:cNvSpPr/>
          <p:nvPr/>
        </p:nvSpPr>
        <p:spPr>
          <a:xfrm>
            <a:off x="1911350" y="5272436"/>
            <a:ext cx="4452453" cy="1441461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Volný tvar 53"/>
          <p:cNvSpPr/>
          <p:nvPr/>
        </p:nvSpPr>
        <p:spPr>
          <a:xfrm flipV="1">
            <a:off x="2016855" y="2067453"/>
            <a:ext cx="4166533" cy="1359526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Volný tvar 54"/>
          <p:cNvSpPr/>
          <p:nvPr/>
        </p:nvSpPr>
        <p:spPr>
          <a:xfrm rot="16200000" flipV="1">
            <a:off x="265023" y="3674533"/>
            <a:ext cx="4371975" cy="1599293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Volný tvar 55"/>
          <p:cNvSpPr/>
          <p:nvPr/>
        </p:nvSpPr>
        <p:spPr>
          <a:xfrm rot="16200000">
            <a:off x="3759327" y="3581257"/>
            <a:ext cx="4371975" cy="1584933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/>
          <p:cNvSpPr/>
          <p:nvPr/>
        </p:nvSpPr>
        <p:spPr>
          <a:xfrm>
            <a:off x="5548875" y="3975100"/>
            <a:ext cx="45719" cy="4598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4240688" y="3998920"/>
            <a:ext cx="1331048" cy="20796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>
            <a:off x="5572054" y="4002170"/>
            <a:ext cx="808" cy="27105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>
            <a:stCxn id="3" idx="2"/>
          </p:cNvCxnSpPr>
          <p:nvPr/>
        </p:nvCxnSpPr>
        <p:spPr>
          <a:xfrm flipH="1">
            <a:off x="4133850" y="3998094"/>
            <a:ext cx="1415025" cy="57073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V="1">
            <a:off x="5559658" y="3668918"/>
            <a:ext cx="96752" cy="3291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1383812" y="3973923"/>
            <a:ext cx="1484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>
                <a:solidFill>
                  <a:srgbClr val="0070C0"/>
                </a:solidFill>
              </a:rPr>
              <a:t>teď</a:t>
            </a:r>
            <a:endParaRPr lang="en-US" b="1" cap="small" dirty="0">
              <a:solidFill>
                <a:srgbClr val="0070C0"/>
              </a:solidFill>
            </a:endParaRPr>
          </a:p>
          <a:p>
            <a:r>
              <a:rPr lang="en-US" sz="1400" b="1" cap="small" dirty="0" err="1">
                <a:solidFill>
                  <a:srgbClr val="0070C0"/>
                </a:solidFill>
              </a:rPr>
              <a:t>sou</a:t>
            </a:r>
            <a:r>
              <a:rPr lang="cs-CZ" sz="1400" b="1" cap="small" dirty="0">
                <a:solidFill>
                  <a:srgbClr val="0070C0"/>
                </a:solidFill>
              </a:rPr>
              <a:t>č</a:t>
            </a:r>
            <a:r>
              <a:rPr lang="en-US" sz="1400" b="1" cap="small" dirty="0" err="1">
                <a:solidFill>
                  <a:srgbClr val="0070C0"/>
                </a:solidFill>
              </a:rPr>
              <a:t>asnice</a:t>
            </a:r>
            <a:endParaRPr lang="cs-CZ" sz="1400" b="1" cap="small" dirty="0">
              <a:solidFill>
                <a:srgbClr val="0070C0"/>
              </a:solidFill>
            </a:endParaRPr>
          </a:p>
        </p:txBody>
      </p:sp>
      <p:sp>
        <p:nvSpPr>
          <p:cNvPr id="47" name="TextovéPole 46"/>
          <p:cNvSpPr txBox="1"/>
          <p:nvPr/>
        </p:nvSpPr>
        <p:spPr>
          <a:xfrm rot="20260281">
            <a:off x="1169892" y="4992565"/>
            <a:ext cx="149517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>
                <a:solidFill>
                  <a:srgbClr val="C00000"/>
                </a:solidFill>
              </a:rPr>
              <a:t>teď</a:t>
            </a:r>
          </a:p>
          <a:p>
            <a:r>
              <a:rPr lang="en-US" sz="1400" b="1" cap="small" dirty="0" err="1">
                <a:solidFill>
                  <a:srgbClr val="C00000"/>
                </a:solidFill>
              </a:rPr>
              <a:t>sou</a:t>
            </a:r>
            <a:r>
              <a:rPr lang="cs-CZ" sz="1400" b="1" cap="small" dirty="0">
                <a:solidFill>
                  <a:srgbClr val="C00000"/>
                </a:solidFill>
              </a:rPr>
              <a:t>č</a:t>
            </a:r>
            <a:r>
              <a:rPr lang="en-US" sz="1400" b="1" cap="small" dirty="0" err="1">
                <a:solidFill>
                  <a:srgbClr val="C00000"/>
                </a:solidFill>
              </a:rPr>
              <a:t>asnice</a:t>
            </a:r>
            <a:endParaRPr lang="cs-CZ" sz="1400" b="1" cap="small" dirty="0">
              <a:solidFill>
                <a:srgbClr val="C00000"/>
              </a:solidFill>
            </a:endParaRPr>
          </a:p>
          <a:p>
            <a:endParaRPr lang="cs-CZ" b="1" cap="small" dirty="0">
              <a:solidFill>
                <a:srgbClr val="C00000"/>
              </a:solidFill>
            </a:endParaRPr>
          </a:p>
          <a:p>
            <a:endParaRPr lang="cs-CZ" b="1" cap="small" dirty="0">
              <a:solidFill>
                <a:srgbClr val="C00000"/>
              </a:solidFill>
            </a:endParaRPr>
          </a:p>
        </p:txBody>
      </p:sp>
      <p:sp>
        <p:nvSpPr>
          <p:cNvPr id="57" name="TextovéPole 56"/>
          <p:cNvSpPr txBox="1"/>
          <p:nvPr/>
        </p:nvSpPr>
        <p:spPr>
          <a:xfrm rot="17526923">
            <a:off x="2974982" y="6005184"/>
            <a:ext cx="93779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>
                <a:solidFill>
                  <a:srgbClr val="C00000"/>
                </a:solidFill>
              </a:rPr>
              <a:t>tady</a:t>
            </a:r>
            <a:br>
              <a:rPr lang="cs-CZ" b="1" cap="small" dirty="0">
                <a:solidFill>
                  <a:srgbClr val="0070C0"/>
                </a:solidFill>
              </a:rPr>
            </a:br>
            <a:r>
              <a:rPr lang="cs-CZ" sz="1100" b="1" cap="small" dirty="0">
                <a:solidFill>
                  <a:srgbClr val="C00000"/>
                </a:solidFill>
              </a:rPr>
              <a:t>světočára</a:t>
            </a:r>
          </a:p>
          <a:p>
            <a:endParaRPr lang="cs-CZ" b="1" cap="small" dirty="0">
              <a:solidFill>
                <a:srgbClr val="C00000"/>
              </a:solidFill>
            </a:endParaRPr>
          </a:p>
        </p:txBody>
      </p:sp>
      <p:sp>
        <p:nvSpPr>
          <p:cNvPr id="58" name="TextovéPole 57"/>
          <p:cNvSpPr txBox="1"/>
          <p:nvPr/>
        </p:nvSpPr>
        <p:spPr>
          <a:xfrm rot="16200000">
            <a:off x="3580044" y="5895610"/>
            <a:ext cx="11694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small" dirty="0">
                <a:solidFill>
                  <a:srgbClr val="0070C0"/>
                </a:solidFill>
              </a:rPr>
              <a:t>tad</a:t>
            </a:r>
            <a:r>
              <a:rPr lang="cs-CZ" b="1" cap="small" dirty="0">
                <a:solidFill>
                  <a:srgbClr val="0070C0"/>
                </a:solidFill>
              </a:rPr>
              <a:t>y</a:t>
            </a:r>
            <a:br>
              <a:rPr lang="cs-CZ" b="1" cap="small" dirty="0">
                <a:solidFill>
                  <a:srgbClr val="0070C0"/>
                </a:solidFill>
              </a:rPr>
            </a:br>
            <a:r>
              <a:rPr lang="cs-CZ" sz="1100" b="1" cap="small" dirty="0">
                <a:solidFill>
                  <a:srgbClr val="0070C0"/>
                </a:solidFill>
              </a:rPr>
              <a:t>světočára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555674" y="3830782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872345" y="3789218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  <a:r>
              <a:rPr lang="cs-CZ" baseline="-25000" dirty="0" err="1">
                <a:solidFill>
                  <a:srgbClr val="0070C0"/>
                </a:solidFill>
              </a:rPr>
              <a:t>B</a:t>
            </a:r>
            <a:endParaRPr lang="cs-CZ" baseline="-25000" dirty="0">
              <a:solidFill>
                <a:srgbClr val="0070C0"/>
              </a:solidFill>
            </a:endParaRPr>
          </a:p>
        </p:txBody>
      </p:sp>
      <p:sp>
        <p:nvSpPr>
          <p:cNvPr id="60" name="TextovéPole 59"/>
          <p:cNvSpPr txBox="1"/>
          <p:nvPr/>
        </p:nvSpPr>
        <p:spPr>
          <a:xfrm>
            <a:off x="3713018" y="4378036"/>
            <a:ext cx="48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t‘</a:t>
            </a:r>
            <a:r>
              <a:rPr lang="cs-CZ" baseline="-25000" dirty="0" err="1">
                <a:solidFill>
                  <a:srgbClr val="C00000"/>
                </a:solidFill>
              </a:rPr>
              <a:t>B</a:t>
            </a:r>
            <a:endParaRPr lang="cs-CZ" baseline="-25000" dirty="0">
              <a:solidFill>
                <a:srgbClr val="C0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64128" y="3366655"/>
            <a:ext cx="2466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relativní současnost</a:t>
            </a:r>
            <a:endParaRPr lang="cs-CZ" i="1" dirty="0">
              <a:solidFill>
                <a:srgbClr val="0070C0"/>
              </a:solidFill>
              <a:latin typeface="Book Antiqua" panose="02040602050305030304" pitchFamily="18" charset="0"/>
            </a:endParaRPr>
          </a:p>
          <a:p>
            <a:r>
              <a:rPr lang="cs-CZ" i="1" dirty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  <a:r>
              <a:rPr lang="cs-CZ" baseline="-25000" dirty="0">
                <a:solidFill>
                  <a:srgbClr val="0070C0"/>
                </a:solidFill>
              </a:rPr>
              <a:t>B </a:t>
            </a:r>
            <a:r>
              <a:rPr lang="cs-CZ" dirty="0">
                <a:solidFill>
                  <a:srgbClr val="0070C0"/>
                </a:solidFill>
              </a:rPr>
              <a:t>&gt; 0, </a:t>
            </a:r>
            <a:r>
              <a:rPr lang="cs-CZ" dirty="0"/>
              <a:t>ale </a:t>
            </a:r>
            <a:r>
              <a:rPr lang="cs-CZ" i="1" dirty="0">
                <a:solidFill>
                  <a:srgbClr val="C00000"/>
                </a:solidFill>
                <a:latin typeface="Book Antiqua" panose="02040602050305030304" pitchFamily="18" charset="0"/>
              </a:rPr>
              <a:t>T‘</a:t>
            </a:r>
            <a:r>
              <a:rPr lang="cs-CZ" baseline="-25000" dirty="0">
                <a:solidFill>
                  <a:srgbClr val="C00000"/>
                </a:solidFill>
              </a:rPr>
              <a:t>B </a:t>
            </a:r>
            <a:r>
              <a:rPr lang="cs-CZ" dirty="0">
                <a:solidFill>
                  <a:srgbClr val="C00000"/>
                </a:solidFill>
              </a:rPr>
              <a:t>&lt; 0</a:t>
            </a:r>
            <a:br>
              <a:rPr lang="cs-CZ" dirty="0">
                <a:solidFill>
                  <a:srgbClr val="C00000"/>
                </a:solidFill>
              </a:rPr>
            </a:br>
            <a:endParaRPr lang="cs-CZ" dirty="0"/>
          </a:p>
        </p:txBody>
      </p:sp>
      <p:cxnSp>
        <p:nvCxnSpPr>
          <p:cNvPr id="14" name="Přímá spojnice se šipkou 13"/>
          <p:cNvCxnSpPr/>
          <p:nvPr/>
        </p:nvCxnSpPr>
        <p:spPr>
          <a:xfrm flipV="1">
            <a:off x="4228333" y="2055866"/>
            <a:ext cx="1466722" cy="2221562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ál 16"/>
          <p:cNvSpPr/>
          <p:nvPr/>
        </p:nvSpPr>
        <p:spPr>
          <a:xfrm>
            <a:off x="4842024" y="3246427"/>
            <a:ext cx="79780" cy="85916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9" name="Přímá spojnice se šipkou 58"/>
          <p:cNvCxnSpPr/>
          <p:nvPr/>
        </p:nvCxnSpPr>
        <p:spPr>
          <a:xfrm flipV="1">
            <a:off x="4234470" y="1982223"/>
            <a:ext cx="1767431" cy="2313616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ál 60"/>
          <p:cNvSpPr/>
          <p:nvPr/>
        </p:nvSpPr>
        <p:spPr>
          <a:xfrm>
            <a:off x="5013857" y="3178921"/>
            <a:ext cx="79780" cy="85916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3" name="Přímá spojnice se šipkou 62"/>
          <p:cNvCxnSpPr/>
          <p:nvPr/>
        </p:nvCxnSpPr>
        <p:spPr>
          <a:xfrm flipV="1">
            <a:off x="4240607" y="2134623"/>
            <a:ext cx="1913694" cy="217349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ál 64"/>
          <p:cNvSpPr/>
          <p:nvPr/>
        </p:nvSpPr>
        <p:spPr>
          <a:xfrm>
            <a:off x="5319680" y="2981517"/>
            <a:ext cx="79780" cy="85916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7" name="Přímá spojnice se šipkou 66"/>
          <p:cNvCxnSpPr/>
          <p:nvPr/>
        </p:nvCxnSpPr>
        <p:spPr>
          <a:xfrm flipV="1">
            <a:off x="4228333" y="2663420"/>
            <a:ext cx="2528408" cy="1650831"/>
          </a:xfrm>
          <a:prstGeom prst="straightConnector1">
            <a:avLst/>
          </a:prstGeom>
          <a:ln>
            <a:solidFill>
              <a:srgbClr val="92D05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ál 69"/>
          <p:cNvSpPr/>
          <p:nvPr/>
        </p:nvSpPr>
        <p:spPr>
          <a:xfrm>
            <a:off x="5251029" y="3577279"/>
            <a:ext cx="79780" cy="85916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2" name="Přímá spojnice se šipkou 71"/>
          <p:cNvCxnSpPr/>
          <p:nvPr/>
        </p:nvCxnSpPr>
        <p:spPr>
          <a:xfrm flipV="1">
            <a:off x="4207282" y="2396718"/>
            <a:ext cx="2576472" cy="1925191"/>
          </a:xfrm>
          <a:prstGeom prst="straightConnector1">
            <a:avLst/>
          </a:prstGeom>
          <a:ln>
            <a:solidFill>
              <a:srgbClr val="92D05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ál 73"/>
          <p:cNvSpPr/>
          <p:nvPr/>
        </p:nvSpPr>
        <p:spPr>
          <a:xfrm>
            <a:off x="5300526" y="3426182"/>
            <a:ext cx="79780" cy="85916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5" name="Přímá spojnice se šipkou 74"/>
          <p:cNvCxnSpPr/>
          <p:nvPr/>
        </p:nvCxnSpPr>
        <p:spPr>
          <a:xfrm flipV="1">
            <a:off x="4225518" y="2352431"/>
            <a:ext cx="2240410" cy="1946031"/>
          </a:xfrm>
          <a:prstGeom prst="straightConnector1">
            <a:avLst/>
          </a:prstGeom>
          <a:ln>
            <a:solidFill>
              <a:srgbClr val="92D05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ál 77"/>
          <p:cNvSpPr/>
          <p:nvPr/>
        </p:nvSpPr>
        <p:spPr>
          <a:xfrm>
            <a:off x="5469860" y="3139618"/>
            <a:ext cx="79780" cy="85916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symbol pro číslo snímku 3">
            <a:extLst>
              <a:ext uri="{FF2B5EF4-FFF2-40B4-BE49-F238E27FC236}">
                <a16:creationId xmlns:a16="http://schemas.microsoft.com/office/drawing/2014/main" id="{1941DE0F-C3D8-06ED-6AA8-50747A58E30B}"/>
              </a:ext>
            </a:extLst>
          </p:cNvPr>
          <p:cNvSpPr txBox="1">
            <a:spLocks noGrp="1"/>
          </p:cNvSpPr>
          <p:nvPr/>
        </p:nvSpPr>
        <p:spPr>
          <a:xfrm>
            <a:off x="8260288" y="6471511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20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57380518-286B-E0DE-3693-1193FF30BFE6}"/>
              </a:ext>
            </a:extLst>
          </p:cNvPr>
          <p:cNvSpPr txBox="1"/>
          <p:nvPr/>
        </p:nvSpPr>
        <p:spPr>
          <a:xfrm>
            <a:off x="8376529" y="97589"/>
            <a:ext cx="5263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E9FE2CC2-39D7-91D3-6E89-D143F067393A}"/>
              </a:ext>
            </a:extLst>
          </p:cNvPr>
          <p:cNvSpPr txBox="1"/>
          <p:nvPr/>
        </p:nvSpPr>
        <p:spPr>
          <a:xfrm>
            <a:off x="8387912" y="103256"/>
            <a:ext cx="4131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A761C1C4-7224-B23A-4DF3-7C266C921AA6}"/>
              </a:ext>
            </a:extLst>
          </p:cNvPr>
          <p:cNvSpPr txBox="1"/>
          <p:nvPr/>
        </p:nvSpPr>
        <p:spPr>
          <a:xfrm>
            <a:off x="8408332" y="97589"/>
            <a:ext cx="4945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CEB15811-7901-F68D-9348-92D9A8832A09}"/>
              </a:ext>
            </a:extLst>
          </p:cNvPr>
          <p:cNvSpPr txBox="1"/>
          <p:nvPr/>
        </p:nvSpPr>
        <p:spPr>
          <a:xfrm>
            <a:off x="8421812" y="88525"/>
            <a:ext cx="5779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35840" name="TextovéPole 35839">
            <a:extLst>
              <a:ext uri="{FF2B5EF4-FFF2-40B4-BE49-F238E27FC236}">
                <a16:creationId xmlns:a16="http://schemas.microsoft.com/office/drawing/2014/main" id="{6E12F03E-C9F2-DC31-11AD-82D9969C2C94}"/>
              </a:ext>
            </a:extLst>
          </p:cNvPr>
          <p:cNvSpPr txBox="1"/>
          <p:nvPr/>
        </p:nvSpPr>
        <p:spPr>
          <a:xfrm>
            <a:off x="8391179" y="93015"/>
            <a:ext cx="4708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35842" name="TextovéPole 35841">
            <a:extLst>
              <a:ext uri="{FF2B5EF4-FFF2-40B4-BE49-F238E27FC236}">
                <a16:creationId xmlns:a16="http://schemas.microsoft.com/office/drawing/2014/main" id="{F4DCC8A6-0C94-4BE5-9F93-BB4AF3577E26}"/>
              </a:ext>
            </a:extLst>
          </p:cNvPr>
          <p:cNvSpPr txBox="1"/>
          <p:nvPr/>
        </p:nvSpPr>
        <p:spPr>
          <a:xfrm>
            <a:off x="8408332" y="79461"/>
            <a:ext cx="5042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35845" name="TextovéPole 35844">
            <a:extLst>
              <a:ext uri="{FF2B5EF4-FFF2-40B4-BE49-F238E27FC236}">
                <a16:creationId xmlns:a16="http://schemas.microsoft.com/office/drawing/2014/main" id="{FA6E33E2-D7F7-59E2-8F3F-2E2CBCA188D6}"/>
              </a:ext>
            </a:extLst>
          </p:cNvPr>
          <p:cNvSpPr txBox="1"/>
          <p:nvPr/>
        </p:nvSpPr>
        <p:spPr>
          <a:xfrm>
            <a:off x="8418223" y="82360"/>
            <a:ext cx="5042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35847" name="TextovéPole 35846">
            <a:extLst>
              <a:ext uri="{FF2B5EF4-FFF2-40B4-BE49-F238E27FC236}">
                <a16:creationId xmlns:a16="http://schemas.microsoft.com/office/drawing/2014/main" id="{705E19FE-D095-01B4-EE89-F082EFBE0258}"/>
              </a:ext>
            </a:extLst>
          </p:cNvPr>
          <p:cNvSpPr txBox="1"/>
          <p:nvPr/>
        </p:nvSpPr>
        <p:spPr>
          <a:xfrm>
            <a:off x="8408332" y="72258"/>
            <a:ext cx="5120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35849" name="TextovéPole 35848">
            <a:extLst>
              <a:ext uri="{FF2B5EF4-FFF2-40B4-BE49-F238E27FC236}">
                <a16:creationId xmlns:a16="http://schemas.microsoft.com/office/drawing/2014/main" id="{0DDAB62A-ADD4-159B-1D71-5F61800EE351}"/>
              </a:ext>
            </a:extLst>
          </p:cNvPr>
          <p:cNvSpPr txBox="1"/>
          <p:nvPr/>
        </p:nvSpPr>
        <p:spPr>
          <a:xfrm>
            <a:off x="8426816" y="60470"/>
            <a:ext cx="4568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35851" name="TextovéPole 35850">
            <a:extLst>
              <a:ext uri="{FF2B5EF4-FFF2-40B4-BE49-F238E27FC236}">
                <a16:creationId xmlns:a16="http://schemas.microsoft.com/office/drawing/2014/main" id="{65374699-8AED-C914-6B68-C83EFD074912}"/>
              </a:ext>
            </a:extLst>
          </p:cNvPr>
          <p:cNvSpPr txBox="1"/>
          <p:nvPr/>
        </p:nvSpPr>
        <p:spPr>
          <a:xfrm>
            <a:off x="8410022" y="87511"/>
            <a:ext cx="5302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35853" name="TextovéPole 35852">
            <a:extLst>
              <a:ext uri="{FF2B5EF4-FFF2-40B4-BE49-F238E27FC236}">
                <a16:creationId xmlns:a16="http://schemas.microsoft.com/office/drawing/2014/main" id="{618160CF-37E0-6DD9-D6E1-EBAB724B69E2}"/>
              </a:ext>
            </a:extLst>
          </p:cNvPr>
          <p:cNvSpPr txBox="1"/>
          <p:nvPr/>
        </p:nvSpPr>
        <p:spPr>
          <a:xfrm>
            <a:off x="8428598" y="95302"/>
            <a:ext cx="5686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35855" name="TextovéPole 35854">
            <a:extLst>
              <a:ext uri="{FF2B5EF4-FFF2-40B4-BE49-F238E27FC236}">
                <a16:creationId xmlns:a16="http://schemas.microsoft.com/office/drawing/2014/main" id="{814DE3BE-61E4-4351-D7EE-6F99AA06A33A}"/>
              </a:ext>
            </a:extLst>
          </p:cNvPr>
          <p:cNvSpPr txBox="1"/>
          <p:nvPr/>
        </p:nvSpPr>
        <p:spPr>
          <a:xfrm>
            <a:off x="8419822" y="58267"/>
            <a:ext cx="5302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187277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"/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" dur="100"/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2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8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8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5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6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900"/>
                            </p:stCondLst>
                            <p:childTnLst>
                              <p:par>
                                <p:cTn id="164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7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0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7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7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3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9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9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500"/>
                            </p:stCondLst>
                            <p:childTnLst>
                              <p:par>
                                <p:cTn id="2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00"/>
                            </p:stCondLst>
                            <p:childTnLst>
                              <p:par>
                                <p:cTn id="2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50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500"/>
                            </p:stCondLst>
                            <p:childTnLst>
                              <p:par>
                                <p:cTn id="2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35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1500"/>
                            </p:stCondLst>
                            <p:childTnLst>
                              <p:par>
                                <p:cTn id="2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600"/>
                            </p:stCondLst>
                            <p:childTnLst>
                              <p:par>
                                <p:cTn id="2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700"/>
                            </p:stCondLst>
                            <p:childTnLst>
                              <p:par>
                                <p:cTn id="2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800"/>
                            </p:stCondLst>
                            <p:childTnLst>
                              <p:par>
                                <p:cTn id="26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900"/>
                            </p:stCondLst>
                            <p:childTnLst>
                              <p:par>
                                <p:cTn id="2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2000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1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2200"/>
                            </p:stCondLst>
                            <p:childTnLst>
                              <p:par>
                                <p:cTn id="28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1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300"/>
                            </p:stCondLst>
                            <p:childTnLst>
                              <p:par>
                                <p:cTn id="2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1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2400"/>
                            </p:stCondLst>
                            <p:childTnLst>
                              <p:par>
                                <p:cTn id="2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1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2500"/>
                            </p:stCondLst>
                            <p:childTnLst>
                              <p:par>
                                <p:cTn id="2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2600"/>
                            </p:stCondLst>
                            <p:childTnLst>
                              <p:par>
                                <p:cTn id="30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2700"/>
                            </p:stCondLst>
                            <p:childTnLst>
                              <p:par>
                                <p:cTn id="3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2800"/>
                            </p:stCondLst>
                            <p:childTnLst>
                              <p:par>
                                <p:cTn id="30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2900"/>
                            </p:stCondLst>
                            <p:childTnLst>
                              <p:par>
                                <p:cTn id="3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3000"/>
                            </p:stCondLst>
                            <p:childTnLst>
                              <p:par>
                                <p:cTn id="3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1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3100"/>
                            </p:stCondLst>
                            <p:childTnLst>
                              <p:par>
                                <p:cTn id="3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3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700"/>
                            </p:stCondLst>
                            <p:childTnLst>
                              <p:par>
                                <p:cTn id="350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600"/>
                            </p:stCondLst>
                            <p:childTnLst>
                              <p:par>
                                <p:cTn id="35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9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42" grpId="0"/>
      <p:bldP spid="43" grpId="0"/>
      <p:bldP spid="44" grpId="0"/>
      <p:bldP spid="45" grpId="0"/>
      <p:bldP spid="46" grpId="0" animBg="1"/>
      <p:bldP spid="48" grpId="0" animBg="1"/>
      <p:bldP spid="49" grpId="0" animBg="1"/>
      <p:bldP spid="50" grpId="0"/>
      <p:bldP spid="51" grpId="0"/>
      <p:bldP spid="52" grpId="0"/>
      <p:bldP spid="53" grpId="0"/>
      <p:bldP spid="12" grpId="0" animBg="1"/>
      <p:bldP spid="12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3" grpId="0" animBg="1"/>
      <p:bldP spid="8" grpId="0"/>
      <p:bldP spid="10" grpId="0"/>
      <p:bldP spid="60" grpId="0"/>
      <p:bldP spid="17" grpId="0" animBg="1"/>
      <p:bldP spid="17" grpId="1" animBg="1"/>
      <p:bldP spid="61" grpId="0" animBg="1"/>
      <p:bldP spid="61" grpId="1" animBg="1"/>
      <p:bldP spid="65" grpId="0" animBg="1"/>
      <p:bldP spid="65" grpId="1" animBg="1"/>
      <p:bldP spid="70" grpId="0" animBg="1"/>
      <p:bldP spid="70" grpId="1" animBg="1"/>
      <p:bldP spid="74" grpId="0" animBg="1"/>
      <p:bldP spid="74" grpId="1" animBg="1"/>
      <p:bldP spid="78" grpId="0" animBg="1"/>
      <p:bldP spid="78" grpId="1" animBg="1"/>
      <p:bldP spid="23" grpId="0" build="allAtOnce"/>
      <p:bldP spid="25" grpId="0" build="allAtOnce"/>
      <p:bldP spid="31" grpId="0" build="allAtOnce"/>
      <p:bldP spid="41" grpId="0" build="allAtOnce"/>
      <p:bldP spid="35840" grpId="0" build="allAtOnce"/>
      <p:bldP spid="35842" grpId="0" build="allAtOnce"/>
      <p:bldP spid="35845" grpId="0" build="allAtOnce"/>
      <p:bldP spid="35847" grpId="0" build="allAtOnce"/>
      <p:bldP spid="35849" grpId="0" build="allAtOnce"/>
      <p:bldP spid="35851" grpId="0" build="allAtOnce"/>
      <p:bldP spid="35853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37892" name="TextovéPole 4"/>
          <p:cNvSpPr txBox="1">
            <a:spLocks noChangeArrowheads="1"/>
          </p:cNvSpPr>
          <p:nvPr/>
        </p:nvSpPr>
        <p:spPr bwMode="auto">
          <a:xfrm>
            <a:off x="2700338" y="333375"/>
            <a:ext cx="38202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Metrová tyč v klidu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8482" y="3806031"/>
            <a:ext cx="4787900" cy="1587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rot="5400000">
            <a:off x="1850851" y="2955925"/>
            <a:ext cx="4564063" cy="1954213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690978" y="1479607"/>
            <a:ext cx="4786313" cy="4714875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964039" y="1608843"/>
            <a:ext cx="4857750" cy="457200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785813" y="2428875"/>
            <a:ext cx="6357937" cy="2786063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767217" y="1331833"/>
            <a:ext cx="331947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5564342" y="3782122"/>
            <a:ext cx="1963738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x; současnost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634575">
            <a:off x="4622805" y="1318056"/>
            <a:ext cx="504734" cy="461665"/>
          </a:xfrm>
          <a:prstGeom prst="rect">
            <a:avLst/>
          </a:prstGeom>
          <a:solidFill>
            <a:schemeClr val="bg1">
              <a:alpha val="16078"/>
            </a:scheme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baseline="-25000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endParaRPr lang="cs-CZ" altLang="cs-CZ" sz="2400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204859">
            <a:off x="6111229" y="2631082"/>
            <a:ext cx="1944687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současnost</a:t>
            </a: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43663" y="1125538"/>
            <a:ext cx="10064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37905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0" name="Text Box 27"/>
          <p:cNvSpPr txBox="1">
            <a:spLocks noChangeArrowheads="1"/>
          </p:cNvSpPr>
          <p:nvPr/>
        </p:nvSpPr>
        <p:spPr bwMode="auto">
          <a:xfrm>
            <a:off x="5076382" y="3651707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7911" name="Text Box 28"/>
          <p:cNvSpPr txBox="1">
            <a:spLocks noChangeArrowheads="1"/>
          </p:cNvSpPr>
          <p:nvPr/>
        </p:nvSpPr>
        <p:spPr bwMode="auto">
          <a:xfrm>
            <a:off x="3886172" y="4300943"/>
            <a:ext cx="4968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6888" name="Text Box 30"/>
          <p:cNvSpPr txBox="1">
            <a:spLocks noChangeArrowheads="1"/>
          </p:cNvSpPr>
          <p:nvPr/>
        </p:nvSpPr>
        <p:spPr bwMode="auto">
          <a:xfrm>
            <a:off x="3476625" y="4424363"/>
            <a:ext cx="4953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6889" name="Text Box 32"/>
          <p:cNvSpPr txBox="1">
            <a:spLocks noChangeArrowheads="1"/>
          </p:cNvSpPr>
          <p:nvPr/>
        </p:nvSpPr>
        <p:spPr bwMode="auto">
          <a:xfrm>
            <a:off x="5173663" y="31813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5" name="Přímá spojovací čára 6"/>
          <p:cNvCxnSpPr>
            <a:cxnSpLocks noChangeShapeType="1"/>
          </p:cNvCxnSpPr>
          <p:nvPr/>
        </p:nvCxnSpPr>
        <p:spPr bwMode="auto">
          <a:xfrm flipH="1">
            <a:off x="5146675" y="2060575"/>
            <a:ext cx="1588" cy="4140200"/>
          </a:xfrm>
          <a:prstGeom prst="line">
            <a:avLst/>
          </a:prstGeom>
          <a:noFill/>
          <a:ln w="571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93" name="Line 36"/>
          <p:cNvSpPr>
            <a:spLocks noChangeShapeType="1"/>
          </p:cNvSpPr>
          <p:nvPr/>
        </p:nvSpPr>
        <p:spPr bwMode="auto">
          <a:xfrm>
            <a:off x="4211638" y="5575300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94" name="Line 37"/>
          <p:cNvSpPr>
            <a:spLocks noChangeShapeType="1"/>
          </p:cNvSpPr>
          <p:nvPr/>
        </p:nvSpPr>
        <p:spPr bwMode="auto">
          <a:xfrm>
            <a:off x="4211638" y="534352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95" name="Line 38"/>
          <p:cNvSpPr>
            <a:spLocks noChangeShapeType="1"/>
          </p:cNvSpPr>
          <p:nvPr/>
        </p:nvSpPr>
        <p:spPr bwMode="auto">
          <a:xfrm>
            <a:off x="4211638" y="5097463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96" name="Line 39"/>
          <p:cNvSpPr>
            <a:spLocks noChangeShapeType="1"/>
          </p:cNvSpPr>
          <p:nvPr/>
        </p:nvSpPr>
        <p:spPr bwMode="auto">
          <a:xfrm>
            <a:off x="4211638" y="485933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9" name="Text Box 40"/>
          <p:cNvSpPr txBox="1">
            <a:spLocks noChangeArrowheads="1"/>
          </p:cNvSpPr>
          <p:nvPr/>
        </p:nvSpPr>
        <p:spPr bwMode="auto">
          <a:xfrm>
            <a:off x="4165600" y="3671888"/>
            <a:ext cx="360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charset="0"/>
              </a:rPr>
              <a:t>0</a:t>
            </a: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6898" name="Text Box 41"/>
          <p:cNvSpPr txBox="1">
            <a:spLocks noChangeArrowheads="1"/>
          </p:cNvSpPr>
          <p:nvPr/>
        </p:nvSpPr>
        <p:spPr bwMode="auto">
          <a:xfrm>
            <a:off x="4500563" y="27241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7921" name="Text Box 42"/>
          <p:cNvSpPr txBox="1">
            <a:spLocks noChangeArrowheads="1"/>
          </p:cNvSpPr>
          <p:nvPr/>
        </p:nvSpPr>
        <p:spPr bwMode="auto">
          <a:xfrm>
            <a:off x="3924300" y="2924175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0070C0"/>
              </a:solidFill>
              <a:latin typeface="Arial" charset="0"/>
            </a:endParaRPr>
          </a:p>
        </p:txBody>
      </p:sp>
      <p:cxnSp>
        <p:nvCxnSpPr>
          <p:cNvPr id="37" name="Přímá spojovací čára 22"/>
          <p:cNvCxnSpPr>
            <a:cxnSpLocks noChangeShapeType="1"/>
          </p:cNvCxnSpPr>
          <p:nvPr/>
        </p:nvCxnSpPr>
        <p:spPr bwMode="auto">
          <a:xfrm flipH="1">
            <a:off x="4213225" y="3892550"/>
            <a:ext cx="896938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Přímá spojovací čára 22"/>
          <p:cNvCxnSpPr>
            <a:cxnSpLocks noChangeShapeType="1"/>
          </p:cNvCxnSpPr>
          <p:nvPr/>
        </p:nvCxnSpPr>
        <p:spPr bwMode="auto">
          <a:xfrm flipH="1">
            <a:off x="4165600" y="4197350"/>
            <a:ext cx="974725" cy="431800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Přímá spojovací čára 22"/>
          <p:cNvCxnSpPr>
            <a:cxnSpLocks noChangeShapeType="1"/>
          </p:cNvCxnSpPr>
          <p:nvPr/>
        </p:nvCxnSpPr>
        <p:spPr bwMode="auto">
          <a:xfrm flipH="1">
            <a:off x="4211638" y="4540250"/>
            <a:ext cx="898525" cy="360363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727435" y="1450849"/>
            <a:ext cx="4786313" cy="4714875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Přímá spojovací čára 20"/>
          <p:cNvCxnSpPr>
            <a:cxnSpLocks noChangeShapeType="1"/>
          </p:cNvCxnSpPr>
          <p:nvPr/>
        </p:nvCxnSpPr>
        <p:spPr bwMode="auto">
          <a:xfrm>
            <a:off x="1911524" y="1567559"/>
            <a:ext cx="4857750" cy="457200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Text Box 30"/>
          <p:cNvSpPr txBox="1">
            <a:spLocks noChangeArrowheads="1"/>
          </p:cNvSpPr>
          <p:nvPr/>
        </p:nvSpPr>
        <p:spPr bwMode="auto">
          <a:xfrm>
            <a:off x="2781300" y="3892550"/>
            <a:ext cx="4953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6" name="Line 39"/>
          <p:cNvSpPr>
            <a:spLocks noChangeShapeType="1"/>
          </p:cNvSpPr>
          <p:nvPr/>
        </p:nvSpPr>
        <p:spPr bwMode="auto">
          <a:xfrm>
            <a:off x="4221163" y="461962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" name="Line 39"/>
          <p:cNvSpPr>
            <a:spLocks noChangeShapeType="1"/>
          </p:cNvSpPr>
          <p:nvPr/>
        </p:nvSpPr>
        <p:spPr bwMode="auto">
          <a:xfrm>
            <a:off x="4211638" y="437832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" name="Line 39"/>
          <p:cNvSpPr>
            <a:spLocks noChangeShapeType="1"/>
          </p:cNvSpPr>
          <p:nvPr/>
        </p:nvSpPr>
        <p:spPr bwMode="auto">
          <a:xfrm>
            <a:off x="4230688" y="415448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" name="Line 39"/>
          <p:cNvSpPr>
            <a:spLocks noChangeShapeType="1"/>
          </p:cNvSpPr>
          <p:nvPr/>
        </p:nvSpPr>
        <p:spPr bwMode="auto">
          <a:xfrm>
            <a:off x="4221163" y="3949700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" name="Line 39"/>
          <p:cNvSpPr>
            <a:spLocks noChangeShapeType="1"/>
          </p:cNvSpPr>
          <p:nvPr/>
        </p:nvSpPr>
        <p:spPr bwMode="auto">
          <a:xfrm>
            <a:off x="4230688" y="371633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" name="Line 39"/>
          <p:cNvSpPr>
            <a:spLocks noChangeShapeType="1"/>
          </p:cNvSpPr>
          <p:nvPr/>
        </p:nvSpPr>
        <p:spPr bwMode="auto">
          <a:xfrm>
            <a:off x="4202113" y="3454400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52" name="Přímá spojovací čára 22"/>
          <p:cNvCxnSpPr>
            <a:cxnSpLocks noChangeShapeType="1"/>
          </p:cNvCxnSpPr>
          <p:nvPr/>
        </p:nvCxnSpPr>
        <p:spPr bwMode="auto">
          <a:xfrm flipH="1">
            <a:off x="4230688" y="4865688"/>
            <a:ext cx="898525" cy="360362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Přímá spojovací čára 22"/>
          <p:cNvCxnSpPr>
            <a:cxnSpLocks noChangeShapeType="1"/>
          </p:cNvCxnSpPr>
          <p:nvPr/>
        </p:nvCxnSpPr>
        <p:spPr bwMode="auto">
          <a:xfrm flipH="1">
            <a:off x="4211638" y="5208588"/>
            <a:ext cx="898525" cy="360362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Přímá spojovací čára 22"/>
          <p:cNvCxnSpPr>
            <a:cxnSpLocks noChangeShapeType="1"/>
          </p:cNvCxnSpPr>
          <p:nvPr/>
        </p:nvCxnSpPr>
        <p:spPr bwMode="auto">
          <a:xfrm flipH="1">
            <a:off x="4232275" y="2965450"/>
            <a:ext cx="896938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" name="Line 39"/>
          <p:cNvSpPr>
            <a:spLocks noChangeShapeType="1"/>
          </p:cNvSpPr>
          <p:nvPr/>
        </p:nvSpPr>
        <p:spPr bwMode="auto">
          <a:xfrm>
            <a:off x="4221163" y="3255963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" name="Line 39"/>
          <p:cNvSpPr>
            <a:spLocks noChangeShapeType="1"/>
          </p:cNvSpPr>
          <p:nvPr/>
        </p:nvSpPr>
        <p:spPr bwMode="auto">
          <a:xfrm>
            <a:off x="4173538" y="3054350"/>
            <a:ext cx="936625" cy="0"/>
          </a:xfrm>
          <a:prstGeom prst="line">
            <a:avLst/>
          </a:prstGeom>
          <a:ln>
            <a:solidFill>
              <a:srgbClr val="00B0F0"/>
            </a:solidFill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cs-CZ"/>
          </a:p>
        </p:txBody>
      </p:sp>
      <p:sp>
        <p:nvSpPr>
          <p:cNvPr id="57" name="Line 39"/>
          <p:cNvSpPr>
            <a:spLocks noChangeShapeType="1"/>
          </p:cNvSpPr>
          <p:nvPr/>
        </p:nvSpPr>
        <p:spPr bwMode="auto">
          <a:xfrm>
            <a:off x="4217988" y="286067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" name="Line 39"/>
          <p:cNvSpPr>
            <a:spLocks noChangeShapeType="1"/>
          </p:cNvSpPr>
          <p:nvPr/>
        </p:nvSpPr>
        <p:spPr bwMode="auto">
          <a:xfrm>
            <a:off x="4184650" y="264953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Obousměrná vodorovná šipka 11"/>
          <p:cNvSpPr/>
          <p:nvPr/>
        </p:nvSpPr>
        <p:spPr>
          <a:xfrm rot="20259035">
            <a:off x="4175887" y="5797055"/>
            <a:ext cx="980298" cy="233362"/>
          </a:xfrm>
          <a:prstGeom prst="leftRightArrow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1" name="Obousměrná vodorovná šipka 60"/>
          <p:cNvSpPr/>
          <p:nvPr/>
        </p:nvSpPr>
        <p:spPr>
          <a:xfrm rot="20356857">
            <a:off x="4178014" y="3372221"/>
            <a:ext cx="997997" cy="234950"/>
          </a:xfrm>
          <a:prstGeom prst="leftRightArrow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5245100" y="3208338"/>
            <a:ext cx="90488" cy="82550"/>
          </a:xfrm>
          <a:prstGeom prst="ellipse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63" name="Přímá spojovací čára 22"/>
          <p:cNvCxnSpPr>
            <a:cxnSpLocks noChangeShapeType="1"/>
          </p:cNvCxnSpPr>
          <p:nvPr/>
        </p:nvCxnSpPr>
        <p:spPr bwMode="auto">
          <a:xfrm flipH="1">
            <a:off x="4246563" y="2714625"/>
            <a:ext cx="896937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Přímá spojovací čára 22"/>
          <p:cNvCxnSpPr>
            <a:cxnSpLocks noChangeShapeType="1"/>
          </p:cNvCxnSpPr>
          <p:nvPr/>
        </p:nvCxnSpPr>
        <p:spPr bwMode="auto">
          <a:xfrm flipH="1">
            <a:off x="4214813" y="2486025"/>
            <a:ext cx="896937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Přímá spojovací čára 22"/>
          <p:cNvCxnSpPr>
            <a:cxnSpLocks noChangeShapeType="1"/>
          </p:cNvCxnSpPr>
          <p:nvPr/>
        </p:nvCxnSpPr>
        <p:spPr bwMode="auto">
          <a:xfrm flipH="1">
            <a:off x="4227513" y="3586163"/>
            <a:ext cx="896937" cy="377825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sp>
        <p:nvSpPr>
          <p:cNvPr id="60" name="Obousměrná vodorovná šipka 59"/>
          <p:cNvSpPr/>
          <p:nvPr/>
        </p:nvSpPr>
        <p:spPr>
          <a:xfrm>
            <a:off x="4259707" y="5797056"/>
            <a:ext cx="845693" cy="230364"/>
          </a:xfrm>
          <a:prstGeom prst="leftRightArrow">
            <a:avLst/>
          </a:prstGeom>
          <a:solidFill>
            <a:srgbClr val="05EBE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2" name="Obousměrná vodorovná šipka 61"/>
          <p:cNvSpPr/>
          <p:nvPr/>
        </p:nvSpPr>
        <p:spPr>
          <a:xfrm>
            <a:off x="4252087" y="3602496"/>
            <a:ext cx="845693" cy="230364"/>
          </a:xfrm>
          <a:prstGeom prst="leftRightArrow">
            <a:avLst/>
          </a:prstGeom>
          <a:solidFill>
            <a:srgbClr val="05EBE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6854931" y="4602685"/>
            <a:ext cx="87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>
                <a:solidFill>
                  <a:srgbClr val="0070C0"/>
                </a:solidFill>
                <a:latin typeface="Book Antiqua" pitchFamily="18" charset="0"/>
              </a:rPr>
              <a:t>l </a:t>
            </a:r>
            <a:r>
              <a:rPr lang="cs-CZ" sz="2400" dirty="0">
                <a:solidFill>
                  <a:srgbClr val="0070C0"/>
                </a:solidFill>
                <a:latin typeface="Book Antiqua" pitchFamily="18" charset="0"/>
              </a:rPr>
              <a:t>= 1</a:t>
            </a:r>
          </a:p>
          <a:p>
            <a:r>
              <a:rPr lang="cs-CZ" sz="2400" i="1" dirty="0">
                <a:solidFill>
                  <a:srgbClr val="FF0000"/>
                </a:solidFill>
                <a:latin typeface="Book Antiqua" panose="02040602050305030304" pitchFamily="18" charset="0"/>
              </a:rPr>
              <a:t>l‘ </a:t>
            </a:r>
            <a:r>
              <a:rPr lang="cs-CZ" sz="2400" dirty="0">
                <a:solidFill>
                  <a:srgbClr val="FF0000"/>
                </a:solidFill>
                <a:latin typeface="Book Antiqua" panose="02040602050305030304" pitchFamily="18" charset="0"/>
              </a:rPr>
              <a:t>&lt; 1</a:t>
            </a:r>
          </a:p>
        </p:txBody>
      </p:sp>
      <p:sp>
        <p:nvSpPr>
          <p:cNvPr id="8" name="Zástupný symbol pro číslo snímku 3">
            <a:extLst>
              <a:ext uri="{FF2B5EF4-FFF2-40B4-BE49-F238E27FC236}">
                <a16:creationId xmlns:a16="http://schemas.microsoft.com/office/drawing/2014/main" id="{7DB12B07-DDE7-5E35-5BA2-7D69C0215EB2}"/>
              </a:ext>
            </a:extLst>
          </p:cNvPr>
          <p:cNvSpPr txBox="1">
            <a:spLocks noGrp="1"/>
          </p:cNvSpPr>
          <p:nvPr/>
        </p:nvSpPr>
        <p:spPr>
          <a:xfrm>
            <a:off x="8249402" y="6471511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21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0131627-7991-CA58-01DA-7B0E39FD0180}"/>
              </a:ext>
            </a:extLst>
          </p:cNvPr>
          <p:cNvSpPr txBox="1"/>
          <p:nvPr/>
        </p:nvSpPr>
        <p:spPr>
          <a:xfrm>
            <a:off x="8525473" y="31053"/>
            <a:ext cx="495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803D41A-5AF1-BA91-6DE2-8A70F47E65A8}"/>
              </a:ext>
            </a:extLst>
          </p:cNvPr>
          <p:cNvSpPr txBox="1"/>
          <p:nvPr/>
        </p:nvSpPr>
        <p:spPr>
          <a:xfrm>
            <a:off x="8525473" y="31053"/>
            <a:ext cx="495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E12DF1F-3FD0-C5C6-F1B9-05A3A4D7023E}"/>
              </a:ext>
            </a:extLst>
          </p:cNvPr>
          <p:cNvSpPr txBox="1"/>
          <p:nvPr/>
        </p:nvSpPr>
        <p:spPr>
          <a:xfrm>
            <a:off x="8550038" y="31053"/>
            <a:ext cx="51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11DFE952-DE29-3C83-3EE8-6C21CCE52D56}"/>
              </a:ext>
            </a:extLst>
          </p:cNvPr>
          <p:cNvSpPr txBox="1"/>
          <p:nvPr/>
        </p:nvSpPr>
        <p:spPr>
          <a:xfrm>
            <a:off x="8525473" y="47819"/>
            <a:ext cx="495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94C752C0-AB28-DDFA-FDB4-07C1A06AE51C}"/>
              </a:ext>
            </a:extLst>
          </p:cNvPr>
          <p:cNvSpPr txBox="1"/>
          <p:nvPr/>
        </p:nvSpPr>
        <p:spPr>
          <a:xfrm>
            <a:off x="8551901" y="28769"/>
            <a:ext cx="4913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10A3ED6F-932B-7ECB-6FAB-EC5CF95918BD}"/>
              </a:ext>
            </a:extLst>
          </p:cNvPr>
          <p:cNvSpPr txBox="1"/>
          <p:nvPr/>
        </p:nvSpPr>
        <p:spPr>
          <a:xfrm>
            <a:off x="8575755" y="24007"/>
            <a:ext cx="495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926C2BBD-4A4B-ABA7-AA80-0DF71E73B163}"/>
              </a:ext>
            </a:extLst>
          </p:cNvPr>
          <p:cNvSpPr txBox="1"/>
          <p:nvPr/>
        </p:nvSpPr>
        <p:spPr>
          <a:xfrm>
            <a:off x="8545276" y="43251"/>
            <a:ext cx="529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218507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"/>
                                        <p:tgtEl>
                                          <p:spTgt spid="3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50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"/>
                                        <p:tgtEl>
                                          <p:spTgt spid="36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54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00"/>
                                        <p:tgtEl>
                                          <p:spTgt spid="36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withGroup">
                            <p:stCondLst>
                              <p:cond delay="78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9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1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withGroup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2" grpId="0" animBg="1"/>
      <p:bldP spid="36888" grpId="0"/>
      <p:bldP spid="36889" grpId="0"/>
      <p:bldP spid="36893" grpId="0" animBg="1"/>
      <p:bldP spid="36894" grpId="0" animBg="1"/>
      <p:bldP spid="36895" grpId="0" animBg="1"/>
      <p:bldP spid="36896" grpId="0" animBg="1"/>
      <p:bldP spid="36898" grpId="0"/>
      <p:bldP spid="42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5" grpId="0" animBg="1"/>
      <p:bldP spid="56" grpId="0" animBg="1"/>
      <p:bldP spid="57" grpId="0" animBg="1"/>
      <p:bldP spid="58" grpId="0" animBg="1"/>
      <p:bldP spid="12" grpId="0" animBg="1"/>
      <p:bldP spid="61" grpId="0" animBg="1"/>
      <p:bldP spid="13" grpId="0" animBg="1"/>
      <p:bldP spid="60" grpId="0" animBg="1"/>
      <p:bldP spid="62" grpId="0" animBg="1"/>
      <p:bldP spid="10" grpId="0" build="allAtOnce"/>
      <p:bldP spid="14" grpId="0" build="allAtOnce"/>
      <p:bldP spid="17" grpId="0" build="allAtOnce"/>
      <p:bldP spid="20" grpId="0" build="allAtOnce"/>
      <p:bldP spid="24" grpId="0" build="allAtOnce"/>
      <p:bldP spid="28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38916" name="TextovéPole 4"/>
          <p:cNvSpPr txBox="1">
            <a:spLocks noChangeArrowheads="1"/>
          </p:cNvSpPr>
          <p:nvPr/>
        </p:nvSpPr>
        <p:spPr bwMode="auto">
          <a:xfrm>
            <a:off x="2700338" y="333375"/>
            <a:ext cx="34369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>
                <a:solidFill>
                  <a:schemeClr val="tx1"/>
                </a:solidFill>
                <a:latin typeface="Book Antiqua" pitchFamily="18" charset="0"/>
              </a:rPr>
              <a:t>Metrová tyč letící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8482" y="3806032"/>
            <a:ext cx="4787900" cy="1587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rot="5400000">
            <a:off x="1831975" y="2997200"/>
            <a:ext cx="4529138" cy="1906588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714500" y="1481138"/>
            <a:ext cx="4786313" cy="4714875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714848" y="1382713"/>
            <a:ext cx="4857750" cy="457200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785813" y="2428875"/>
            <a:ext cx="6357937" cy="2786063"/>
          </a:xfrm>
          <a:prstGeom prst="line">
            <a:avLst/>
          </a:prstGeom>
          <a:noFill/>
          <a:ln w="5715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>
            <a:off x="3876921" y="1027966"/>
            <a:ext cx="357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chemeClr val="tx1"/>
                </a:solidFill>
                <a:latin typeface="Book Antiqua" pitchFamily="18" charset="0"/>
              </a:rPr>
              <a:t>T</a:t>
            </a: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7000875" y="3764854"/>
            <a:ext cx="1963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>
                <a:solidFill>
                  <a:schemeClr val="tx1"/>
                </a:solidFill>
                <a:latin typeface="Book Antiqua" pitchFamily="18" charset="0"/>
              </a:rPr>
              <a:t>x; současnost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>
            <a:off x="4851401" y="1130300"/>
            <a:ext cx="499988" cy="466725"/>
          </a:xfrm>
          <a:prstGeom prst="rect">
            <a:avLst/>
          </a:prstGeom>
          <a:gradFill flip="none" rotWithShape="1">
            <a:gsLst>
              <a:gs pos="0">
                <a:srgbClr val="CC0000">
                  <a:tint val="66000"/>
                  <a:satMod val="160000"/>
                </a:srgbClr>
              </a:gs>
              <a:gs pos="50000">
                <a:srgbClr val="CC0000">
                  <a:tint val="44500"/>
                  <a:satMod val="160000"/>
                </a:srgbClr>
              </a:gs>
              <a:gs pos="100000">
                <a:srgbClr val="CC0000">
                  <a:tint val="23500"/>
                  <a:satMod val="160000"/>
                </a:srgbClr>
              </a:gs>
            </a:gsLst>
            <a:lin ang="13500000" scaled="1"/>
            <a:tileRect/>
          </a:gra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chemeClr val="tx1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’</a:t>
            </a:r>
            <a:endParaRPr lang="cs-CZ" altLang="cs-CZ" sz="2400" b="1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>
            <a:off x="6948488" y="2060575"/>
            <a:ext cx="1944687" cy="466725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noProof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chemeClr val="tx1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chemeClr val="tx1"/>
                </a:solidFill>
                <a:latin typeface="Book Antiqua" pitchFamily="18" charset="0"/>
              </a:rPr>
              <a:t>současnost</a:t>
            </a: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43663" y="1125538"/>
            <a:ext cx="10064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38929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30" name="Freeform 19"/>
          <p:cNvSpPr>
            <a:spLocks/>
          </p:cNvSpPr>
          <p:nvPr/>
        </p:nvSpPr>
        <p:spPr bwMode="auto">
          <a:xfrm>
            <a:off x="2484438" y="1520825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31" name="Freeform 20"/>
          <p:cNvSpPr>
            <a:spLocks/>
          </p:cNvSpPr>
          <p:nvPr/>
        </p:nvSpPr>
        <p:spPr bwMode="auto">
          <a:xfrm flipV="1">
            <a:off x="2627313" y="4508500"/>
            <a:ext cx="3673475" cy="1547813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32" name="Freeform 21"/>
          <p:cNvSpPr>
            <a:spLocks/>
          </p:cNvSpPr>
          <p:nvPr/>
        </p:nvSpPr>
        <p:spPr bwMode="auto">
          <a:xfrm rot="-5614091">
            <a:off x="665163" y="2654300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33" name="Freeform 22"/>
          <p:cNvSpPr>
            <a:spLocks/>
          </p:cNvSpPr>
          <p:nvPr/>
        </p:nvSpPr>
        <p:spPr bwMode="auto">
          <a:xfrm rot="5230361">
            <a:off x="3978276" y="3303587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34" name="Text Box 26"/>
          <p:cNvSpPr txBox="1">
            <a:spLocks noChangeArrowheads="1"/>
          </p:cNvSpPr>
          <p:nvPr/>
        </p:nvSpPr>
        <p:spPr bwMode="auto">
          <a:xfrm>
            <a:off x="2876550" y="3357563"/>
            <a:ext cx="4651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charset="0"/>
              </a:rPr>
              <a:t>-1</a:t>
            </a: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8935" name="Text Box 27"/>
          <p:cNvSpPr txBox="1">
            <a:spLocks noChangeArrowheads="1"/>
          </p:cNvSpPr>
          <p:nvPr/>
        </p:nvSpPr>
        <p:spPr bwMode="auto">
          <a:xfrm>
            <a:off x="5122863" y="3709988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charset="0"/>
              </a:rPr>
              <a:t>1</a:t>
            </a: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8936" name="Text Box 28"/>
          <p:cNvSpPr txBox="1">
            <a:spLocks noChangeArrowheads="1"/>
          </p:cNvSpPr>
          <p:nvPr/>
        </p:nvSpPr>
        <p:spPr bwMode="auto">
          <a:xfrm>
            <a:off x="4248150" y="4221163"/>
            <a:ext cx="4318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charset="0"/>
              </a:rPr>
              <a:t>-1</a:t>
            </a: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7913" name="Text Box 30"/>
          <p:cNvSpPr txBox="1">
            <a:spLocks noChangeArrowheads="1"/>
          </p:cNvSpPr>
          <p:nvPr/>
        </p:nvSpPr>
        <p:spPr bwMode="auto">
          <a:xfrm>
            <a:off x="3487738" y="4357688"/>
            <a:ext cx="5032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330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7914" name="Text Box 31"/>
          <p:cNvSpPr txBox="1">
            <a:spLocks noChangeArrowheads="1"/>
          </p:cNvSpPr>
          <p:nvPr/>
        </p:nvSpPr>
        <p:spPr bwMode="auto">
          <a:xfrm>
            <a:off x="2916238" y="3860800"/>
            <a:ext cx="5032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7915" name="Text Box 32"/>
          <p:cNvSpPr txBox="1">
            <a:spLocks noChangeArrowheads="1"/>
          </p:cNvSpPr>
          <p:nvPr/>
        </p:nvSpPr>
        <p:spPr bwMode="auto">
          <a:xfrm>
            <a:off x="5173663" y="3181350"/>
            <a:ext cx="215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5" name="Přímá spojovací čára 14"/>
          <p:cNvCxnSpPr>
            <a:cxnSpLocks noChangeShapeType="1"/>
          </p:cNvCxnSpPr>
          <p:nvPr/>
        </p:nvCxnSpPr>
        <p:spPr bwMode="auto">
          <a:xfrm rot="5400000">
            <a:off x="2798762" y="2482852"/>
            <a:ext cx="4714875" cy="2000250"/>
          </a:xfrm>
          <a:prstGeom prst="line">
            <a:avLst/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3419475" y="5157788"/>
            <a:ext cx="1008063" cy="43180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3275013" y="5508625"/>
            <a:ext cx="1008062" cy="43180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3563938" y="4797425"/>
            <a:ext cx="1008062" cy="43180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3708400" y="4437063"/>
            <a:ext cx="1008063" cy="43180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3873500" y="4076700"/>
            <a:ext cx="1008063" cy="43180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22" name="Text Box 46"/>
          <p:cNvSpPr txBox="1">
            <a:spLocks noChangeArrowheads="1"/>
          </p:cNvSpPr>
          <p:nvPr/>
        </p:nvSpPr>
        <p:spPr bwMode="auto">
          <a:xfrm>
            <a:off x="4500563" y="27241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8947" name="Text Box 47"/>
          <p:cNvSpPr txBox="1">
            <a:spLocks noChangeArrowheads="1"/>
          </p:cNvSpPr>
          <p:nvPr/>
        </p:nvSpPr>
        <p:spPr bwMode="auto">
          <a:xfrm>
            <a:off x="3924300" y="2924175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charset="0"/>
              </a:rPr>
              <a:t>1</a:t>
            </a: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cxnSp>
        <p:nvCxnSpPr>
          <p:cNvPr id="37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673573" y="1489075"/>
            <a:ext cx="4786313" cy="4714875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Přímá spojovací čára 20"/>
          <p:cNvCxnSpPr>
            <a:cxnSpLocks noChangeShapeType="1"/>
          </p:cNvCxnSpPr>
          <p:nvPr/>
        </p:nvCxnSpPr>
        <p:spPr bwMode="auto">
          <a:xfrm>
            <a:off x="2060575" y="1737965"/>
            <a:ext cx="4857750" cy="457200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3995738" y="3789363"/>
            <a:ext cx="1009650" cy="43180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4098925" y="3557588"/>
            <a:ext cx="1008063" cy="43180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4346575" y="2932113"/>
            <a:ext cx="1008063" cy="43180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4489450" y="2655888"/>
            <a:ext cx="1008063" cy="43180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ovéPole 15"/>
          <p:cNvSpPr txBox="1">
            <a:spLocks noChangeArrowheads="1"/>
          </p:cNvSpPr>
          <p:nvPr/>
        </p:nvSpPr>
        <p:spPr bwMode="auto">
          <a:xfrm>
            <a:off x="4994275" y="1828800"/>
            <a:ext cx="546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rgbClr val="0070C0"/>
                </a:solidFill>
              </a:rPr>
              <a:t>&lt;1</a:t>
            </a:r>
          </a:p>
        </p:txBody>
      </p:sp>
      <p:sp>
        <p:nvSpPr>
          <p:cNvPr id="45" name="TextovéPole 44"/>
          <p:cNvSpPr txBox="1">
            <a:spLocks noChangeArrowheads="1"/>
          </p:cNvSpPr>
          <p:nvPr/>
        </p:nvSpPr>
        <p:spPr bwMode="auto">
          <a:xfrm rot="-1226401">
            <a:off x="3508375" y="6107113"/>
            <a:ext cx="546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FF0000"/>
                </a:solidFill>
              </a:rPr>
              <a:t>=1</a:t>
            </a:r>
          </a:p>
        </p:txBody>
      </p:sp>
      <p:sp>
        <p:nvSpPr>
          <p:cNvPr id="17" name="Obousměrná vodorovná šipka 16"/>
          <p:cNvSpPr/>
          <p:nvPr/>
        </p:nvSpPr>
        <p:spPr>
          <a:xfrm>
            <a:off x="4835525" y="2109788"/>
            <a:ext cx="785813" cy="319087"/>
          </a:xfrm>
          <a:prstGeom prst="leftRigh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" name="Obousměrná vodorovná šipka 17"/>
          <p:cNvSpPr/>
          <p:nvPr/>
        </p:nvSpPr>
        <p:spPr>
          <a:xfrm rot="20198354">
            <a:off x="3222625" y="5868988"/>
            <a:ext cx="971550" cy="306387"/>
          </a:xfrm>
          <a:prstGeom prst="leftRight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5138738" y="3662363"/>
            <a:ext cx="71437" cy="100012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9" name="Ovál 48"/>
          <p:cNvSpPr/>
          <p:nvPr/>
        </p:nvSpPr>
        <p:spPr>
          <a:xfrm>
            <a:off x="3262313" y="3648075"/>
            <a:ext cx="71437" cy="100013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0" name="Ovál 49"/>
          <p:cNvSpPr/>
          <p:nvPr/>
        </p:nvSpPr>
        <p:spPr>
          <a:xfrm>
            <a:off x="4170363" y="2906713"/>
            <a:ext cx="71437" cy="101600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" name="Ovál 50"/>
          <p:cNvSpPr/>
          <p:nvPr/>
        </p:nvSpPr>
        <p:spPr>
          <a:xfrm>
            <a:off x="4171950" y="4491038"/>
            <a:ext cx="71438" cy="100012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2" name="Ovál 51"/>
          <p:cNvSpPr/>
          <p:nvPr/>
        </p:nvSpPr>
        <p:spPr>
          <a:xfrm>
            <a:off x="3781425" y="4570413"/>
            <a:ext cx="68263" cy="9048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53" name="Ovál 52"/>
          <p:cNvSpPr/>
          <p:nvPr/>
        </p:nvSpPr>
        <p:spPr>
          <a:xfrm>
            <a:off x="4535488" y="2782888"/>
            <a:ext cx="68262" cy="889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54" name="Ovál 53"/>
          <p:cNvSpPr/>
          <p:nvPr/>
        </p:nvSpPr>
        <p:spPr>
          <a:xfrm>
            <a:off x="4994275" y="3668713"/>
            <a:ext cx="69850" cy="9048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55" name="Ovál 54"/>
          <p:cNvSpPr/>
          <p:nvPr/>
        </p:nvSpPr>
        <p:spPr>
          <a:xfrm>
            <a:off x="4176713" y="3667125"/>
            <a:ext cx="69850" cy="889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56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sp>
        <p:nvSpPr>
          <p:cNvPr id="8" name="Zástupný symbol pro číslo snímku 3">
            <a:extLst>
              <a:ext uri="{FF2B5EF4-FFF2-40B4-BE49-F238E27FC236}">
                <a16:creationId xmlns:a16="http://schemas.microsoft.com/office/drawing/2014/main" id="{48C621E2-EA73-FF0B-83B4-DCD395693B65}"/>
              </a:ext>
            </a:extLst>
          </p:cNvPr>
          <p:cNvSpPr txBox="1">
            <a:spLocks noGrp="1"/>
          </p:cNvSpPr>
          <p:nvPr/>
        </p:nvSpPr>
        <p:spPr>
          <a:xfrm>
            <a:off x="8249402" y="6471511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22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EC3F3FF-6302-99E9-AD66-DA75E626BF90}"/>
              </a:ext>
            </a:extLst>
          </p:cNvPr>
          <p:cNvSpPr txBox="1"/>
          <p:nvPr/>
        </p:nvSpPr>
        <p:spPr>
          <a:xfrm>
            <a:off x="8581581" y="81816"/>
            <a:ext cx="5290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37966945-3C8E-01E2-A2D2-8BF7F536210D}"/>
              </a:ext>
            </a:extLst>
          </p:cNvPr>
          <p:cNvSpPr txBox="1"/>
          <p:nvPr/>
        </p:nvSpPr>
        <p:spPr>
          <a:xfrm>
            <a:off x="8582597" y="66749"/>
            <a:ext cx="4889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5688A3C5-4775-0185-66A3-42E3F7F08C77}"/>
              </a:ext>
            </a:extLst>
          </p:cNvPr>
          <p:cNvSpPr txBox="1"/>
          <p:nvPr/>
        </p:nvSpPr>
        <p:spPr>
          <a:xfrm>
            <a:off x="8597755" y="57223"/>
            <a:ext cx="5032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DA183D23-5230-AA73-BF95-46FDC92EB974}"/>
              </a:ext>
            </a:extLst>
          </p:cNvPr>
          <p:cNvSpPr txBox="1"/>
          <p:nvPr/>
        </p:nvSpPr>
        <p:spPr>
          <a:xfrm>
            <a:off x="8597755" y="85019"/>
            <a:ext cx="5397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A9B873A6-EBE9-F5F1-45A6-EE8E48E39DCA}"/>
              </a:ext>
            </a:extLst>
          </p:cNvPr>
          <p:cNvSpPr txBox="1"/>
          <p:nvPr/>
        </p:nvSpPr>
        <p:spPr>
          <a:xfrm>
            <a:off x="8586497" y="56444"/>
            <a:ext cx="5073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337625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withGroup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 animBg="1"/>
      <p:bldP spid="30" grpId="0" animBg="1"/>
      <p:bldP spid="2" grpId="0" animBg="1"/>
      <p:bldP spid="37913" grpId="0"/>
      <p:bldP spid="37914" grpId="0"/>
      <p:bldP spid="37915" grpId="0"/>
      <p:bldP spid="37922" grpId="0"/>
      <p:bldP spid="16" grpId="0"/>
      <p:bldP spid="45" grpId="0"/>
      <p:bldP spid="17" grpId="0" animBg="1"/>
      <p:bldP spid="18" grpId="0" animBg="1"/>
      <p:bldP spid="52" grpId="0" animBg="1"/>
      <p:bldP spid="53" grpId="0" animBg="1"/>
      <p:bldP spid="54" grpId="0" animBg="1"/>
      <p:bldP spid="55" grpId="0" animBg="1"/>
      <p:bldP spid="14" grpId="0" build="allAtOnce"/>
      <p:bldP spid="24" grpId="0" build="allAtOnce"/>
      <p:bldP spid="28" grpId="0" build="allAtOnce"/>
      <p:bldP spid="32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39940" name="TextovéPole 4"/>
          <p:cNvSpPr txBox="1">
            <a:spLocks noChangeArrowheads="1"/>
          </p:cNvSpPr>
          <p:nvPr/>
        </p:nvSpPr>
        <p:spPr bwMode="auto">
          <a:xfrm>
            <a:off x="2930525" y="333375"/>
            <a:ext cx="29386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Hodiny v klidu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8482" y="3806032"/>
            <a:ext cx="4787900" cy="1587"/>
          </a:xfrm>
          <a:prstGeom prst="line">
            <a:avLst/>
          </a:prstGeom>
          <a:noFill/>
          <a:ln w="762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190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rot="5400000">
            <a:off x="1785937" y="2857501"/>
            <a:ext cx="4714875" cy="200025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689100" y="1466751"/>
            <a:ext cx="4786313" cy="4714875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917700" y="1557338"/>
            <a:ext cx="4857750" cy="4572000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785813" y="2428875"/>
            <a:ext cx="6357937" cy="2786063"/>
          </a:xfrm>
          <a:prstGeom prst="line">
            <a:avLst/>
          </a:prstGeom>
          <a:noFill/>
          <a:ln w="28575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738991" y="1352999"/>
            <a:ext cx="373698" cy="4572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5672493" y="3778300"/>
            <a:ext cx="1963738" cy="4572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x; současnost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532540">
            <a:off x="4629317" y="1322865"/>
            <a:ext cx="459048" cy="466725"/>
          </a:xfrm>
          <a:prstGeom prst="rect">
            <a:avLst/>
          </a:prstGeom>
          <a:solidFill>
            <a:srgbClr val="FFCCFF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endParaRPr lang="cs-CZ" altLang="cs-CZ" sz="24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65373">
            <a:off x="5803105" y="2705679"/>
            <a:ext cx="1944687" cy="466725"/>
          </a:xfrm>
          <a:prstGeom prst="rect">
            <a:avLst/>
          </a:prstGeom>
          <a:solidFill>
            <a:schemeClr val="bg2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noProof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itchFamily="18" charset="0"/>
              </a:rPr>
              <a:t>x</a:t>
            </a:r>
            <a:r>
              <a:rPr lang="en-US" altLang="cs-CZ" sz="24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itchFamily="18" charset="0"/>
              </a:rPr>
              <a:t>’</a:t>
            </a:r>
            <a:r>
              <a:rPr lang="cs-CZ" altLang="cs-CZ" sz="24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itchFamily="18" charset="0"/>
              </a:rPr>
              <a:t>; současnost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443663" y="4786313"/>
            <a:ext cx="24495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b="1" i="1" dirty="0">
                <a:solidFill>
                  <a:srgbClr val="32B503"/>
                </a:solidFill>
                <a:latin typeface="Book Antiqua" pitchFamily="18" charset="0"/>
              </a:rPr>
              <a:t>  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43663" y="1125538"/>
            <a:ext cx="10064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39953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4" name="Freeform 19"/>
          <p:cNvSpPr>
            <a:spLocks/>
          </p:cNvSpPr>
          <p:nvPr/>
        </p:nvSpPr>
        <p:spPr bwMode="auto">
          <a:xfrm>
            <a:off x="2484438" y="1520825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5" name="Freeform 20"/>
          <p:cNvSpPr>
            <a:spLocks/>
          </p:cNvSpPr>
          <p:nvPr/>
        </p:nvSpPr>
        <p:spPr bwMode="auto">
          <a:xfrm flipV="1">
            <a:off x="2627313" y="4508500"/>
            <a:ext cx="3673475" cy="1547813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6" name="Freeform 21"/>
          <p:cNvSpPr>
            <a:spLocks/>
          </p:cNvSpPr>
          <p:nvPr/>
        </p:nvSpPr>
        <p:spPr bwMode="auto">
          <a:xfrm rot="-5614091">
            <a:off x="665163" y="2654300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7" name="Freeform 22"/>
          <p:cNvSpPr>
            <a:spLocks/>
          </p:cNvSpPr>
          <p:nvPr/>
        </p:nvSpPr>
        <p:spPr bwMode="auto">
          <a:xfrm rot="5230361">
            <a:off x="3978276" y="3303587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8" name="Text Box 24"/>
          <p:cNvSpPr txBox="1">
            <a:spLocks noChangeArrowheads="1"/>
          </p:cNvSpPr>
          <p:nvPr/>
        </p:nvSpPr>
        <p:spPr bwMode="auto">
          <a:xfrm>
            <a:off x="2855913" y="3405188"/>
            <a:ext cx="4889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9959" name="Text Box 25"/>
          <p:cNvSpPr txBox="1">
            <a:spLocks noChangeArrowheads="1"/>
          </p:cNvSpPr>
          <p:nvPr/>
        </p:nvSpPr>
        <p:spPr bwMode="auto">
          <a:xfrm>
            <a:off x="4932363" y="364490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9960" name="Text Box 26"/>
          <p:cNvSpPr txBox="1">
            <a:spLocks noChangeArrowheads="1"/>
          </p:cNvSpPr>
          <p:nvPr/>
        </p:nvSpPr>
        <p:spPr bwMode="auto">
          <a:xfrm>
            <a:off x="4262438" y="4303713"/>
            <a:ext cx="4429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7030A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38937" name="Text Box 27"/>
          <p:cNvSpPr txBox="1">
            <a:spLocks noChangeArrowheads="1"/>
          </p:cNvSpPr>
          <p:nvPr/>
        </p:nvSpPr>
        <p:spPr bwMode="auto">
          <a:xfrm>
            <a:off x="4310063" y="2198688"/>
            <a:ext cx="6731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800" baseline="-16000">
                <a:solidFill>
                  <a:srgbClr val="FF3300"/>
                </a:solidFill>
                <a:latin typeface="Arial" charset="0"/>
              </a:rPr>
              <a:t>1</a:t>
            </a:r>
            <a:r>
              <a:rPr lang="cs-CZ" altLang="cs-CZ" sz="4800">
                <a:solidFill>
                  <a:srgbClr val="FF3300"/>
                </a:solidFill>
                <a:latin typeface="Arial" charset="0"/>
              </a:rPr>
              <a:t>.</a:t>
            </a:r>
            <a:endParaRPr lang="en-US" altLang="cs-CZ" sz="4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8938" name="Text Box 28"/>
          <p:cNvSpPr txBox="1">
            <a:spLocks noChangeArrowheads="1"/>
          </p:cNvSpPr>
          <p:nvPr/>
        </p:nvSpPr>
        <p:spPr bwMode="auto">
          <a:xfrm>
            <a:off x="3446463" y="4002088"/>
            <a:ext cx="6683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-1</a:t>
            </a:r>
            <a:r>
              <a:rPr lang="cs-CZ" altLang="cs-CZ" sz="4800">
                <a:solidFill>
                  <a:srgbClr val="FF3300"/>
                </a:solidFill>
                <a:latin typeface="Arial" charset="0"/>
              </a:rPr>
              <a:t>.</a:t>
            </a:r>
            <a:endParaRPr lang="en-US" altLang="cs-CZ" sz="4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8939" name="Text Box 29"/>
          <p:cNvSpPr txBox="1">
            <a:spLocks noChangeArrowheads="1"/>
          </p:cNvSpPr>
          <p:nvPr/>
        </p:nvSpPr>
        <p:spPr bwMode="auto">
          <a:xfrm>
            <a:off x="2709863" y="3546475"/>
            <a:ext cx="67468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-1</a:t>
            </a:r>
            <a:r>
              <a:rPr lang="cs-CZ" altLang="cs-CZ" sz="4800" dirty="0">
                <a:solidFill>
                  <a:srgbClr val="FF0000"/>
                </a:solidFill>
                <a:latin typeface="Arial" charset="0"/>
              </a:rPr>
              <a:t>.</a:t>
            </a:r>
            <a:endParaRPr lang="en-US" altLang="cs-CZ" sz="4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8940" name="Text Box 30"/>
          <p:cNvSpPr txBox="1">
            <a:spLocks noChangeArrowheads="1"/>
          </p:cNvSpPr>
          <p:nvPr/>
        </p:nvSpPr>
        <p:spPr bwMode="auto">
          <a:xfrm>
            <a:off x="4992688" y="2635250"/>
            <a:ext cx="5461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1</a:t>
            </a:r>
            <a:r>
              <a:rPr lang="cs-CZ" altLang="cs-CZ" sz="4800" dirty="0">
                <a:solidFill>
                  <a:srgbClr val="FF0000"/>
                </a:solidFill>
                <a:latin typeface="Arial" charset="0"/>
              </a:rPr>
              <a:t>.</a:t>
            </a:r>
            <a:endParaRPr lang="en-US" altLang="cs-CZ" sz="4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9965" name="Text Box 38"/>
          <p:cNvSpPr txBox="1">
            <a:spLocks noChangeArrowheads="1"/>
          </p:cNvSpPr>
          <p:nvPr/>
        </p:nvSpPr>
        <p:spPr bwMode="auto">
          <a:xfrm>
            <a:off x="3924300" y="2924175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charset="0"/>
              </a:rPr>
              <a:t>1</a:t>
            </a: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Ovál 5"/>
          <p:cNvSpPr/>
          <p:nvPr/>
        </p:nvSpPr>
        <p:spPr>
          <a:xfrm>
            <a:off x="4129088" y="5608638"/>
            <a:ext cx="182562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2" name="Ovál 31"/>
          <p:cNvSpPr/>
          <p:nvPr/>
        </p:nvSpPr>
        <p:spPr>
          <a:xfrm>
            <a:off x="4125913" y="5197475"/>
            <a:ext cx="182562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3" name="Ovál 32"/>
          <p:cNvSpPr/>
          <p:nvPr/>
        </p:nvSpPr>
        <p:spPr>
          <a:xfrm>
            <a:off x="4117975" y="4792663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121150" y="4448175"/>
            <a:ext cx="180975" cy="1857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4117975" y="4065588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4116388" y="3613150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7" name="Ovál 36"/>
          <p:cNvSpPr/>
          <p:nvPr/>
        </p:nvSpPr>
        <p:spPr>
          <a:xfrm>
            <a:off x="4103688" y="3205163"/>
            <a:ext cx="182562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4116388" y="2865438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4114800" y="2513013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28" name="Přímá spojnice se šipkou 27"/>
          <p:cNvCxnSpPr/>
          <p:nvPr/>
        </p:nvCxnSpPr>
        <p:spPr>
          <a:xfrm flipH="1">
            <a:off x="3143250" y="5702300"/>
            <a:ext cx="1073150" cy="49847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se šipkou 56"/>
          <p:cNvCxnSpPr/>
          <p:nvPr/>
        </p:nvCxnSpPr>
        <p:spPr>
          <a:xfrm flipH="1">
            <a:off x="3362325" y="5314950"/>
            <a:ext cx="825500" cy="404813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H="1">
            <a:off x="3563938" y="4876800"/>
            <a:ext cx="636587" cy="32067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se šipkou 60"/>
          <p:cNvCxnSpPr/>
          <p:nvPr/>
        </p:nvCxnSpPr>
        <p:spPr>
          <a:xfrm flipH="1">
            <a:off x="3741738" y="4546600"/>
            <a:ext cx="476250" cy="24447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se šipkou 66"/>
          <p:cNvCxnSpPr/>
          <p:nvPr/>
        </p:nvCxnSpPr>
        <p:spPr>
          <a:xfrm flipH="1">
            <a:off x="3944789" y="4159299"/>
            <a:ext cx="298450" cy="144463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Box 28"/>
          <p:cNvSpPr txBox="1">
            <a:spLocks noChangeArrowheads="1"/>
          </p:cNvSpPr>
          <p:nvPr/>
        </p:nvSpPr>
        <p:spPr bwMode="auto">
          <a:xfrm>
            <a:off x="3065463" y="4887913"/>
            <a:ext cx="6683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-2</a:t>
            </a:r>
            <a:r>
              <a:rPr lang="cs-CZ" altLang="cs-CZ" sz="4800">
                <a:solidFill>
                  <a:srgbClr val="FF3300"/>
                </a:solidFill>
                <a:latin typeface="Arial" charset="0"/>
              </a:rPr>
              <a:t>.</a:t>
            </a:r>
            <a:endParaRPr lang="en-US" altLang="cs-CZ" sz="4800">
              <a:solidFill>
                <a:srgbClr val="FF3300"/>
              </a:solidFill>
              <a:latin typeface="Arial" charset="0"/>
            </a:endParaRPr>
          </a:p>
        </p:txBody>
      </p:sp>
      <p:cxnSp>
        <p:nvCxnSpPr>
          <p:cNvPr id="74" name="Přímá spojnice se šipkou 73"/>
          <p:cNvCxnSpPr/>
          <p:nvPr/>
        </p:nvCxnSpPr>
        <p:spPr>
          <a:xfrm flipV="1">
            <a:off x="4200525" y="3149600"/>
            <a:ext cx="263525" cy="14922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4206875" y="2673350"/>
            <a:ext cx="436563" cy="280988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se šipkou 81"/>
          <p:cNvCxnSpPr/>
          <p:nvPr/>
        </p:nvCxnSpPr>
        <p:spPr>
          <a:xfrm flipV="1">
            <a:off x="4202113" y="2198688"/>
            <a:ext cx="649287" cy="407987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 Box 27"/>
          <p:cNvSpPr txBox="1">
            <a:spLocks noChangeArrowheads="1"/>
          </p:cNvSpPr>
          <p:nvPr/>
        </p:nvSpPr>
        <p:spPr bwMode="auto">
          <a:xfrm>
            <a:off x="4254910" y="1998445"/>
            <a:ext cx="6731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400" dirty="0">
                <a:solidFill>
                  <a:srgbClr val="FF0000"/>
                </a:solidFill>
                <a:latin typeface="Arial" charset="0"/>
              </a:rPr>
              <a:t>1,2</a:t>
            </a:r>
            <a:r>
              <a:rPr lang="cs-CZ" altLang="cs-CZ" sz="4800" dirty="0">
                <a:solidFill>
                  <a:srgbClr val="FF0000"/>
                </a:solidFill>
                <a:latin typeface="Arial" charset="0"/>
              </a:rPr>
              <a:t>.</a:t>
            </a:r>
            <a:endParaRPr lang="en-US" altLang="cs-CZ" sz="4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5" name="TextovéPole 64"/>
          <p:cNvSpPr txBox="1">
            <a:spLocks noChangeArrowheads="1"/>
          </p:cNvSpPr>
          <p:nvPr/>
        </p:nvSpPr>
        <p:spPr bwMode="auto">
          <a:xfrm>
            <a:off x="6202402" y="5753864"/>
            <a:ext cx="28952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čas v S (vlastní):	 </a:t>
            </a:r>
            <a:r>
              <a:rPr lang="cs-CZ" altLang="cs-CZ" i="1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  </a:t>
            </a:r>
            <a:r>
              <a:rPr lang="cs-CZ" altLang="cs-CZ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= 1</a:t>
            </a:r>
            <a:br>
              <a:rPr lang="cs-CZ" altLang="cs-CZ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</a:br>
            <a:r>
              <a:rPr lang="cs-CZ" altLang="cs-CZ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čas v S‘: 	             	</a:t>
            </a:r>
            <a:r>
              <a:rPr lang="cs-CZ" altLang="cs-CZ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 </a:t>
            </a:r>
            <a:r>
              <a:rPr lang="cs-CZ" altLang="cs-CZ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‘ = 1,2</a:t>
            </a:r>
            <a:endParaRPr lang="cs-CZ" altLang="cs-CZ" dirty="0">
              <a:latin typeface="Cambria Math" pitchFamily="18" charset="0"/>
              <a:ea typeface="Cambria Math" pitchFamily="18" charset="0"/>
              <a:cs typeface="Cambria Math" pitchFamily="18" charset="0"/>
            </a:endParaRPr>
          </a:p>
        </p:txBody>
      </p:sp>
      <p:sp>
        <p:nvSpPr>
          <p:cNvPr id="50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sp>
        <p:nvSpPr>
          <p:cNvPr id="5" name="Zástupný symbol pro číslo snímku 3">
            <a:extLst>
              <a:ext uri="{FF2B5EF4-FFF2-40B4-BE49-F238E27FC236}">
                <a16:creationId xmlns:a16="http://schemas.microsoft.com/office/drawing/2014/main" id="{1F12AB08-DA63-00D8-97BF-1915A75DF28D}"/>
              </a:ext>
            </a:extLst>
          </p:cNvPr>
          <p:cNvSpPr txBox="1">
            <a:spLocks noGrp="1"/>
          </p:cNvSpPr>
          <p:nvPr/>
        </p:nvSpPr>
        <p:spPr>
          <a:xfrm>
            <a:off x="8249402" y="6471511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23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26DA99D-FBB7-C741-1EF1-83434D973B42}"/>
              </a:ext>
            </a:extLst>
          </p:cNvPr>
          <p:cNvSpPr txBox="1"/>
          <p:nvPr/>
        </p:nvSpPr>
        <p:spPr>
          <a:xfrm>
            <a:off x="8470708" y="63770"/>
            <a:ext cx="5375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24713D9-CFBD-3AF5-A35A-261068334062}"/>
              </a:ext>
            </a:extLst>
          </p:cNvPr>
          <p:cNvSpPr txBox="1"/>
          <p:nvPr/>
        </p:nvSpPr>
        <p:spPr>
          <a:xfrm>
            <a:off x="8473882" y="63769"/>
            <a:ext cx="5389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B0BCC90-6877-F7D7-6AEF-E4ADF9749DC3}"/>
              </a:ext>
            </a:extLst>
          </p:cNvPr>
          <p:cNvSpPr txBox="1"/>
          <p:nvPr/>
        </p:nvSpPr>
        <p:spPr>
          <a:xfrm>
            <a:off x="8469988" y="73293"/>
            <a:ext cx="5389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46B36DA-F2C8-4350-D655-29D0D2593E2B}"/>
              </a:ext>
            </a:extLst>
          </p:cNvPr>
          <p:cNvSpPr txBox="1"/>
          <p:nvPr/>
        </p:nvSpPr>
        <p:spPr>
          <a:xfrm>
            <a:off x="8475619" y="51831"/>
            <a:ext cx="4889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7885AB13-942D-AA72-ACEB-009F6326EE0E}"/>
              </a:ext>
            </a:extLst>
          </p:cNvPr>
          <p:cNvSpPr txBox="1"/>
          <p:nvPr/>
        </p:nvSpPr>
        <p:spPr>
          <a:xfrm>
            <a:off x="8478643" y="113387"/>
            <a:ext cx="4310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362511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71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79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87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95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103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7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1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5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1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5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1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1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/>
      <p:bldP spid="2" grpId="0" animBg="1"/>
      <p:bldP spid="38937" grpId="0"/>
      <p:bldP spid="38938" grpId="0"/>
      <p:bldP spid="38939" grpId="0"/>
      <p:bldP spid="38940" grpId="0"/>
      <p:bldP spid="6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72" grpId="0"/>
      <p:bldP spid="84" grpId="0"/>
      <p:bldP spid="65" grpId="0"/>
      <p:bldP spid="8" grpId="0" build="allAtOnce"/>
      <p:bldP spid="11" grpId="0" build="allAtOnce"/>
      <p:bldP spid="13" grpId="0" build="allAtOnce"/>
      <p:bldP spid="16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0964" name="TextovéPole 4"/>
          <p:cNvSpPr txBox="1">
            <a:spLocks noChangeArrowheads="1"/>
          </p:cNvSpPr>
          <p:nvPr/>
        </p:nvSpPr>
        <p:spPr bwMode="auto">
          <a:xfrm>
            <a:off x="2916238" y="333375"/>
            <a:ext cx="25638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>
                <a:solidFill>
                  <a:schemeClr val="tx1"/>
                </a:solidFill>
                <a:latin typeface="Book Antiqua" pitchFamily="18" charset="0"/>
              </a:rPr>
              <a:t>Hodiny letící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6894" y="3820319"/>
            <a:ext cx="4787900" cy="1588"/>
          </a:xfrm>
          <a:prstGeom prst="line">
            <a:avLst/>
          </a:prstGeom>
          <a:noFill/>
          <a:ln w="28575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19050" algn="ctr">
            <a:solidFill>
              <a:srgbClr val="00B0F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rot="5400000">
            <a:off x="1829594" y="2781150"/>
            <a:ext cx="4714875" cy="200025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714500" y="1462012"/>
            <a:ext cx="4786313" cy="4714875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922463" y="1557338"/>
            <a:ext cx="4857750" cy="4572000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785813" y="2433713"/>
            <a:ext cx="6357937" cy="2786063"/>
          </a:xfrm>
          <a:prstGeom prst="line">
            <a:avLst/>
          </a:prstGeom>
          <a:noFill/>
          <a:ln w="28575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747837" y="1230067"/>
            <a:ext cx="359328" cy="457200"/>
          </a:xfrm>
          <a:prstGeom prst="rect">
            <a:avLst/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5849529" y="3764756"/>
            <a:ext cx="1963738" cy="457200"/>
          </a:xfrm>
          <a:prstGeom prst="rect">
            <a:avLst/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x; současnost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499381">
            <a:off x="4566526" y="1229981"/>
            <a:ext cx="559008" cy="466725"/>
          </a:xfrm>
          <a:prstGeom prst="rect">
            <a:avLst/>
          </a:prstGeom>
          <a:solidFill>
            <a:srgbClr val="FFCCCC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r>
              <a:rPr lang="cs-CZ" altLang="cs-CZ" sz="2400" b="1" baseline="-25000" dirty="0">
                <a:solidFill>
                  <a:srgbClr val="C00000"/>
                </a:solidFill>
                <a:latin typeface="Book Antiqua" pitchFamily="18" charset="0"/>
              </a:rPr>
              <a:t> </a:t>
            </a:r>
            <a:endParaRPr lang="cs-CZ" altLang="cs-CZ" sz="24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58228">
            <a:off x="6014762" y="2639353"/>
            <a:ext cx="1944687" cy="466725"/>
          </a:xfrm>
          <a:prstGeom prst="rect">
            <a:avLst/>
          </a:prstGeom>
          <a:solidFill>
            <a:srgbClr val="FFCC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noProof="1">
                <a:solidFill>
                  <a:srgbClr val="C0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C00000"/>
                </a:solidFill>
                <a:latin typeface="Book Antiqua" pitchFamily="18" charset="0"/>
              </a:rPr>
              <a:t>současnost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300788" y="4786313"/>
            <a:ext cx="25923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x’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b="1" i="1" dirty="0">
                <a:solidFill>
                  <a:srgbClr val="32B503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43663" y="1125538"/>
            <a:ext cx="10064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40977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78" name="Freeform 19"/>
          <p:cNvSpPr>
            <a:spLocks/>
          </p:cNvSpPr>
          <p:nvPr/>
        </p:nvSpPr>
        <p:spPr bwMode="auto">
          <a:xfrm>
            <a:off x="2484438" y="1520825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79" name="Freeform 20"/>
          <p:cNvSpPr>
            <a:spLocks/>
          </p:cNvSpPr>
          <p:nvPr/>
        </p:nvSpPr>
        <p:spPr bwMode="auto">
          <a:xfrm flipV="1">
            <a:off x="2627313" y="4508500"/>
            <a:ext cx="3673475" cy="1547813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0" name="Freeform 21"/>
          <p:cNvSpPr>
            <a:spLocks/>
          </p:cNvSpPr>
          <p:nvPr/>
        </p:nvSpPr>
        <p:spPr bwMode="auto">
          <a:xfrm rot="-5614091">
            <a:off x="665163" y="2654300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1" name="Freeform 22"/>
          <p:cNvSpPr>
            <a:spLocks/>
          </p:cNvSpPr>
          <p:nvPr/>
        </p:nvSpPr>
        <p:spPr bwMode="auto">
          <a:xfrm rot="5230361">
            <a:off x="3978276" y="3303587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2" name="Text Box 24"/>
          <p:cNvSpPr txBox="1">
            <a:spLocks noChangeArrowheads="1"/>
          </p:cNvSpPr>
          <p:nvPr/>
        </p:nvSpPr>
        <p:spPr bwMode="auto">
          <a:xfrm>
            <a:off x="2951163" y="3392488"/>
            <a:ext cx="422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40983" name="Text Box 25"/>
          <p:cNvSpPr txBox="1">
            <a:spLocks noChangeArrowheads="1"/>
          </p:cNvSpPr>
          <p:nvPr/>
        </p:nvSpPr>
        <p:spPr bwMode="auto">
          <a:xfrm>
            <a:off x="5148263" y="3709988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40984" name="Text Box 26"/>
          <p:cNvSpPr txBox="1">
            <a:spLocks noChangeArrowheads="1"/>
          </p:cNvSpPr>
          <p:nvPr/>
        </p:nvSpPr>
        <p:spPr bwMode="auto">
          <a:xfrm>
            <a:off x="4062413" y="4071938"/>
            <a:ext cx="5175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3600" dirty="0">
                <a:solidFill>
                  <a:srgbClr val="0070C0"/>
                </a:solidFill>
                <a:latin typeface="Arial" charset="0"/>
              </a:rPr>
              <a:t>.</a:t>
            </a: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9961" name="Text Box 28"/>
          <p:cNvSpPr txBox="1">
            <a:spLocks noChangeArrowheads="1"/>
          </p:cNvSpPr>
          <p:nvPr/>
        </p:nvSpPr>
        <p:spPr bwMode="auto">
          <a:xfrm>
            <a:off x="3429000" y="4368800"/>
            <a:ext cx="5048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9962" name="Text Box 29"/>
          <p:cNvSpPr txBox="1">
            <a:spLocks noChangeArrowheads="1"/>
          </p:cNvSpPr>
          <p:nvPr/>
        </p:nvSpPr>
        <p:spPr bwMode="auto">
          <a:xfrm>
            <a:off x="2908300" y="3884613"/>
            <a:ext cx="43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C0000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9963" name="Text Box 30"/>
          <p:cNvSpPr txBox="1">
            <a:spLocks noChangeArrowheads="1"/>
          </p:cNvSpPr>
          <p:nvPr/>
        </p:nvSpPr>
        <p:spPr bwMode="auto">
          <a:xfrm>
            <a:off x="5173663" y="31813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C0000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9965" name="Text Box 32"/>
          <p:cNvSpPr txBox="1">
            <a:spLocks noChangeArrowheads="1"/>
          </p:cNvSpPr>
          <p:nvPr/>
        </p:nvSpPr>
        <p:spPr bwMode="auto">
          <a:xfrm>
            <a:off x="4583113" y="2767013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9966" name="Text Box 33"/>
          <p:cNvSpPr txBox="1">
            <a:spLocks noChangeArrowheads="1"/>
          </p:cNvSpPr>
          <p:nvPr/>
        </p:nvSpPr>
        <p:spPr bwMode="auto">
          <a:xfrm>
            <a:off x="3633788" y="2646363"/>
            <a:ext cx="5762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dirty="0">
                <a:solidFill>
                  <a:srgbClr val="0070C0"/>
                </a:solidFill>
                <a:latin typeface="Arial" charset="0"/>
              </a:rPr>
              <a:t>1,2</a:t>
            </a:r>
            <a:endParaRPr lang="en-US" altLang="cs-CZ" sz="1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3775075" y="2859088"/>
            <a:ext cx="5762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1</a:t>
            </a:r>
            <a:r>
              <a:rPr lang="cs-CZ" altLang="cs-CZ" sz="3600" baseline="50000" dirty="0">
                <a:solidFill>
                  <a:schemeClr val="bg1"/>
                </a:solidFill>
                <a:latin typeface="Arial" charset="0"/>
              </a:rPr>
              <a:t>.</a:t>
            </a:r>
            <a:endParaRPr lang="en-US" altLang="cs-CZ" sz="3600" baseline="50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" name="Ovál 11"/>
          <p:cNvSpPr/>
          <p:nvPr/>
        </p:nvSpPr>
        <p:spPr>
          <a:xfrm>
            <a:off x="4184650" y="2809875"/>
            <a:ext cx="46038" cy="460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3346450" y="5472113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3538538" y="4984750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0" name="Ovál 39"/>
          <p:cNvSpPr/>
          <p:nvPr/>
        </p:nvSpPr>
        <p:spPr>
          <a:xfrm>
            <a:off x="3730625" y="4532313"/>
            <a:ext cx="180975" cy="1857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1" name="Ovál 40"/>
          <p:cNvSpPr/>
          <p:nvPr/>
        </p:nvSpPr>
        <p:spPr>
          <a:xfrm>
            <a:off x="3902075" y="4078288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2" name="Ovál 41"/>
          <p:cNvSpPr/>
          <p:nvPr/>
        </p:nvSpPr>
        <p:spPr>
          <a:xfrm>
            <a:off x="4121150" y="3621088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3" name="Ovál 42"/>
          <p:cNvSpPr/>
          <p:nvPr/>
        </p:nvSpPr>
        <p:spPr>
          <a:xfrm>
            <a:off x="4318000" y="3205163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4" name="Ovál 43"/>
          <p:cNvSpPr/>
          <p:nvPr/>
        </p:nvSpPr>
        <p:spPr>
          <a:xfrm>
            <a:off x="4518025" y="2738438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5" name="Ovál 44"/>
          <p:cNvSpPr/>
          <p:nvPr/>
        </p:nvSpPr>
        <p:spPr>
          <a:xfrm>
            <a:off x="4702175" y="2259013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6" name="Přímá spojnice se šipkou 15"/>
          <p:cNvCxnSpPr/>
          <p:nvPr/>
        </p:nvCxnSpPr>
        <p:spPr>
          <a:xfrm>
            <a:off x="3546475" y="5575300"/>
            <a:ext cx="665163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se šipkou 48"/>
          <p:cNvCxnSpPr/>
          <p:nvPr/>
        </p:nvCxnSpPr>
        <p:spPr>
          <a:xfrm flipV="1">
            <a:off x="3635375" y="5078413"/>
            <a:ext cx="563563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se šipkou 49"/>
          <p:cNvCxnSpPr/>
          <p:nvPr/>
        </p:nvCxnSpPr>
        <p:spPr>
          <a:xfrm>
            <a:off x="3841750" y="4643438"/>
            <a:ext cx="384175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se šipkou 52"/>
          <p:cNvCxnSpPr/>
          <p:nvPr/>
        </p:nvCxnSpPr>
        <p:spPr>
          <a:xfrm>
            <a:off x="3994150" y="4195763"/>
            <a:ext cx="231775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se šipkou 54"/>
          <p:cNvCxnSpPr/>
          <p:nvPr/>
        </p:nvCxnSpPr>
        <p:spPr>
          <a:xfrm flipH="1">
            <a:off x="4198938" y="3298825"/>
            <a:ext cx="219075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>
            <a:endCxn id="12" idx="6"/>
          </p:cNvCxnSpPr>
          <p:nvPr/>
        </p:nvCxnSpPr>
        <p:spPr>
          <a:xfrm flipH="1" flipV="1">
            <a:off x="4230688" y="2832100"/>
            <a:ext cx="361950" cy="3175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se šipkou 60"/>
          <p:cNvCxnSpPr/>
          <p:nvPr/>
        </p:nvCxnSpPr>
        <p:spPr>
          <a:xfrm flipH="1" flipV="1">
            <a:off x="4206875" y="2355850"/>
            <a:ext cx="582613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Box 28"/>
          <p:cNvSpPr txBox="1">
            <a:spLocks noChangeArrowheads="1"/>
          </p:cNvSpPr>
          <p:nvPr/>
        </p:nvSpPr>
        <p:spPr bwMode="auto">
          <a:xfrm>
            <a:off x="3044825" y="5238750"/>
            <a:ext cx="5048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-2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5" name="TextovéPole 34"/>
          <p:cNvSpPr txBox="1">
            <a:spLocks noChangeArrowheads="1"/>
          </p:cNvSpPr>
          <p:nvPr/>
        </p:nvSpPr>
        <p:spPr bwMode="auto">
          <a:xfrm>
            <a:off x="6184900" y="5772870"/>
            <a:ext cx="2806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opět: </a:t>
            </a:r>
            <a:r>
              <a:rPr lang="cs-CZ" altLang="cs-CZ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vlastní čas</a:t>
            </a:r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 </a:t>
            </a:r>
            <a:r>
              <a:rPr lang="cs-CZ" altLang="cs-CZ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</a:t>
            </a:r>
            <a:r>
              <a:rPr lang="en-US" altLang="cs-CZ" b="1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’</a:t>
            </a:r>
            <a:r>
              <a:rPr lang="cs-CZ" altLang="cs-CZ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  </a:t>
            </a:r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&lt;</a:t>
            </a:r>
            <a:r>
              <a:rPr lang="cs-CZ" altLang="cs-CZ" i="1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 </a:t>
            </a:r>
            <a:r>
              <a:rPr lang="cs-CZ" altLang="cs-CZ" i="1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</a:t>
            </a:r>
          </a:p>
        </p:txBody>
      </p:sp>
      <p:sp>
        <p:nvSpPr>
          <p:cNvPr id="65" name="Text Box 26"/>
          <p:cNvSpPr txBox="1">
            <a:spLocks noChangeArrowheads="1"/>
          </p:cNvSpPr>
          <p:nvPr/>
        </p:nvSpPr>
        <p:spPr bwMode="auto">
          <a:xfrm>
            <a:off x="4052888" y="4840288"/>
            <a:ext cx="51911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3600" dirty="0">
                <a:solidFill>
                  <a:srgbClr val="0070C0"/>
                </a:solidFill>
                <a:latin typeface="Arial" charset="0"/>
              </a:rPr>
              <a:t>.</a:t>
            </a: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-2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6" name="TextovéPole 35"/>
          <p:cNvSpPr txBox="1">
            <a:spLocks noChangeArrowheads="1"/>
          </p:cNvSpPr>
          <p:nvPr/>
        </p:nvSpPr>
        <p:spPr bwMode="auto">
          <a:xfrm>
            <a:off x="4162425" y="5473700"/>
            <a:ext cx="581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-2,4</a:t>
            </a:r>
          </a:p>
        </p:txBody>
      </p:sp>
      <p:sp>
        <p:nvSpPr>
          <p:cNvPr id="67" name="TextovéPole 66"/>
          <p:cNvSpPr txBox="1">
            <a:spLocks noChangeArrowheads="1"/>
          </p:cNvSpPr>
          <p:nvPr/>
        </p:nvSpPr>
        <p:spPr bwMode="auto">
          <a:xfrm>
            <a:off x="4165600" y="4940300"/>
            <a:ext cx="581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-1,8</a:t>
            </a:r>
          </a:p>
        </p:txBody>
      </p:sp>
      <p:sp>
        <p:nvSpPr>
          <p:cNvPr id="68" name="TextovéPole 67"/>
          <p:cNvSpPr txBox="1">
            <a:spLocks noChangeArrowheads="1"/>
          </p:cNvSpPr>
          <p:nvPr/>
        </p:nvSpPr>
        <p:spPr bwMode="auto">
          <a:xfrm>
            <a:off x="4178300" y="4502150"/>
            <a:ext cx="581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-1,2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4206875" y="4083050"/>
            <a:ext cx="581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-0,6</a:t>
            </a:r>
          </a:p>
        </p:txBody>
      </p:sp>
      <p:sp>
        <p:nvSpPr>
          <p:cNvPr id="70" name="Text Box 33"/>
          <p:cNvSpPr txBox="1">
            <a:spLocks noChangeArrowheads="1"/>
          </p:cNvSpPr>
          <p:nvPr/>
        </p:nvSpPr>
        <p:spPr bwMode="auto">
          <a:xfrm>
            <a:off x="3644900" y="2212975"/>
            <a:ext cx="576263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dirty="0">
                <a:solidFill>
                  <a:srgbClr val="0070C0"/>
                </a:solidFill>
                <a:latin typeface="Arial" charset="0"/>
              </a:rPr>
              <a:t>1,8</a:t>
            </a:r>
            <a:endParaRPr lang="en-US" altLang="cs-CZ" sz="1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71" name="Text Box 33"/>
          <p:cNvSpPr txBox="1">
            <a:spLocks noChangeArrowheads="1"/>
          </p:cNvSpPr>
          <p:nvPr/>
        </p:nvSpPr>
        <p:spPr bwMode="auto">
          <a:xfrm>
            <a:off x="3651559" y="3167063"/>
            <a:ext cx="5762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dirty="0">
                <a:solidFill>
                  <a:srgbClr val="0070C0"/>
                </a:solidFill>
                <a:latin typeface="Arial" charset="0"/>
              </a:rPr>
              <a:t>0,6</a:t>
            </a:r>
            <a:endParaRPr lang="en-US" altLang="cs-CZ" sz="1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56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sp>
        <p:nvSpPr>
          <p:cNvPr id="5" name="Zástupný symbol pro číslo snímku 3">
            <a:extLst>
              <a:ext uri="{FF2B5EF4-FFF2-40B4-BE49-F238E27FC236}">
                <a16:creationId xmlns:a16="http://schemas.microsoft.com/office/drawing/2014/main" id="{08C4E221-04C1-816F-9CD0-F5AC34C6B19C}"/>
              </a:ext>
            </a:extLst>
          </p:cNvPr>
          <p:cNvSpPr txBox="1">
            <a:spLocks noGrp="1"/>
          </p:cNvSpPr>
          <p:nvPr/>
        </p:nvSpPr>
        <p:spPr>
          <a:xfrm>
            <a:off x="8260288" y="6471511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24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CA92AF9-1981-5A2A-27E2-CF3E312FA107}"/>
              </a:ext>
            </a:extLst>
          </p:cNvPr>
          <p:cNvSpPr txBox="1"/>
          <p:nvPr/>
        </p:nvSpPr>
        <p:spPr>
          <a:xfrm>
            <a:off x="8579037" y="90488"/>
            <a:ext cx="4400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D1A7870-DEC1-1D92-3259-E1DC3A4C100C}"/>
              </a:ext>
            </a:extLst>
          </p:cNvPr>
          <p:cNvSpPr txBox="1"/>
          <p:nvPr/>
        </p:nvSpPr>
        <p:spPr>
          <a:xfrm>
            <a:off x="8591288" y="90488"/>
            <a:ext cx="5365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57AD598-AD4E-7DD2-F421-EAE37E08251B}"/>
              </a:ext>
            </a:extLst>
          </p:cNvPr>
          <p:cNvSpPr txBox="1"/>
          <p:nvPr/>
        </p:nvSpPr>
        <p:spPr>
          <a:xfrm>
            <a:off x="8603631" y="73879"/>
            <a:ext cx="5432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6B672217-448C-2258-8D18-147CC98F312A}"/>
              </a:ext>
            </a:extLst>
          </p:cNvPr>
          <p:cNvSpPr txBox="1"/>
          <p:nvPr/>
        </p:nvSpPr>
        <p:spPr>
          <a:xfrm>
            <a:off x="8591757" y="74172"/>
            <a:ext cx="4933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633CB870-A6BE-FABD-7305-D950B60DAE8F}"/>
              </a:ext>
            </a:extLst>
          </p:cNvPr>
          <p:cNvSpPr txBox="1"/>
          <p:nvPr/>
        </p:nvSpPr>
        <p:spPr>
          <a:xfrm>
            <a:off x="8591288" y="73879"/>
            <a:ext cx="4865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168329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6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77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6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95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108" presetID="6" presetClass="entr" presetSubtype="16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120" presetID="6" presetClass="entr" presetSubtype="16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725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725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/>
      <p:bldP spid="2" grpId="0" animBg="1"/>
      <p:bldP spid="39961" grpId="0"/>
      <p:bldP spid="39962" grpId="0"/>
      <p:bldP spid="39963" grpId="0"/>
      <p:bldP spid="39965" grpId="0"/>
      <p:bldP spid="39966" grpId="0"/>
      <p:bldP spid="32" grpId="0"/>
      <p:bldP spid="12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63" grpId="0"/>
      <p:bldP spid="35" grpId="0"/>
      <p:bldP spid="65" grpId="0"/>
      <p:bldP spid="36" grpId="0"/>
      <p:bldP spid="67" grpId="0"/>
      <p:bldP spid="68" grpId="0"/>
      <p:bldP spid="69" grpId="0"/>
      <p:bldP spid="70" grpId="0"/>
      <p:bldP spid="71" grpId="0"/>
      <p:bldP spid="6" grpId="0" build="allAtOnce"/>
      <p:bldP spid="10" grpId="0" build="allAtOnce"/>
      <p:bldP spid="13" grpId="0" build="allAtOnce"/>
      <p:bldP spid="17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39940" name="TextovéPole 4"/>
          <p:cNvSpPr txBox="1">
            <a:spLocks noChangeArrowheads="1"/>
          </p:cNvSpPr>
          <p:nvPr/>
        </p:nvSpPr>
        <p:spPr bwMode="auto">
          <a:xfrm>
            <a:off x="2494107" y="416502"/>
            <a:ext cx="39934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Paradox cestovatele</a:t>
            </a:r>
          </a:p>
        </p:txBody>
      </p:sp>
      <p:sp>
        <p:nvSpPr>
          <p:cNvPr id="50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24345" y="1669473"/>
            <a:ext cx="79178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FF0000"/>
                </a:solidFill>
              </a:rPr>
              <a:t>Cestovatel</a:t>
            </a:r>
            <a:r>
              <a:rPr lang="cs-CZ" dirty="0"/>
              <a:t> má </a:t>
            </a:r>
            <a:r>
              <a:rPr lang="cs-CZ" b="1" i="1" dirty="0">
                <a:solidFill>
                  <a:srgbClr val="FF0000"/>
                </a:solidFill>
              </a:rPr>
              <a:t>jedny </a:t>
            </a:r>
            <a:r>
              <a:rPr lang="cs-CZ" dirty="0"/>
              <a:t>hodiny</a:t>
            </a:r>
          </a:p>
          <a:p>
            <a:r>
              <a:rPr lang="cs-CZ" dirty="0"/>
              <a:t>porovnává je s </a:t>
            </a:r>
            <a:r>
              <a:rPr lang="cs-CZ" b="1" i="1" dirty="0">
                <a:solidFill>
                  <a:srgbClr val="0070C0"/>
                </a:solidFill>
              </a:rPr>
              <a:t>mnoha</a:t>
            </a:r>
            <a:r>
              <a:rPr lang="cs-CZ" dirty="0"/>
              <a:t> hodinami na Zemi podél trati</a:t>
            </a:r>
          </a:p>
          <a:p>
            <a:r>
              <a:rPr lang="cs-CZ" dirty="0"/>
              <a:t>Pozoruje: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každé na Zemi pozorované hodiny jdou </a:t>
            </a:r>
            <a:r>
              <a:rPr lang="cs-CZ" b="1" i="1" dirty="0">
                <a:solidFill>
                  <a:srgbClr val="FF0000"/>
                </a:solidFill>
              </a:rPr>
              <a:t>pomaleji</a:t>
            </a:r>
            <a:r>
              <a:rPr lang="cs-CZ" dirty="0"/>
              <a:t> než jeho, ale přitom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každé další hodiny ukazují rostoucí </a:t>
            </a:r>
            <a:r>
              <a:rPr lang="cs-CZ" b="1" i="1" dirty="0">
                <a:solidFill>
                  <a:srgbClr val="FF0000"/>
                </a:solidFill>
              </a:rPr>
              <a:t>vyšší</a:t>
            </a:r>
            <a:r>
              <a:rPr lang="cs-CZ" dirty="0"/>
              <a:t> čas než podle jeho hodin</a:t>
            </a:r>
          </a:p>
          <a:p>
            <a:r>
              <a:rPr lang="cs-CZ" dirty="0"/>
              <a:t>Závěr: na Zemi mají </a:t>
            </a:r>
            <a:r>
              <a:rPr lang="cs-CZ" b="1" i="1" dirty="0">
                <a:solidFill>
                  <a:srgbClr val="0070C0"/>
                </a:solidFill>
              </a:rPr>
              <a:t>špatně synchronizované </a:t>
            </a:r>
            <a:r>
              <a:rPr lang="cs-CZ" dirty="0"/>
              <a:t>a</a:t>
            </a:r>
            <a:r>
              <a:rPr lang="cs-CZ" b="1" i="1" dirty="0">
                <a:solidFill>
                  <a:srgbClr val="0070C0"/>
                </a:solidFill>
              </a:rPr>
              <a:t> pomalejší </a:t>
            </a:r>
            <a:r>
              <a:rPr lang="cs-CZ" dirty="0"/>
              <a:t>hodiny</a:t>
            </a:r>
          </a:p>
          <a:p>
            <a:endParaRPr lang="cs-CZ" dirty="0"/>
          </a:p>
          <a:p>
            <a:r>
              <a:rPr lang="cs-CZ" b="1" i="1" dirty="0">
                <a:solidFill>
                  <a:srgbClr val="0070C0"/>
                </a:solidFill>
              </a:rPr>
              <a:t>Ze Země</a:t>
            </a:r>
            <a:r>
              <a:rPr lang="cs-CZ" dirty="0"/>
              <a:t>:</a:t>
            </a:r>
          </a:p>
          <a:p>
            <a:r>
              <a:rPr lang="cs-CZ" dirty="0"/>
              <a:t>Pozorujeme z různých míst v </a:t>
            </a:r>
            <a:r>
              <a:rPr lang="cs-CZ" b="1" i="1" dirty="0">
                <a:solidFill>
                  <a:srgbClr val="0070C0"/>
                </a:solidFill>
              </a:rPr>
              <a:t>rostoucích časech </a:t>
            </a:r>
            <a:r>
              <a:rPr lang="cs-CZ" b="1" i="1" dirty="0">
                <a:solidFill>
                  <a:srgbClr val="FF0000"/>
                </a:solidFill>
              </a:rPr>
              <a:t>jedny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dirty="0"/>
              <a:t>hodiny cestovatele</a:t>
            </a:r>
          </a:p>
          <a:p>
            <a:r>
              <a:rPr lang="cs-CZ" dirty="0"/>
              <a:t>jeho hodiny ukazují časy také rostoucí, ale </a:t>
            </a:r>
            <a:r>
              <a:rPr lang="cs-CZ" b="1" i="1" dirty="0">
                <a:solidFill>
                  <a:srgbClr val="FF0000"/>
                </a:solidFill>
              </a:rPr>
              <a:t>pomaleji</a:t>
            </a:r>
            <a:endParaRPr lang="cs-CZ" dirty="0"/>
          </a:p>
          <a:p>
            <a:r>
              <a:rPr lang="cs-CZ" dirty="0"/>
              <a:t>Závěr: Cestovatel má </a:t>
            </a:r>
            <a:r>
              <a:rPr lang="cs-CZ" b="1" i="1" dirty="0">
                <a:solidFill>
                  <a:srgbClr val="FF0000"/>
                </a:solidFill>
              </a:rPr>
              <a:t>pomaleji jdoucí hodiny</a:t>
            </a:r>
          </a:p>
          <a:p>
            <a:endParaRPr lang="cs-CZ" dirty="0"/>
          </a:p>
        </p:txBody>
      </p:sp>
      <p:sp>
        <p:nvSpPr>
          <p:cNvPr id="2" name="Zástupný symbol pro číslo snímku 3">
            <a:extLst>
              <a:ext uri="{FF2B5EF4-FFF2-40B4-BE49-F238E27FC236}">
                <a16:creationId xmlns:a16="http://schemas.microsoft.com/office/drawing/2014/main" id="{792E5B1F-932B-E54B-F034-992579D278BC}"/>
              </a:ext>
            </a:extLst>
          </p:cNvPr>
          <p:cNvSpPr txBox="1">
            <a:spLocks noGrp="1"/>
          </p:cNvSpPr>
          <p:nvPr/>
        </p:nvSpPr>
        <p:spPr>
          <a:xfrm>
            <a:off x="8249402" y="6471511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25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6B5A080-5A8D-916D-7552-7713450E0804}"/>
              </a:ext>
            </a:extLst>
          </p:cNvPr>
          <p:cNvSpPr txBox="1"/>
          <p:nvPr/>
        </p:nvSpPr>
        <p:spPr>
          <a:xfrm>
            <a:off x="8515350" y="126124"/>
            <a:ext cx="5310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289538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2563091" y="1524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39940" name="TextovéPole 4"/>
          <p:cNvSpPr txBox="1">
            <a:spLocks noChangeArrowheads="1"/>
          </p:cNvSpPr>
          <p:nvPr/>
        </p:nvSpPr>
        <p:spPr bwMode="auto">
          <a:xfrm>
            <a:off x="2854325" y="451138"/>
            <a:ext cx="32271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Paradox dvojčat</a:t>
            </a:r>
          </a:p>
        </p:txBody>
      </p:sp>
      <p:sp>
        <p:nvSpPr>
          <p:cNvPr id="50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24345" y="1669473"/>
            <a:ext cx="79178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Pro porovnání téže dvojice hodin vůči sobě letících se jedny musejí </a:t>
            </a:r>
            <a:r>
              <a:rPr lang="cs-CZ" b="1" i="1" dirty="0">
                <a:solidFill>
                  <a:srgbClr val="C00000"/>
                </a:solidFill>
              </a:rPr>
              <a:t>vrátit</a:t>
            </a:r>
          </a:p>
          <a:p>
            <a:r>
              <a:rPr lang="cs-CZ" dirty="0"/>
              <a:t>Během obratu se </a:t>
            </a:r>
            <a:r>
              <a:rPr lang="cs-CZ" b="1" i="1" dirty="0">
                <a:solidFill>
                  <a:srgbClr val="C00000"/>
                </a:solidFill>
              </a:rPr>
              <a:t>nepohybují</a:t>
            </a:r>
            <a:r>
              <a:rPr lang="cs-CZ" dirty="0"/>
              <a:t> rovnoměrně přímočaře </a:t>
            </a:r>
            <a:r>
              <a:rPr lang="cs-CZ" dirty="0">
                <a:sym typeface="Symbol" panose="05050102010706020507" pitchFamily="18" charset="2"/>
              </a:rPr>
              <a:t></a:t>
            </a:r>
            <a:r>
              <a:rPr lang="cs-CZ" dirty="0"/>
              <a:t> nejsou IS</a:t>
            </a:r>
          </a:p>
          <a:p>
            <a:r>
              <a:rPr lang="cs-CZ" dirty="0"/>
              <a:t>Dvojčata si </a:t>
            </a:r>
            <a:r>
              <a:rPr lang="cs-CZ" b="1" i="1" dirty="0">
                <a:solidFill>
                  <a:srgbClr val="C00000"/>
                </a:solidFill>
              </a:rPr>
              <a:t>nejsou</a:t>
            </a:r>
            <a:r>
              <a:rPr lang="cs-CZ" dirty="0"/>
              <a:t> ekvivalentní – cestující zhřešilo </a:t>
            </a:r>
            <a:r>
              <a:rPr lang="cs-CZ" dirty="0" err="1"/>
              <a:t>neinerciálností</a:t>
            </a:r>
            <a:endParaRPr lang="cs-CZ" dirty="0"/>
          </a:p>
          <a:p>
            <a:r>
              <a:rPr lang="cs-CZ" dirty="0"/>
              <a:t>(„Bylas věrná? Já byl taky věrný tam i zpátky, až na jediný okamžik v cíli!“)</a:t>
            </a:r>
          </a:p>
          <a:p>
            <a:endParaRPr lang="cs-CZ" b="1" i="1" dirty="0">
              <a:solidFill>
                <a:srgbClr val="FF0000"/>
              </a:solidFill>
            </a:endParaRPr>
          </a:p>
          <a:p>
            <a:r>
              <a:rPr lang="cs-CZ" b="1" i="1" dirty="0">
                <a:solidFill>
                  <a:srgbClr val="FF0000"/>
                </a:solidFill>
              </a:rPr>
              <a:t>Cestovatel</a:t>
            </a:r>
            <a:r>
              <a:rPr lang="cs-CZ" dirty="0"/>
              <a:t> vidí na Zemi hodinky se stále větším časem, a to tam i zpět</a:t>
            </a:r>
          </a:p>
          <a:p>
            <a:r>
              <a:rPr lang="cs-CZ" dirty="0"/>
              <a:t>Vrací se </a:t>
            </a:r>
            <a:r>
              <a:rPr lang="cs-CZ" b="1" i="1" dirty="0">
                <a:solidFill>
                  <a:srgbClr val="C00000"/>
                </a:solidFill>
              </a:rPr>
              <a:t>mladší</a:t>
            </a:r>
            <a:r>
              <a:rPr lang="cs-CZ" dirty="0"/>
              <a:t> než jeho bratr </a:t>
            </a:r>
          </a:p>
          <a:p>
            <a:r>
              <a:rPr lang="cs-CZ" dirty="0"/>
              <a:t>Ověřeno </a:t>
            </a:r>
            <a:r>
              <a:rPr lang="cs-CZ" dirty="0">
                <a:solidFill>
                  <a:srgbClr val="C00000"/>
                </a:solidFill>
              </a:rPr>
              <a:t>experimentálně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1971 J. </a:t>
            </a:r>
            <a:r>
              <a:rPr lang="cs-CZ" dirty="0" err="1"/>
              <a:t>Hafele</a:t>
            </a:r>
            <a:r>
              <a:rPr lang="cs-CZ" dirty="0"/>
              <a:t> + R. </a:t>
            </a:r>
            <a:r>
              <a:rPr lang="cs-CZ" dirty="0" err="1"/>
              <a:t>Keating</a:t>
            </a:r>
            <a:r>
              <a:rPr lang="cs-CZ" dirty="0"/>
              <a:t> oblétáním Zeměkoule (Wiki)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miony</a:t>
            </a:r>
            <a:r>
              <a:rPr lang="cs-CZ" dirty="0"/>
              <a:t> se střední dobou života 2,2 </a:t>
            </a:r>
            <a:r>
              <a:rPr lang="cs-CZ" dirty="0">
                <a:sym typeface="Symbol" panose="05050102010706020507" pitchFamily="18" charset="2"/>
              </a:rPr>
              <a:t></a:t>
            </a:r>
            <a:r>
              <a:rPr lang="cs-CZ" dirty="0"/>
              <a:t>s vznikají v horních vrstvách atmosféry, odkud by potřebovaly cca 60 </a:t>
            </a:r>
            <a:r>
              <a:rPr lang="cs-CZ" dirty="0">
                <a:sym typeface="Symbol" panose="05050102010706020507" pitchFamily="18" charset="2"/>
              </a:rPr>
              <a:t></a:t>
            </a:r>
            <a:r>
              <a:rPr lang="cs-CZ" dirty="0"/>
              <a:t>s na let rychlostí </a:t>
            </a:r>
            <a:r>
              <a:rPr lang="cs-CZ" i="1" dirty="0"/>
              <a:t>c</a:t>
            </a:r>
          </a:p>
          <a:p>
            <a:endParaRPr lang="cs-CZ" dirty="0"/>
          </a:p>
        </p:txBody>
      </p:sp>
      <p:sp>
        <p:nvSpPr>
          <p:cNvPr id="2" name="Zástupný symbol pro číslo snímku 3">
            <a:extLst>
              <a:ext uri="{FF2B5EF4-FFF2-40B4-BE49-F238E27FC236}">
                <a16:creationId xmlns:a16="http://schemas.microsoft.com/office/drawing/2014/main" id="{57008D65-F03D-C65B-4EAC-74989EE9954A}"/>
              </a:ext>
            </a:extLst>
          </p:cNvPr>
          <p:cNvSpPr txBox="1">
            <a:spLocks noGrp="1"/>
          </p:cNvSpPr>
          <p:nvPr/>
        </p:nvSpPr>
        <p:spPr>
          <a:xfrm>
            <a:off x="8249402" y="6471511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26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17FDF31-4B18-30B6-9ED1-5C3C57E2A0D4}"/>
              </a:ext>
            </a:extLst>
          </p:cNvPr>
          <p:cNvSpPr txBox="1"/>
          <p:nvPr/>
        </p:nvSpPr>
        <p:spPr>
          <a:xfrm>
            <a:off x="8510046" y="152400"/>
            <a:ext cx="4643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103172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39940" name="TextovéPole 4"/>
          <p:cNvSpPr txBox="1">
            <a:spLocks noChangeArrowheads="1"/>
          </p:cNvSpPr>
          <p:nvPr/>
        </p:nvSpPr>
        <p:spPr bwMode="auto">
          <a:xfrm>
            <a:off x="2059277" y="280266"/>
            <a:ext cx="48333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200" b="1" i="1" dirty="0">
                <a:latin typeface="Book Antiqua" pitchFamily="18" charset="0"/>
              </a:rPr>
              <a:t>Paradox dvojčat graficky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8482" y="3781486"/>
            <a:ext cx="4787900" cy="1587"/>
          </a:xfrm>
          <a:prstGeom prst="line">
            <a:avLst/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19050" algn="ctr">
            <a:solidFill>
              <a:srgbClr val="00B0F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rot="5400000">
            <a:off x="1797895" y="2829356"/>
            <a:ext cx="4714875" cy="2000250"/>
          </a:xfrm>
          <a:prstGeom prst="line">
            <a:avLst/>
          </a:prstGeom>
          <a:noFill/>
          <a:ln w="127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714500" y="1456646"/>
            <a:ext cx="4786313" cy="4714875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908175" y="1545243"/>
            <a:ext cx="4857750" cy="4572000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755650" y="2440290"/>
            <a:ext cx="6357938" cy="2786062"/>
          </a:xfrm>
          <a:prstGeom prst="line">
            <a:avLst/>
          </a:prstGeom>
          <a:noFill/>
          <a:ln w="28575" algn="ctr">
            <a:solidFill>
              <a:srgbClr val="21780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>
            <a:off x="4076557" y="1107931"/>
            <a:ext cx="779462" cy="369332"/>
          </a:xfrm>
          <a:prstGeom prst="rect">
            <a:avLst/>
          </a:prstGeom>
          <a:solidFill>
            <a:srgbClr val="05EBE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 i="1" dirty="0">
                <a:latin typeface="Book Antiqua" pitchFamily="18" charset="0"/>
              </a:rPr>
              <a:t>T=</a:t>
            </a:r>
            <a:r>
              <a:rPr lang="cs-CZ" b="1" i="1" dirty="0" err="1">
                <a:latin typeface="Book Antiqua" pitchFamily="18" charset="0"/>
              </a:rPr>
              <a:t>ct</a:t>
            </a:r>
            <a:endParaRPr lang="cs-CZ" b="1" i="1" dirty="0"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7000875" y="3764854"/>
            <a:ext cx="1501341" cy="369332"/>
          </a:xfrm>
          <a:prstGeom prst="rect">
            <a:avLst/>
          </a:prstGeom>
          <a:solidFill>
            <a:srgbClr val="05EBE0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i="1" dirty="0">
                <a:latin typeface="Book Antiqua" pitchFamily="18" charset="0"/>
              </a:rPr>
              <a:t>x; současnost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>
            <a:off x="4996872" y="1109518"/>
            <a:ext cx="1520825" cy="376238"/>
          </a:xfrm>
          <a:prstGeom prst="rect">
            <a:avLst/>
          </a:prstGeom>
          <a:solidFill>
            <a:srgbClr val="00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 i="1" dirty="0">
                <a:latin typeface="Book Antiqua" pitchFamily="18" charset="0"/>
              </a:rPr>
              <a:t>T</a:t>
            </a:r>
            <a:r>
              <a:rPr lang="en-US" b="1" i="1" dirty="0">
                <a:latin typeface="Book Antiqua" pitchFamily="18" charset="0"/>
              </a:rPr>
              <a:t>’</a:t>
            </a:r>
            <a:r>
              <a:rPr lang="cs-CZ" b="1" i="1" dirty="0">
                <a:latin typeface="Book Antiqua" pitchFamily="18" charset="0"/>
              </a:rPr>
              <a:t>=</a:t>
            </a:r>
            <a:r>
              <a:rPr lang="cs-CZ" b="1" i="1" dirty="0" err="1">
                <a:latin typeface="Book Antiqua" pitchFamily="18" charset="0"/>
              </a:rPr>
              <a:t>ct</a:t>
            </a:r>
            <a:r>
              <a:rPr lang="en-US" b="1" i="1" dirty="0">
                <a:latin typeface="Book Antiqua" pitchFamily="18" charset="0"/>
              </a:rPr>
              <a:t>’</a:t>
            </a:r>
            <a:r>
              <a:rPr lang="cs-CZ" b="1" i="1" dirty="0">
                <a:latin typeface="Book Antiqua" pitchFamily="18" charset="0"/>
              </a:rPr>
              <a:t>(tam)</a:t>
            </a: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>
            <a:off x="6948488" y="2060575"/>
            <a:ext cx="2087562" cy="376238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 i="1" noProof="1">
                <a:latin typeface="Book Antiqua" pitchFamily="18" charset="0"/>
              </a:rPr>
              <a:t>x</a:t>
            </a:r>
            <a:r>
              <a:rPr lang="en-US" b="1" i="1" dirty="0">
                <a:latin typeface="Book Antiqua" pitchFamily="18" charset="0"/>
              </a:rPr>
              <a:t>’</a:t>
            </a:r>
            <a:r>
              <a:rPr lang="cs-CZ" b="1" i="1" dirty="0">
                <a:latin typeface="Book Antiqua" pitchFamily="18" charset="0"/>
              </a:rPr>
              <a:t>; </a:t>
            </a:r>
            <a:r>
              <a:rPr lang="cs-CZ" i="1" dirty="0">
                <a:latin typeface="Book Antiqua" pitchFamily="18" charset="0"/>
              </a:rPr>
              <a:t>současnost (tam)</a:t>
            </a: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589136" y="1111683"/>
            <a:ext cx="10064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 i="1" dirty="0">
                <a:latin typeface="Book Antiqua" pitchFamily="18" charset="0"/>
              </a:rPr>
              <a:t>světlo</a:t>
            </a:r>
          </a:p>
        </p:txBody>
      </p:sp>
      <p:sp>
        <p:nvSpPr>
          <p:cNvPr id="39953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8" name="Text Box 23"/>
          <p:cNvSpPr txBox="1">
            <a:spLocks noChangeArrowheads="1"/>
          </p:cNvSpPr>
          <p:nvPr/>
        </p:nvSpPr>
        <p:spPr bwMode="auto">
          <a:xfrm>
            <a:off x="3909213" y="2791613"/>
            <a:ext cx="4173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dirty="0">
                <a:solidFill>
                  <a:srgbClr val="0070C0"/>
                </a:solidFill>
              </a:rPr>
              <a:t>1-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9960" name="Text Box 25"/>
          <p:cNvSpPr txBox="1">
            <a:spLocks noChangeArrowheads="1"/>
          </p:cNvSpPr>
          <p:nvPr/>
        </p:nvSpPr>
        <p:spPr bwMode="auto">
          <a:xfrm>
            <a:off x="4904044" y="3715667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dirty="0">
                <a:solidFill>
                  <a:srgbClr val="0070C0"/>
                </a:solidFill>
              </a:rPr>
              <a:t>1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9964" name="Text Box 29"/>
          <p:cNvSpPr txBox="1">
            <a:spLocks noChangeArrowheads="1"/>
          </p:cNvSpPr>
          <p:nvPr/>
        </p:nvSpPr>
        <p:spPr bwMode="auto">
          <a:xfrm>
            <a:off x="5037355" y="3243824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dirty="0">
                <a:solidFill>
                  <a:srgbClr val="32B503"/>
                </a:solidFill>
              </a:rPr>
              <a:t>1</a:t>
            </a:r>
            <a:endParaRPr lang="en-US" dirty="0">
              <a:solidFill>
                <a:srgbClr val="32B503"/>
              </a:solidFill>
            </a:endParaRPr>
          </a:p>
        </p:txBody>
      </p:sp>
      <p:cxnSp>
        <p:nvCxnSpPr>
          <p:cNvPr id="5" name="Přímá spojovací čára 22"/>
          <p:cNvCxnSpPr>
            <a:cxnSpLocks noChangeShapeType="1"/>
          </p:cNvCxnSpPr>
          <p:nvPr/>
        </p:nvCxnSpPr>
        <p:spPr bwMode="auto">
          <a:xfrm flipH="1">
            <a:off x="4126371" y="2858525"/>
            <a:ext cx="503499" cy="220338"/>
          </a:xfrm>
          <a:prstGeom prst="line">
            <a:avLst/>
          </a:prstGeom>
          <a:noFill/>
          <a:ln w="28575" algn="ctr">
            <a:solidFill>
              <a:srgbClr val="00B05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66" name="Text Box 31"/>
          <p:cNvSpPr txBox="1">
            <a:spLocks noChangeArrowheads="1"/>
          </p:cNvSpPr>
          <p:nvPr/>
        </p:nvSpPr>
        <p:spPr bwMode="auto">
          <a:xfrm>
            <a:off x="4500563" y="27241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dirty="0">
                <a:solidFill>
                  <a:srgbClr val="009900"/>
                </a:solidFill>
              </a:rPr>
              <a:t>1</a:t>
            </a:r>
            <a:endParaRPr lang="en-US" dirty="0">
              <a:solidFill>
                <a:srgbClr val="009900"/>
              </a:solidFill>
            </a:endParaRPr>
          </a:p>
        </p:txBody>
      </p:sp>
      <p:cxnSp>
        <p:nvCxnSpPr>
          <p:cNvPr id="6" name="Přímá spojovací čára 14"/>
          <p:cNvCxnSpPr>
            <a:cxnSpLocks noChangeShapeType="1"/>
          </p:cNvCxnSpPr>
          <p:nvPr/>
        </p:nvCxnSpPr>
        <p:spPr bwMode="auto">
          <a:xfrm rot="5400000">
            <a:off x="3960019" y="3104357"/>
            <a:ext cx="863600" cy="360362"/>
          </a:xfrm>
          <a:prstGeom prst="line">
            <a:avLst/>
          </a:prstGeom>
          <a:noFill/>
          <a:ln w="57150" algn="ctr">
            <a:solidFill>
              <a:srgbClr val="32B5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68" name="Line 35"/>
          <p:cNvSpPr>
            <a:spLocks noChangeShapeType="1"/>
          </p:cNvSpPr>
          <p:nvPr/>
        </p:nvSpPr>
        <p:spPr bwMode="auto">
          <a:xfrm flipH="1" flipV="1">
            <a:off x="4211638" y="2001412"/>
            <a:ext cx="360362" cy="863600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69" name="Line 38"/>
          <p:cNvSpPr>
            <a:spLocks noChangeShapeType="1"/>
          </p:cNvSpPr>
          <p:nvPr/>
        </p:nvSpPr>
        <p:spPr bwMode="auto">
          <a:xfrm>
            <a:off x="4211638" y="2708275"/>
            <a:ext cx="360362" cy="144463"/>
          </a:xfrm>
          <a:prstGeom prst="line">
            <a:avLst/>
          </a:prstGeom>
          <a:noFill/>
          <a:ln w="28575">
            <a:solidFill>
              <a:srgbClr val="00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70" name="Text Box 39"/>
          <p:cNvSpPr txBox="1">
            <a:spLocks noChangeArrowheads="1"/>
          </p:cNvSpPr>
          <p:nvPr/>
        </p:nvSpPr>
        <p:spPr bwMode="auto">
          <a:xfrm>
            <a:off x="4211638" y="1773238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dirty="0">
                <a:solidFill>
                  <a:srgbClr val="92D050"/>
                </a:solidFill>
              </a:rPr>
              <a:t>2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9971" name="Text Box 40"/>
          <p:cNvSpPr txBox="1">
            <a:spLocks noChangeArrowheads="1"/>
          </p:cNvSpPr>
          <p:nvPr/>
        </p:nvSpPr>
        <p:spPr bwMode="auto">
          <a:xfrm>
            <a:off x="3924300" y="2023540"/>
            <a:ext cx="5032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dirty="0">
                <a:solidFill>
                  <a:srgbClr val="0070C0"/>
                </a:solidFill>
              </a:rPr>
              <a:t>2-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9972" name="Line 42"/>
          <p:cNvSpPr>
            <a:spLocks noChangeShapeType="1"/>
          </p:cNvSpPr>
          <p:nvPr/>
        </p:nvSpPr>
        <p:spPr bwMode="auto">
          <a:xfrm>
            <a:off x="920894" y="1365988"/>
            <a:ext cx="3671887" cy="1511300"/>
          </a:xfrm>
          <a:prstGeom prst="line">
            <a:avLst/>
          </a:prstGeom>
          <a:noFill/>
          <a:ln w="12700">
            <a:solidFill>
              <a:srgbClr val="00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73" name="Line 44"/>
          <p:cNvSpPr>
            <a:spLocks noChangeShapeType="1"/>
          </p:cNvSpPr>
          <p:nvPr/>
        </p:nvSpPr>
        <p:spPr bwMode="auto">
          <a:xfrm>
            <a:off x="3709686" y="862314"/>
            <a:ext cx="870489" cy="2040621"/>
          </a:xfrm>
          <a:prstGeom prst="line">
            <a:avLst/>
          </a:prstGeom>
          <a:noFill/>
          <a:ln w="9525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TextovéPole 29"/>
          <p:cNvSpPr txBox="1">
            <a:spLocks noChangeArrowheads="1"/>
          </p:cNvSpPr>
          <p:nvPr/>
        </p:nvSpPr>
        <p:spPr bwMode="auto">
          <a:xfrm>
            <a:off x="0" y="1091911"/>
            <a:ext cx="2089150" cy="376238"/>
          </a:xfrm>
          <a:prstGeom prst="rect">
            <a:avLst/>
          </a:prstGeom>
          <a:solidFill>
            <a:srgbClr val="B6F52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 i="1" noProof="1">
                <a:latin typeface="Book Antiqua" pitchFamily="18" charset="0"/>
              </a:rPr>
              <a:t>x</a:t>
            </a:r>
            <a:r>
              <a:rPr lang="en-US" b="1" i="1" dirty="0">
                <a:latin typeface="Book Antiqua" pitchFamily="18" charset="0"/>
              </a:rPr>
              <a:t>’</a:t>
            </a:r>
            <a:r>
              <a:rPr lang="cs-CZ" b="1" i="1" dirty="0">
                <a:latin typeface="Book Antiqua" pitchFamily="18" charset="0"/>
              </a:rPr>
              <a:t> </a:t>
            </a:r>
            <a:r>
              <a:rPr lang="cs-CZ" i="1" dirty="0">
                <a:latin typeface="Book Antiqua" pitchFamily="18" charset="0"/>
              </a:rPr>
              <a:t>současnost (zpět)</a:t>
            </a:r>
          </a:p>
        </p:txBody>
      </p:sp>
      <p:sp>
        <p:nvSpPr>
          <p:cNvPr id="11" name="TextovéPole 28"/>
          <p:cNvSpPr txBox="1">
            <a:spLocks noChangeArrowheads="1"/>
          </p:cNvSpPr>
          <p:nvPr/>
        </p:nvSpPr>
        <p:spPr bwMode="auto">
          <a:xfrm>
            <a:off x="2378396" y="1092351"/>
            <a:ext cx="1520825" cy="376238"/>
          </a:xfrm>
          <a:prstGeom prst="rect">
            <a:avLst/>
          </a:prstGeom>
          <a:solidFill>
            <a:srgbClr val="B6F52B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 i="1" dirty="0">
                <a:latin typeface="Book Antiqua" pitchFamily="18" charset="0"/>
              </a:rPr>
              <a:t>T</a:t>
            </a:r>
            <a:r>
              <a:rPr lang="en-US" b="1" i="1" dirty="0">
                <a:latin typeface="Book Antiqua" pitchFamily="18" charset="0"/>
              </a:rPr>
              <a:t>’</a:t>
            </a:r>
            <a:r>
              <a:rPr lang="cs-CZ" b="1" i="1" dirty="0">
                <a:latin typeface="Book Antiqua" pitchFamily="18" charset="0"/>
              </a:rPr>
              <a:t>=</a:t>
            </a:r>
            <a:r>
              <a:rPr lang="cs-CZ" b="1" i="1" dirty="0" err="1">
                <a:latin typeface="Book Antiqua" pitchFamily="18" charset="0"/>
              </a:rPr>
              <a:t>ct</a:t>
            </a:r>
            <a:r>
              <a:rPr lang="en-US" b="1" i="1" dirty="0">
                <a:latin typeface="Book Antiqua" pitchFamily="18" charset="0"/>
              </a:rPr>
              <a:t>’</a:t>
            </a:r>
            <a:r>
              <a:rPr lang="cs-CZ" b="1" i="1" dirty="0">
                <a:latin typeface="Book Antiqua" pitchFamily="18" charset="0"/>
              </a:rPr>
              <a:t>(zpět)</a:t>
            </a:r>
          </a:p>
        </p:txBody>
      </p:sp>
      <p:sp>
        <p:nvSpPr>
          <p:cNvPr id="40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D0BBBC3-6ABF-7A6E-62E3-27C4A13EE376}"/>
              </a:ext>
            </a:extLst>
          </p:cNvPr>
          <p:cNvSpPr txBox="1">
            <a:spLocks noGrp="1"/>
          </p:cNvSpPr>
          <p:nvPr/>
        </p:nvSpPr>
        <p:spPr>
          <a:xfrm>
            <a:off x="8249402" y="6471511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27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ED0FB93-8B39-BB42-E7DF-2828BD206CDD}"/>
              </a:ext>
            </a:extLst>
          </p:cNvPr>
          <p:cNvSpPr txBox="1"/>
          <p:nvPr/>
        </p:nvSpPr>
        <p:spPr>
          <a:xfrm>
            <a:off x="8472501" y="60915"/>
            <a:ext cx="504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8436368-3837-7E97-C865-2C112E5B3562}"/>
              </a:ext>
            </a:extLst>
          </p:cNvPr>
          <p:cNvSpPr txBox="1"/>
          <p:nvPr/>
        </p:nvSpPr>
        <p:spPr>
          <a:xfrm>
            <a:off x="8465990" y="61309"/>
            <a:ext cx="4762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9A8DA6F-AA3F-3C91-7751-92068472C130}"/>
              </a:ext>
            </a:extLst>
          </p:cNvPr>
          <p:cNvSpPr txBox="1"/>
          <p:nvPr/>
        </p:nvSpPr>
        <p:spPr>
          <a:xfrm>
            <a:off x="8472484" y="61069"/>
            <a:ext cx="4762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FF05CF61-B6A9-0DD4-D115-13DEEA573679}"/>
              </a:ext>
            </a:extLst>
          </p:cNvPr>
          <p:cNvSpPr txBox="1"/>
          <p:nvPr/>
        </p:nvSpPr>
        <p:spPr>
          <a:xfrm>
            <a:off x="8491551" y="101664"/>
            <a:ext cx="4762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1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9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9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2" grpId="0" animBg="1"/>
      <p:bldP spid="39958" grpId="0"/>
      <p:bldP spid="39960" grpId="0"/>
      <p:bldP spid="39964" grpId="0"/>
      <p:bldP spid="39966" grpId="0"/>
      <p:bldP spid="39968" grpId="0" animBg="1"/>
      <p:bldP spid="39969" grpId="0" animBg="1"/>
      <p:bldP spid="39970" grpId="0"/>
      <p:bldP spid="39972" grpId="0" animBg="1"/>
      <p:bldP spid="39973" grpId="0" animBg="1"/>
      <p:bldP spid="10" grpId="0" animBg="1"/>
      <p:bldP spid="11" grpId="0" animBg="1"/>
      <p:bldP spid="12" grpId="0" build="allAtOnce"/>
      <p:bldP spid="14" grpId="0" build="allAtOnce"/>
      <p:bldP spid="17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5021" y="1255742"/>
            <a:ext cx="8799332" cy="5435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>
                <a:solidFill>
                  <a:srgbClr val="0070C0"/>
                </a:solidFill>
                <a:latin typeface="Book Antiqua" pitchFamily="18" charset="0"/>
              </a:rPr>
              <a:t>garáž (cesta, </a:t>
            </a:r>
            <a:r>
              <a:rPr lang="cs-CZ" sz="2000" i="1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sz="2000">
                <a:solidFill>
                  <a:srgbClr val="0070C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>
                <a:solidFill>
                  <a:srgbClr val="0070C0"/>
                </a:solidFill>
                <a:latin typeface="Book Antiqua" pitchFamily="18" charset="0"/>
              </a:rPr>
              <a:t>čas garáže (střed SG, </a:t>
            </a:r>
            <a:r>
              <a:rPr lang="cs-CZ" sz="2000" i="1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sz="2000">
                <a:solidFill>
                  <a:srgbClr val="0070C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>
                <a:solidFill>
                  <a:srgbClr val="0070C0"/>
                </a:solidFill>
                <a:latin typeface="Book Antiqua" pitchFamily="18" charset="0"/>
              </a:rPr>
              <a:t>garáž v čase (vjezd,výjezd)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světlo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>
                <a:solidFill>
                  <a:srgbClr val="CC0000"/>
                </a:solidFill>
                <a:latin typeface="Book Antiqua" pitchFamily="18" charset="0"/>
              </a:rPr>
              <a:t>střed auta SA (</a:t>
            </a:r>
            <a:r>
              <a:rPr lang="cs-CZ" sz="2000" i="1">
                <a:solidFill>
                  <a:srgbClr val="CC0000"/>
                </a:solidFill>
                <a:latin typeface="Book Antiqua" pitchFamily="18" charset="0"/>
              </a:rPr>
              <a:t>x‘</a:t>
            </a:r>
            <a:r>
              <a:rPr lang="cs-CZ" sz="2000">
                <a:solidFill>
                  <a:srgbClr val="CC000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>
                <a:solidFill>
                  <a:srgbClr val="CC0000"/>
                </a:solidFill>
                <a:latin typeface="Book Antiqua" pitchFamily="18" charset="0"/>
              </a:rPr>
              <a:t>současnost auta (</a:t>
            </a:r>
            <a:r>
              <a:rPr lang="cs-CZ" sz="2000" i="1">
                <a:solidFill>
                  <a:srgbClr val="CC0000"/>
                </a:solidFill>
                <a:latin typeface="Book Antiqua" pitchFamily="18" charset="0"/>
              </a:rPr>
              <a:t>T‘</a:t>
            </a:r>
            <a:r>
              <a:rPr lang="cs-CZ" sz="2000">
                <a:solidFill>
                  <a:srgbClr val="CC000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>
                <a:solidFill>
                  <a:srgbClr val="CC0000"/>
                </a:solidFill>
                <a:latin typeface="Book Antiqua" pitchFamily="18" charset="0"/>
              </a:rPr>
              <a:t>příď, záď auta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>
                <a:solidFill>
                  <a:srgbClr val="CC0000"/>
                </a:solidFill>
                <a:latin typeface="Book Antiqua" pitchFamily="18" charset="0"/>
              </a:rPr>
              <a:t>auto (</a:t>
            </a:r>
            <a:r>
              <a:rPr lang="cs-CZ" sz="2000" i="1">
                <a:solidFill>
                  <a:srgbClr val="CC0000"/>
                </a:solidFill>
                <a:latin typeface="Book Antiqua" pitchFamily="18" charset="0"/>
              </a:rPr>
              <a:t>T‘</a:t>
            </a:r>
            <a:r>
              <a:rPr lang="cs-CZ" sz="2000">
                <a:solidFill>
                  <a:srgbClr val="CC000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>
                <a:solidFill>
                  <a:srgbClr val="0070C0"/>
                </a:solidFill>
                <a:latin typeface="Book Antiqua" pitchFamily="18" charset="0"/>
              </a:rPr>
              <a:t>auto (</a:t>
            </a:r>
            <a:r>
              <a:rPr lang="cs-CZ" sz="2000" i="1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sz="2000">
                <a:solidFill>
                  <a:srgbClr val="0070C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>
                <a:solidFill>
                  <a:schemeClr val="tx1"/>
                </a:solidFill>
                <a:latin typeface="Book Antiqua" pitchFamily="18" charset="0"/>
              </a:rPr>
              <a:t>kdy lze zavřít garáž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 </a:t>
            </a:r>
            <a:r>
              <a:rPr lang="cs-CZ" sz="2000" i="1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sz="2000" baseline="-2500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A </a:t>
            </a:r>
            <a:r>
              <a:rPr lang="cs-CZ" sz="200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&lt; </a:t>
            </a:r>
            <a:r>
              <a:rPr lang="cs-CZ" sz="2000" i="1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sz="2000" baseline="-2500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B</a:t>
            </a:r>
            <a:r>
              <a:rPr lang="cs-CZ" sz="200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sz="2000">
                <a:solidFill>
                  <a:schemeClr val="tx1"/>
                </a:solidFill>
                <a:latin typeface="Book Antiqua" pitchFamily="18" charset="0"/>
              </a:rPr>
              <a:t>… ale </a:t>
            </a:r>
            <a:r>
              <a:rPr lang="cs-CZ" sz="2000" i="1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T‘</a:t>
            </a:r>
            <a:r>
              <a:rPr lang="cs-CZ" sz="2000" baseline="-2500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A </a:t>
            </a:r>
            <a:r>
              <a:rPr lang="cs-CZ" sz="200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&gt; </a:t>
            </a:r>
            <a:r>
              <a:rPr lang="cs-CZ" sz="2000" i="1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T‘</a:t>
            </a:r>
            <a:r>
              <a:rPr lang="cs-CZ" sz="2000" baseline="-2500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B</a:t>
            </a:r>
            <a:r>
              <a:rPr lang="cs-CZ" sz="2000">
                <a:solidFill>
                  <a:schemeClr val="tx1"/>
                </a:solidFill>
                <a:latin typeface="Book Antiqua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>
                <a:solidFill>
                  <a:schemeClr val="tx1"/>
                </a:solidFill>
                <a:latin typeface="Book Antiqua" pitchFamily="18" charset="0"/>
              </a:rPr>
              <a:t>vjezd auta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>
                <a:solidFill>
                  <a:schemeClr val="tx1"/>
                </a:solidFill>
                <a:latin typeface="Book Antiqua" pitchFamily="18" charset="0"/>
              </a:rPr>
              <a:t>výjezd auta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2000">
              <a:solidFill>
                <a:srgbClr val="CC0000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2000" dirty="0">
              <a:solidFill>
                <a:srgbClr val="CC0000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2430463" y="339725"/>
            <a:ext cx="48654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Auto projíždí garáží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2239973" y="3980391"/>
            <a:ext cx="5553858" cy="7912"/>
          </a:xfrm>
          <a:prstGeom prst="line">
            <a:avLst/>
          </a:prstGeom>
          <a:ln w="3175">
            <a:solidFill>
              <a:srgbClr val="0070C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4633366" y="1150219"/>
            <a:ext cx="0" cy="5707781"/>
          </a:xfrm>
          <a:prstGeom prst="line">
            <a:avLst/>
          </a:prstGeom>
          <a:ln w="31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 flipV="1">
            <a:off x="2963669" y="2313107"/>
            <a:ext cx="3582002" cy="3560016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2475747" y="2414305"/>
            <a:ext cx="3700971" cy="3668443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V="1">
            <a:off x="2910202" y="1137569"/>
            <a:ext cx="3430031" cy="5658586"/>
          </a:xfrm>
          <a:prstGeom prst="line">
            <a:avLst/>
          </a:prstGeom>
          <a:ln w="31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 flipV="1">
            <a:off x="4094922" y="1066410"/>
            <a:ext cx="14458" cy="575725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V="1">
            <a:off x="5165805" y="1103708"/>
            <a:ext cx="18913" cy="571995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3578088" y="3975794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>
            <a:off x="3061253" y="3975046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>
            <a:off x="2519120" y="3975046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6679098" y="3975046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>
            <a:off x="6183947" y="3974298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58"/>
          <p:cNvCxnSpPr/>
          <p:nvPr/>
        </p:nvCxnSpPr>
        <p:spPr>
          <a:xfrm>
            <a:off x="5663498" y="3974298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/>
          <p:cNvCxnSpPr/>
          <p:nvPr/>
        </p:nvCxnSpPr>
        <p:spPr>
          <a:xfrm flipV="1">
            <a:off x="2564297" y="1110059"/>
            <a:ext cx="3394121" cy="55699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63"/>
          <p:cNvCxnSpPr/>
          <p:nvPr/>
        </p:nvCxnSpPr>
        <p:spPr>
          <a:xfrm flipV="1">
            <a:off x="3413198" y="1130138"/>
            <a:ext cx="3359011" cy="552978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65"/>
          <p:cNvCxnSpPr/>
          <p:nvPr/>
        </p:nvCxnSpPr>
        <p:spPr>
          <a:xfrm flipV="1">
            <a:off x="2519118" y="2058697"/>
            <a:ext cx="5331470" cy="3167478"/>
          </a:xfrm>
          <a:prstGeom prst="line">
            <a:avLst/>
          </a:prstGeom>
          <a:ln w="3175"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/>
          <p:nvPr/>
        </p:nvCxnSpPr>
        <p:spPr>
          <a:xfrm flipV="1">
            <a:off x="2678943" y="3953969"/>
            <a:ext cx="4026553" cy="2407076"/>
          </a:xfrm>
          <a:prstGeom prst="line">
            <a:avLst/>
          </a:prstGeom>
          <a:ln w="3175"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nice 68"/>
          <p:cNvCxnSpPr/>
          <p:nvPr/>
        </p:nvCxnSpPr>
        <p:spPr>
          <a:xfrm flipV="1">
            <a:off x="2519118" y="1581226"/>
            <a:ext cx="4026553" cy="2407076"/>
          </a:xfrm>
          <a:prstGeom prst="line">
            <a:avLst/>
          </a:prstGeom>
          <a:ln w="3175"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69"/>
          <p:cNvCxnSpPr/>
          <p:nvPr/>
        </p:nvCxnSpPr>
        <p:spPr>
          <a:xfrm>
            <a:off x="4109379" y="5510771"/>
            <a:ext cx="0" cy="13924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71"/>
          <p:cNvCxnSpPr/>
          <p:nvPr/>
        </p:nvCxnSpPr>
        <p:spPr>
          <a:xfrm flipH="1">
            <a:off x="5165805" y="3756035"/>
            <a:ext cx="4616" cy="31471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nice 74"/>
          <p:cNvCxnSpPr/>
          <p:nvPr/>
        </p:nvCxnSpPr>
        <p:spPr>
          <a:xfrm>
            <a:off x="4094923" y="1103708"/>
            <a:ext cx="7294" cy="30396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77"/>
          <p:cNvCxnSpPr/>
          <p:nvPr/>
        </p:nvCxnSpPr>
        <p:spPr>
          <a:xfrm flipH="1">
            <a:off x="5165805" y="1137569"/>
            <a:ext cx="18913" cy="1276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nice 78"/>
          <p:cNvCxnSpPr/>
          <p:nvPr/>
        </p:nvCxnSpPr>
        <p:spPr>
          <a:xfrm>
            <a:off x="4590042" y="4514172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Přímá spojnice 80"/>
          <p:cNvCxnSpPr/>
          <p:nvPr/>
        </p:nvCxnSpPr>
        <p:spPr>
          <a:xfrm>
            <a:off x="4590042" y="5020164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81"/>
          <p:cNvCxnSpPr/>
          <p:nvPr/>
        </p:nvCxnSpPr>
        <p:spPr>
          <a:xfrm>
            <a:off x="4589966" y="5551456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nice 82"/>
          <p:cNvCxnSpPr/>
          <p:nvPr/>
        </p:nvCxnSpPr>
        <p:spPr>
          <a:xfrm>
            <a:off x="4589966" y="6057448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nice 83"/>
          <p:cNvCxnSpPr/>
          <p:nvPr/>
        </p:nvCxnSpPr>
        <p:spPr>
          <a:xfrm>
            <a:off x="4611704" y="1944455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nice 84"/>
          <p:cNvCxnSpPr/>
          <p:nvPr/>
        </p:nvCxnSpPr>
        <p:spPr>
          <a:xfrm>
            <a:off x="4611704" y="2450447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nice 85"/>
          <p:cNvCxnSpPr/>
          <p:nvPr/>
        </p:nvCxnSpPr>
        <p:spPr>
          <a:xfrm>
            <a:off x="4611628" y="2981739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Přímá spojnice 86"/>
          <p:cNvCxnSpPr/>
          <p:nvPr/>
        </p:nvCxnSpPr>
        <p:spPr>
          <a:xfrm>
            <a:off x="4611628" y="3487731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Přímá spojnice 87"/>
          <p:cNvCxnSpPr/>
          <p:nvPr/>
        </p:nvCxnSpPr>
        <p:spPr>
          <a:xfrm>
            <a:off x="4203349" y="4622599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Přímá spojnice 90"/>
          <p:cNvCxnSpPr/>
          <p:nvPr/>
        </p:nvCxnSpPr>
        <p:spPr>
          <a:xfrm>
            <a:off x="3792638" y="5260711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Přímá spojnice 92"/>
          <p:cNvCxnSpPr/>
          <p:nvPr/>
        </p:nvCxnSpPr>
        <p:spPr>
          <a:xfrm>
            <a:off x="3403635" y="5903951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Přímá spojnice 94"/>
          <p:cNvCxnSpPr/>
          <p:nvPr/>
        </p:nvCxnSpPr>
        <p:spPr>
          <a:xfrm>
            <a:off x="3406632" y="5909665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Přímá spojnice 96"/>
          <p:cNvCxnSpPr/>
          <p:nvPr/>
        </p:nvCxnSpPr>
        <p:spPr>
          <a:xfrm>
            <a:off x="5767588" y="2005361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Přímá spojnice 97"/>
          <p:cNvCxnSpPr/>
          <p:nvPr/>
        </p:nvCxnSpPr>
        <p:spPr>
          <a:xfrm>
            <a:off x="5364106" y="2694346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Přímá spojnice 98"/>
          <p:cNvCxnSpPr/>
          <p:nvPr/>
        </p:nvCxnSpPr>
        <p:spPr>
          <a:xfrm>
            <a:off x="4978100" y="3343300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Přímá spojnice 99"/>
          <p:cNvCxnSpPr/>
          <p:nvPr/>
        </p:nvCxnSpPr>
        <p:spPr>
          <a:xfrm>
            <a:off x="3950353" y="4308162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Přímá spojnice 103"/>
          <p:cNvCxnSpPr/>
          <p:nvPr/>
        </p:nvCxnSpPr>
        <p:spPr>
          <a:xfrm>
            <a:off x="3301561" y="4711690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Přímá spojnice 104"/>
          <p:cNvCxnSpPr/>
          <p:nvPr/>
        </p:nvCxnSpPr>
        <p:spPr>
          <a:xfrm>
            <a:off x="2647462" y="5098141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Přímá spojnice 105"/>
          <p:cNvCxnSpPr/>
          <p:nvPr/>
        </p:nvCxnSpPr>
        <p:spPr>
          <a:xfrm>
            <a:off x="5252469" y="3537677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Přímá spojnice 106"/>
          <p:cNvCxnSpPr/>
          <p:nvPr/>
        </p:nvCxnSpPr>
        <p:spPr>
          <a:xfrm>
            <a:off x="6580103" y="2756843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Přímá spojnice 107"/>
          <p:cNvCxnSpPr/>
          <p:nvPr/>
        </p:nvCxnSpPr>
        <p:spPr>
          <a:xfrm>
            <a:off x="5931311" y="3160371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Přímá spojnice se šipkou 115"/>
          <p:cNvCxnSpPr/>
          <p:nvPr/>
        </p:nvCxnSpPr>
        <p:spPr>
          <a:xfrm flipV="1">
            <a:off x="5172577" y="1615068"/>
            <a:ext cx="1318274" cy="782874"/>
          </a:xfrm>
          <a:prstGeom prst="straightConnector1">
            <a:avLst/>
          </a:prstGeom>
          <a:ln w="76200">
            <a:solidFill>
              <a:srgbClr val="CC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Přímá spojnice se šipkou 117"/>
          <p:cNvCxnSpPr/>
          <p:nvPr/>
        </p:nvCxnSpPr>
        <p:spPr>
          <a:xfrm flipV="1">
            <a:off x="2786880" y="5512609"/>
            <a:ext cx="1318274" cy="782874"/>
          </a:xfrm>
          <a:prstGeom prst="straightConnector1">
            <a:avLst/>
          </a:prstGeom>
          <a:ln w="76200">
            <a:solidFill>
              <a:srgbClr val="CC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Přímá spojnice se šipkou 118"/>
          <p:cNvCxnSpPr/>
          <p:nvPr/>
        </p:nvCxnSpPr>
        <p:spPr>
          <a:xfrm flipV="1">
            <a:off x="3979961" y="3568657"/>
            <a:ext cx="1318274" cy="782874"/>
          </a:xfrm>
          <a:prstGeom prst="straightConnector1">
            <a:avLst/>
          </a:prstGeom>
          <a:ln w="76200">
            <a:solidFill>
              <a:srgbClr val="CC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Přímá spojnice 119"/>
          <p:cNvCxnSpPr/>
          <p:nvPr/>
        </p:nvCxnSpPr>
        <p:spPr>
          <a:xfrm>
            <a:off x="4209884" y="3978613"/>
            <a:ext cx="824983" cy="0"/>
          </a:xfrm>
          <a:prstGeom prst="lin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Přímá spojnice 121"/>
          <p:cNvCxnSpPr/>
          <p:nvPr/>
        </p:nvCxnSpPr>
        <p:spPr>
          <a:xfrm>
            <a:off x="5165805" y="2396429"/>
            <a:ext cx="824983" cy="0"/>
          </a:xfrm>
          <a:prstGeom prst="lin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Přímá spojnice 122"/>
          <p:cNvCxnSpPr/>
          <p:nvPr/>
        </p:nvCxnSpPr>
        <p:spPr>
          <a:xfrm>
            <a:off x="3284396" y="5514580"/>
            <a:ext cx="824983" cy="0"/>
          </a:xfrm>
          <a:prstGeom prst="lin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Obdélníkový bublinový popisek 120"/>
          <p:cNvSpPr/>
          <p:nvPr/>
        </p:nvSpPr>
        <p:spPr>
          <a:xfrm>
            <a:off x="3268561" y="1133608"/>
            <a:ext cx="735208" cy="274635"/>
          </a:xfrm>
          <a:prstGeom prst="wedgeRectCallout">
            <a:avLst>
              <a:gd name="adj1" fmla="val 58070"/>
              <a:gd name="adj2" fmla="val 119782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70C0"/>
                </a:solidFill>
              </a:rPr>
              <a:t>Vjezd</a:t>
            </a:r>
          </a:p>
        </p:txBody>
      </p:sp>
      <p:sp>
        <p:nvSpPr>
          <p:cNvPr id="125" name="Obdélníkový bublinový popisek 124"/>
          <p:cNvSpPr/>
          <p:nvPr/>
        </p:nvSpPr>
        <p:spPr>
          <a:xfrm>
            <a:off x="4250271" y="1103708"/>
            <a:ext cx="874561" cy="285115"/>
          </a:xfrm>
          <a:prstGeom prst="wedgeRectCallout">
            <a:avLst>
              <a:gd name="adj1" fmla="val 46828"/>
              <a:gd name="adj2" fmla="val 10254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70C0"/>
                </a:solidFill>
              </a:rPr>
              <a:t>Výjezd</a:t>
            </a:r>
          </a:p>
        </p:txBody>
      </p:sp>
      <p:sp>
        <p:nvSpPr>
          <p:cNvPr id="126" name="Obdélníkový bublinový popisek 125"/>
          <p:cNvSpPr/>
          <p:nvPr/>
        </p:nvSpPr>
        <p:spPr>
          <a:xfrm>
            <a:off x="4144633" y="1457696"/>
            <a:ext cx="490835" cy="269363"/>
          </a:xfrm>
          <a:prstGeom prst="wedgeRectCallout">
            <a:avLst>
              <a:gd name="adj1" fmla="val 46828"/>
              <a:gd name="adj2" fmla="val 10254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70C0"/>
                </a:solidFill>
              </a:rPr>
              <a:t>SG</a:t>
            </a:r>
          </a:p>
        </p:txBody>
      </p:sp>
      <p:cxnSp>
        <p:nvCxnSpPr>
          <p:cNvPr id="130" name="Přímá spojnice 129"/>
          <p:cNvCxnSpPr/>
          <p:nvPr/>
        </p:nvCxnSpPr>
        <p:spPr>
          <a:xfrm>
            <a:off x="5170421" y="3966621"/>
            <a:ext cx="0" cy="599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Přímá spojnice 130"/>
          <p:cNvCxnSpPr/>
          <p:nvPr/>
        </p:nvCxnSpPr>
        <p:spPr>
          <a:xfrm>
            <a:off x="4632752" y="3958333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Přímá spojnice 131"/>
          <p:cNvCxnSpPr/>
          <p:nvPr/>
        </p:nvCxnSpPr>
        <p:spPr>
          <a:xfrm>
            <a:off x="4102218" y="3958333"/>
            <a:ext cx="0" cy="599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4" name="TextovéPole 13313"/>
          <p:cNvSpPr txBox="1"/>
          <p:nvPr/>
        </p:nvSpPr>
        <p:spPr>
          <a:xfrm>
            <a:off x="7521354" y="1820695"/>
            <a:ext cx="354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3300"/>
                </a:solidFill>
              </a:rPr>
              <a:t>x‘</a:t>
            </a:r>
          </a:p>
        </p:txBody>
      </p:sp>
      <p:sp>
        <p:nvSpPr>
          <p:cNvPr id="135" name="TextovéPole 134"/>
          <p:cNvSpPr txBox="1"/>
          <p:nvPr/>
        </p:nvSpPr>
        <p:spPr>
          <a:xfrm rot="21274694">
            <a:off x="5961876" y="1465107"/>
            <a:ext cx="38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3300"/>
                </a:solidFill>
              </a:rPr>
              <a:t>T‘</a:t>
            </a:r>
          </a:p>
        </p:txBody>
      </p:sp>
      <p:sp>
        <p:nvSpPr>
          <p:cNvPr id="136" name="TextovéPole 135"/>
          <p:cNvSpPr txBox="1"/>
          <p:nvPr/>
        </p:nvSpPr>
        <p:spPr>
          <a:xfrm>
            <a:off x="4550006" y="1862063"/>
            <a:ext cx="354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70C0"/>
                </a:solidFill>
              </a:rPr>
              <a:t>T</a:t>
            </a:r>
          </a:p>
        </p:txBody>
      </p:sp>
      <p:sp>
        <p:nvSpPr>
          <p:cNvPr id="137" name="TextovéPole 136"/>
          <p:cNvSpPr txBox="1"/>
          <p:nvPr/>
        </p:nvSpPr>
        <p:spPr>
          <a:xfrm>
            <a:off x="7486726" y="3617163"/>
            <a:ext cx="354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138" name="Obdélníkový bublinový popisek 137"/>
          <p:cNvSpPr/>
          <p:nvPr/>
        </p:nvSpPr>
        <p:spPr>
          <a:xfrm>
            <a:off x="6857807" y="1150219"/>
            <a:ext cx="735208" cy="274635"/>
          </a:xfrm>
          <a:prstGeom prst="wedgeRectCallout">
            <a:avLst>
              <a:gd name="adj1" fmla="val -91178"/>
              <a:gd name="adj2" fmla="val 8315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Příď</a:t>
            </a:r>
          </a:p>
        </p:txBody>
      </p:sp>
      <p:sp>
        <p:nvSpPr>
          <p:cNvPr id="139" name="Obdélníkový bublinový popisek 138"/>
          <p:cNvSpPr/>
          <p:nvPr/>
        </p:nvSpPr>
        <p:spPr>
          <a:xfrm>
            <a:off x="5260554" y="1119902"/>
            <a:ext cx="609235" cy="268668"/>
          </a:xfrm>
          <a:prstGeom prst="wedgeRectCallout">
            <a:avLst>
              <a:gd name="adj1" fmla="val 12384"/>
              <a:gd name="adj2" fmla="val 11719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Záď</a:t>
            </a:r>
          </a:p>
        </p:txBody>
      </p:sp>
      <p:sp>
        <p:nvSpPr>
          <p:cNvPr id="146" name="Obdélníkový bublinový popisek 145"/>
          <p:cNvSpPr/>
          <p:nvPr/>
        </p:nvSpPr>
        <p:spPr>
          <a:xfrm>
            <a:off x="6000016" y="1128589"/>
            <a:ext cx="490835" cy="269363"/>
          </a:xfrm>
          <a:prstGeom prst="wedgeRectCallout">
            <a:avLst>
              <a:gd name="adj1" fmla="val -28929"/>
              <a:gd name="adj2" fmla="val 97331"/>
            </a:avLst>
          </a:prstGeom>
          <a:ln>
            <a:solidFill>
              <a:srgbClr val="FF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SA</a:t>
            </a:r>
          </a:p>
        </p:txBody>
      </p:sp>
      <p:sp>
        <p:nvSpPr>
          <p:cNvPr id="13326" name="Obdélníkový bublinový popisek 13325"/>
          <p:cNvSpPr/>
          <p:nvPr/>
        </p:nvSpPr>
        <p:spPr>
          <a:xfrm>
            <a:off x="3540919" y="3611426"/>
            <a:ext cx="397444" cy="227968"/>
          </a:xfrm>
          <a:prstGeom prst="wedgeRectCallout">
            <a:avLst>
              <a:gd name="adj1" fmla="val 82728"/>
              <a:gd name="adj2" fmla="val 174318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/>
              <a:t>A</a:t>
            </a:r>
          </a:p>
        </p:txBody>
      </p:sp>
      <p:sp>
        <p:nvSpPr>
          <p:cNvPr id="152" name="Obdélníkový bublinový popisek 151"/>
          <p:cNvSpPr/>
          <p:nvPr/>
        </p:nvSpPr>
        <p:spPr>
          <a:xfrm>
            <a:off x="5222506" y="4053027"/>
            <a:ext cx="397444" cy="227968"/>
          </a:xfrm>
          <a:prstGeom prst="wedgeRectCallout">
            <a:avLst>
              <a:gd name="adj1" fmla="val -52812"/>
              <a:gd name="adj2" fmla="val -16764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/>
              <a:t>B</a:t>
            </a:r>
          </a:p>
        </p:txBody>
      </p:sp>
      <p:sp>
        <p:nvSpPr>
          <p:cNvPr id="2" name="Zástupný symbol pro číslo snímku 3">
            <a:extLst>
              <a:ext uri="{FF2B5EF4-FFF2-40B4-BE49-F238E27FC236}">
                <a16:creationId xmlns:a16="http://schemas.microsoft.com/office/drawing/2014/main" id="{859B6AFE-653A-96D1-D31A-FD64803C658D}"/>
              </a:ext>
            </a:extLst>
          </p:cNvPr>
          <p:cNvSpPr txBox="1">
            <a:spLocks noGrp="1"/>
          </p:cNvSpPr>
          <p:nvPr/>
        </p:nvSpPr>
        <p:spPr>
          <a:xfrm>
            <a:off x="8249402" y="6471511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28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11F4662-CEA1-7981-3270-C0849A95CA05}"/>
              </a:ext>
            </a:extLst>
          </p:cNvPr>
          <p:cNvSpPr txBox="1"/>
          <p:nvPr/>
        </p:nvSpPr>
        <p:spPr>
          <a:xfrm>
            <a:off x="8515643" y="132499"/>
            <a:ext cx="5970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CC93790-AE54-D4AA-A843-A2349D394B5C}"/>
              </a:ext>
            </a:extLst>
          </p:cNvPr>
          <p:cNvSpPr txBox="1"/>
          <p:nvPr/>
        </p:nvSpPr>
        <p:spPr>
          <a:xfrm>
            <a:off x="8515643" y="143112"/>
            <a:ext cx="4897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D50CDAD-4AFE-0E5B-3277-E07029371E3C}"/>
              </a:ext>
            </a:extLst>
          </p:cNvPr>
          <p:cNvSpPr txBox="1"/>
          <p:nvPr/>
        </p:nvSpPr>
        <p:spPr>
          <a:xfrm>
            <a:off x="8492177" y="144121"/>
            <a:ext cx="5366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1C31BFC-CCC1-7DC1-F374-7D717EEDE79F}"/>
              </a:ext>
            </a:extLst>
          </p:cNvPr>
          <p:cNvSpPr txBox="1"/>
          <p:nvPr/>
        </p:nvSpPr>
        <p:spPr>
          <a:xfrm>
            <a:off x="8534441" y="131490"/>
            <a:ext cx="4719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2FBC198A-20FC-4DAF-CEBC-6E57BFB43C3C}"/>
              </a:ext>
            </a:extLst>
          </p:cNvPr>
          <p:cNvSpPr txBox="1"/>
          <p:nvPr/>
        </p:nvSpPr>
        <p:spPr>
          <a:xfrm>
            <a:off x="8534441" y="154050"/>
            <a:ext cx="5539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1ACC748B-D6E8-7E99-64F6-D1A78BECB5E0}"/>
              </a:ext>
            </a:extLst>
          </p:cNvPr>
          <p:cNvSpPr txBox="1"/>
          <p:nvPr/>
        </p:nvSpPr>
        <p:spPr>
          <a:xfrm>
            <a:off x="8504466" y="131489"/>
            <a:ext cx="5319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5685D83B-6F8D-7B0E-A347-679CA8754F8F}"/>
              </a:ext>
            </a:extLst>
          </p:cNvPr>
          <p:cNvSpPr txBox="1"/>
          <p:nvPr/>
        </p:nvSpPr>
        <p:spPr>
          <a:xfrm>
            <a:off x="8502431" y="146375"/>
            <a:ext cx="5189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E8DE4B49-3B30-3B92-190C-FF6542441678}"/>
              </a:ext>
            </a:extLst>
          </p:cNvPr>
          <p:cNvSpPr txBox="1"/>
          <p:nvPr/>
        </p:nvSpPr>
        <p:spPr>
          <a:xfrm>
            <a:off x="8501530" y="139164"/>
            <a:ext cx="5539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D9CAA638-A534-6A6A-C0F1-8E0B3E4CB942}"/>
              </a:ext>
            </a:extLst>
          </p:cNvPr>
          <p:cNvSpPr txBox="1"/>
          <p:nvPr/>
        </p:nvSpPr>
        <p:spPr>
          <a:xfrm>
            <a:off x="8520635" y="138932"/>
            <a:ext cx="5112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F47880F6-BABD-CA91-3DE3-032C8589FE05}"/>
              </a:ext>
            </a:extLst>
          </p:cNvPr>
          <p:cNvSpPr txBox="1"/>
          <p:nvPr/>
        </p:nvSpPr>
        <p:spPr>
          <a:xfrm>
            <a:off x="8511659" y="167959"/>
            <a:ext cx="6154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7F0D0813-01F9-DB38-7212-4260BD687969}"/>
              </a:ext>
            </a:extLst>
          </p:cNvPr>
          <p:cNvSpPr txBox="1"/>
          <p:nvPr/>
        </p:nvSpPr>
        <p:spPr>
          <a:xfrm>
            <a:off x="8538989" y="130479"/>
            <a:ext cx="6154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C2A55F13-D0E6-1143-658C-05D1A5922C16}"/>
              </a:ext>
            </a:extLst>
          </p:cNvPr>
          <p:cNvSpPr txBox="1"/>
          <p:nvPr/>
        </p:nvSpPr>
        <p:spPr>
          <a:xfrm>
            <a:off x="8506999" y="130479"/>
            <a:ext cx="5360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BBD8167D-0C56-A9D2-C8F9-03A7C27E3A7D}"/>
              </a:ext>
            </a:extLst>
          </p:cNvPr>
          <p:cNvSpPr txBox="1"/>
          <p:nvPr/>
        </p:nvSpPr>
        <p:spPr>
          <a:xfrm>
            <a:off x="8495846" y="151110"/>
            <a:ext cx="6107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9931A531-6CA6-EA9A-6922-2B5353A92574}"/>
              </a:ext>
            </a:extLst>
          </p:cNvPr>
          <p:cNvSpPr txBox="1"/>
          <p:nvPr/>
        </p:nvSpPr>
        <p:spPr>
          <a:xfrm>
            <a:off x="8495162" y="157998"/>
            <a:ext cx="5769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55EF380F-64A9-6590-C79E-48B88388AD6D}"/>
              </a:ext>
            </a:extLst>
          </p:cNvPr>
          <p:cNvSpPr txBox="1"/>
          <p:nvPr/>
        </p:nvSpPr>
        <p:spPr>
          <a:xfrm>
            <a:off x="8516200" y="130479"/>
            <a:ext cx="529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583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"/>
                            </p:stCondLst>
                            <p:childTnLst>
                              <p:par>
                                <p:cTn id="2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"/>
                            </p:stCondLst>
                            <p:childTnLst>
                              <p:par>
                                <p:cTn id="2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500"/>
                            </p:stCondLst>
                            <p:childTnLst>
                              <p:par>
                                <p:cTn id="2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00"/>
                            </p:stCondLst>
                            <p:childTnLst>
                              <p:par>
                                <p:cTn id="2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500"/>
                            </p:stCondLst>
                            <p:childTnLst>
                              <p:par>
                                <p:cTn id="2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"/>
                            </p:stCondLst>
                            <p:childTnLst>
                              <p:par>
                                <p:cTn id="2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500"/>
                            </p:stCondLst>
                            <p:childTnLst>
                              <p:par>
                                <p:cTn id="2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00"/>
                            </p:stCondLst>
                            <p:childTnLst>
                              <p:par>
                                <p:cTn id="2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500"/>
                            </p:stCondLst>
                            <p:childTnLst>
                              <p:par>
                                <p:cTn id="2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500"/>
                            </p:stCondLst>
                            <p:childTnLst>
                              <p:par>
                                <p:cTn id="2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00"/>
                            </p:stCondLst>
                            <p:childTnLst>
                              <p:par>
                                <p:cTn id="2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"/>
                            </p:stCondLst>
                            <p:childTnLst>
                              <p:par>
                                <p:cTn id="3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500"/>
                            </p:stCondLst>
                            <p:childTnLst>
                              <p:par>
                                <p:cTn id="3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500"/>
                            </p:stCondLst>
                            <p:childTnLst>
                              <p:par>
                                <p:cTn id="3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500"/>
                            </p:stCondLst>
                            <p:childTnLst>
                              <p:par>
                                <p:cTn id="3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500"/>
                            </p:stCondLst>
                            <p:childTnLst>
                              <p:par>
                                <p:cTn id="3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500"/>
                            </p:stCondLst>
                            <p:childTnLst>
                              <p:par>
                                <p:cTn id="3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500"/>
                            </p:stCondLst>
                            <p:childTnLst>
                              <p:par>
                                <p:cTn id="3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5" grpId="0" animBg="1"/>
      <p:bldP spid="126" grpId="0" animBg="1"/>
      <p:bldP spid="138" grpId="0" animBg="1"/>
      <p:bldP spid="139" grpId="0" build="allAtOnce" animBg="1"/>
      <p:bldP spid="146" grpId="0" animBg="1"/>
      <p:bldP spid="13326" grpId="0" animBg="1"/>
      <p:bldP spid="152" grpId="0" animBg="1"/>
      <p:bldP spid="6" grpId="0" build="allAtOnce"/>
      <p:bldP spid="9" grpId="0" build="allAtOnce"/>
      <p:bldP spid="13" grpId="0" build="allAtOnce"/>
      <p:bldP spid="17" grpId="0" build="allAtOnce"/>
      <p:bldP spid="21" grpId="0" build="allAtOnce"/>
      <p:bldP spid="24" grpId="0" build="allAtOnce"/>
      <p:bldP spid="26" grpId="0" build="allAtOnce"/>
      <p:bldP spid="28" grpId="0" build="allAtOnce"/>
      <p:bldP spid="30" grpId="0" build="allAtOnce"/>
      <p:bldP spid="32" grpId="0" build="allAtOnce"/>
      <p:bldP spid="34" grpId="0" build="allAtOnce"/>
      <p:bldP spid="36" grpId="0" build="allAtOnce"/>
      <p:bldP spid="38" grpId="0" build="allAtOnce"/>
      <p:bldP spid="40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ovéPole 4"/>
          <p:cNvSpPr txBox="1">
            <a:spLocks noChangeArrowheads="1"/>
          </p:cNvSpPr>
          <p:nvPr/>
        </p:nvSpPr>
        <p:spPr bwMode="auto">
          <a:xfrm>
            <a:off x="2517775" y="269875"/>
            <a:ext cx="39228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Totéž: Auto a garáž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8482" y="3877470"/>
            <a:ext cx="4787900" cy="1587"/>
          </a:xfrm>
          <a:prstGeom prst="line">
            <a:avLst/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714500" y="1466140"/>
            <a:ext cx="4786313" cy="4714875"/>
          </a:xfrm>
          <a:prstGeom prst="line">
            <a:avLst/>
          </a:prstGeom>
          <a:noFill/>
          <a:ln w="1905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908175" y="1543106"/>
            <a:ext cx="4857750" cy="4572000"/>
          </a:xfrm>
          <a:prstGeom prst="line">
            <a:avLst/>
          </a:prstGeom>
          <a:noFill/>
          <a:ln w="2857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>
            <a:off x="3563938" y="1052513"/>
            <a:ext cx="371958" cy="457200"/>
          </a:xfrm>
          <a:prstGeom prst="rect">
            <a:avLst/>
          </a:prstGeom>
          <a:solidFill>
            <a:srgbClr val="00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Book Antiqua" pitchFamily="18" charset="0"/>
              </a:rPr>
              <a:t>T</a:t>
            </a: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7000875" y="3752328"/>
            <a:ext cx="1963738" cy="457200"/>
          </a:xfrm>
          <a:prstGeom prst="rect">
            <a:avLst/>
          </a:prstGeom>
          <a:solidFill>
            <a:srgbClr val="00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>
                <a:solidFill>
                  <a:schemeClr val="tx1"/>
                </a:solidFill>
                <a:latin typeface="Book Antiqua" pitchFamily="18" charset="0"/>
              </a:rPr>
              <a:t>x; současnost</a:t>
            </a: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>
            <a:off x="6948488" y="2060575"/>
            <a:ext cx="1944687" cy="4667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noProof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chemeClr val="tx1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chemeClr val="tx1"/>
                </a:solidFill>
                <a:latin typeface="Book Antiqua" pitchFamily="18" charset="0"/>
              </a:rPr>
              <a:t>současnost</a:t>
            </a:r>
          </a:p>
        </p:txBody>
      </p:sp>
      <p:sp>
        <p:nvSpPr>
          <p:cNvPr id="43021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26" name="Text Box 23"/>
          <p:cNvSpPr txBox="1">
            <a:spLocks noChangeArrowheads="1"/>
          </p:cNvSpPr>
          <p:nvPr/>
        </p:nvSpPr>
        <p:spPr bwMode="auto">
          <a:xfrm>
            <a:off x="2916238" y="3357563"/>
            <a:ext cx="5032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B0F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B0F0"/>
              </a:solidFill>
              <a:latin typeface="Arial" charset="0"/>
            </a:endParaRPr>
          </a:p>
        </p:txBody>
      </p:sp>
      <p:sp>
        <p:nvSpPr>
          <p:cNvPr id="43027" name="Text Box 24"/>
          <p:cNvSpPr txBox="1">
            <a:spLocks noChangeArrowheads="1"/>
          </p:cNvSpPr>
          <p:nvPr/>
        </p:nvSpPr>
        <p:spPr bwMode="auto">
          <a:xfrm>
            <a:off x="5031991" y="3684341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B0F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00B0F0"/>
              </a:solidFill>
              <a:latin typeface="Arial" charset="0"/>
            </a:endParaRPr>
          </a:p>
        </p:txBody>
      </p:sp>
      <p:sp>
        <p:nvSpPr>
          <p:cNvPr id="43028" name="Text Box 25"/>
          <p:cNvSpPr txBox="1">
            <a:spLocks noChangeArrowheads="1"/>
          </p:cNvSpPr>
          <p:nvPr/>
        </p:nvSpPr>
        <p:spPr bwMode="auto">
          <a:xfrm>
            <a:off x="3894138" y="4275138"/>
            <a:ext cx="3984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B0F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B0F0"/>
              </a:solidFill>
              <a:latin typeface="Arial" charset="0"/>
            </a:endParaRPr>
          </a:p>
        </p:txBody>
      </p:sp>
      <p:sp>
        <p:nvSpPr>
          <p:cNvPr id="42005" name="Text Box 26"/>
          <p:cNvSpPr txBox="1">
            <a:spLocks noChangeArrowheads="1"/>
          </p:cNvSpPr>
          <p:nvPr/>
        </p:nvSpPr>
        <p:spPr bwMode="auto">
          <a:xfrm>
            <a:off x="3276600" y="4797425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990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42006" name="Text Box 27"/>
          <p:cNvSpPr txBox="1">
            <a:spLocks noChangeArrowheads="1"/>
          </p:cNvSpPr>
          <p:nvPr/>
        </p:nvSpPr>
        <p:spPr bwMode="auto">
          <a:xfrm>
            <a:off x="2484438" y="4286250"/>
            <a:ext cx="43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32B503"/>
                </a:solidFill>
                <a:latin typeface="Arial" charset="0"/>
              </a:rPr>
              <a:t>-1</a:t>
            </a:r>
            <a:endParaRPr lang="en-US" altLang="cs-CZ" sz="1800">
              <a:solidFill>
                <a:srgbClr val="32B503"/>
              </a:solidFill>
              <a:latin typeface="Arial" charset="0"/>
            </a:endParaRPr>
          </a:p>
        </p:txBody>
      </p:sp>
      <p:sp>
        <p:nvSpPr>
          <p:cNvPr id="42007" name="Text Box 28"/>
          <p:cNvSpPr txBox="1">
            <a:spLocks noChangeArrowheads="1"/>
          </p:cNvSpPr>
          <p:nvPr/>
        </p:nvSpPr>
        <p:spPr bwMode="auto">
          <a:xfrm>
            <a:off x="5435600" y="27749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32B503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32B503"/>
              </a:solidFill>
              <a:latin typeface="Arial" charset="0"/>
            </a:endParaRPr>
          </a:p>
        </p:txBody>
      </p:sp>
      <p:sp>
        <p:nvSpPr>
          <p:cNvPr id="42008" name="Text Box 35"/>
          <p:cNvSpPr txBox="1">
            <a:spLocks noChangeArrowheads="1"/>
          </p:cNvSpPr>
          <p:nvPr/>
        </p:nvSpPr>
        <p:spPr bwMode="auto">
          <a:xfrm>
            <a:off x="4876376" y="2097049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990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43033" name="Text Box 36"/>
          <p:cNvSpPr txBox="1">
            <a:spLocks noChangeArrowheads="1"/>
          </p:cNvSpPr>
          <p:nvPr/>
        </p:nvSpPr>
        <p:spPr bwMode="auto">
          <a:xfrm>
            <a:off x="3924300" y="2924175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B0F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00B0F0"/>
              </a:solidFill>
              <a:latin typeface="Arial" charset="0"/>
            </a:endParaRPr>
          </a:p>
        </p:txBody>
      </p:sp>
      <p:sp>
        <p:nvSpPr>
          <p:cNvPr id="42010" name="Line 38"/>
          <p:cNvSpPr>
            <a:spLocks noChangeShapeType="1"/>
          </p:cNvSpPr>
          <p:nvPr/>
        </p:nvSpPr>
        <p:spPr bwMode="auto">
          <a:xfrm flipH="1">
            <a:off x="2275654" y="1989138"/>
            <a:ext cx="3167062" cy="4392612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011" name="Line 40"/>
          <p:cNvSpPr>
            <a:spLocks noChangeShapeType="1"/>
          </p:cNvSpPr>
          <p:nvPr/>
        </p:nvSpPr>
        <p:spPr bwMode="auto">
          <a:xfrm flipV="1">
            <a:off x="1476375" y="1876975"/>
            <a:ext cx="5472113" cy="3673475"/>
          </a:xfrm>
          <a:prstGeom prst="line">
            <a:avLst/>
          </a:prstGeom>
          <a:noFill/>
          <a:ln w="19050">
            <a:solidFill>
              <a:srgbClr val="21780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012" name="Line 41"/>
          <p:cNvSpPr>
            <a:spLocks noChangeShapeType="1"/>
          </p:cNvSpPr>
          <p:nvPr/>
        </p:nvSpPr>
        <p:spPr bwMode="auto">
          <a:xfrm flipH="1">
            <a:off x="3492500" y="1268413"/>
            <a:ext cx="3094038" cy="4465637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013" name="Line 43"/>
          <p:cNvSpPr>
            <a:spLocks noChangeShapeType="1"/>
          </p:cNvSpPr>
          <p:nvPr/>
        </p:nvSpPr>
        <p:spPr bwMode="auto">
          <a:xfrm flipV="1">
            <a:off x="4211638" y="2924175"/>
            <a:ext cx="1223962" cy="792163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014" name="Line 44"/>
          <p:cNvSpPr>
            <a:spLocks noChangeShapeType="1"/>
          </p:cNvSpPr>
          <p:nvPr/>
        </p:nvSpPr>
        <p:spPr bwMode="auto">
          <a:xfrm flipV="1">
            <a:off x="3635375" y="3716338"/>
            <a:ext cx="1223963" cy="79216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015" name="Line 45"/>
          <p:cNvSpPr>
            <a:spLocks noChangeShapeType="1"/>
          </p:cNvSpPr>
          <p:nvPr/>
        </p:nvSpPr>
        <p:spPr bwMode="auto">
          <a:xfrm flipV="1">
            <a:off x="2959100" y="4532313"/>
            <a:ext cx="1366838" cy="86360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016" name="Line 46"/>
          <p:cNvSpPr>
            <a:spLocks noChangeShapeType="1"/>
          </p:cNvSpPr>
          <p:nvPr/>
        </p:nvSpPr>
        <p:spPr bwMode="auto">
          <a:xfrm flipV="1">
            <a:off x="5308600" y="1381125"/>
            <a:ext cx="1223963" cy="792163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2" name="Přímá spojovací čára 6"/>
          <p:cNvCxnSpPr>
            <a:cxnSpLocks noChangeShapeType="1"/>
          </p:cNvCxnSpPr>
          <p:nvPr/>
        </p:nvCxnSpPr>
        <p:spPr bwMode="auto">
          <a:xfrm rot="5400000">
            <a:off x="2676401" y="3944117"/>
            <a:ext cx="4787900" cy="1587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42" name="AutoShape 50"/>
          <p:cNvSpPr>
            <a:spLocks noChangeArrowheads="1"/>
          </p:cNvSpPr>
          <p:nvPr/>
        </p:nvSpPr>
        <p:spPr bwMode="auto">
          <a:xfrm>
            <a:off x="4211638" y="4941888"/>
            <a:ext cx="863600" cy="431800"/>
          </a:xfrm>
          <a:prstGeom prst="leftRightArrow">
            <a:avLst>
              <a:gd name="adj1" fmla="val 50000"/>
              <a:gd name="adj2" fmla="val 33380"/>
            </a:avLst>
          </a:prstGeom>
          <a:solidFill>
            <a:srgbClr val="05EBE0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3043" name="Text Box 51"/>
          <p:cNvSpPr txBox="1">
            <a:spLocks noChangeArrowheads="1"/>
          </p:cNvSpPr>
          <p:nvPr/>
        </p:nvSpPr>
        <p:spPr bwMode="auto">
          <a:xfrm>
            <a:off x="4179580" y="5294313"/>
            <a:ext cx="85151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rgbClr val="3D251D"/>
                </a:solidFill>
                <a:latin typeface="Arial" charset="0"/>
              </a:rPr>
              <a:t>garáž</a:t>
            </a:r>
            <a:br>
              <a:rPr lang="cs-CZ" altLang="cs-CZ" sz="1800" b="1" dirty="0">
                <a:solidFill>
                  <a:srgbClr val="3D251D"/>
                </a:solidFill>
                <a:latin typeface="Arial" charset="0"/>
              </a:rPr>
            </a:br>
            <a:r>
              <a:rPr lang="cs-CZ" altLang="cs-CZ" sz="1800" b="1" dirty="0">
                <a:solidFill>
                  <a:srgbClr val="3D251D"/>
                </a:solidFill>
                <a:latin typeface="Arial" charset="0"/>
              </a:rPr>
              <a:t>= 1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zavřená</a:t>
            </a:r>
            <a:endParaRPr lang="en-US" altLang="cs-CZ" sz="1400" b="1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42020" name="WordArt 52"/>
          <p:cNvSpPr>
            <a:spLocks noChangeArrowheads="1" noChangeShapeType="1" noTextEdit="1"/>
          </p:cNvSpPr>
          <p:nvPr/>
        </p:nvSpPr>
        <p:spPr bwMode="auto">
          <a:xfrm rot="-446283">
            <a:off x="2657475" y="5518150"/>
            <a:ext cx="838200" cy="10890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cs-CZ" sz="36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Impact"/>
              </a:rPr>
              <a:t>Auto</a:t>
            </a:r>
            <a:br>
              <a:rPr lang="cs-CZ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6600000" scaled="1"/>
                </a:gradFill>
                <a:latin typeface="Impact"/>
              </a:rPr>
            </a:br>
            <a:endParaRPr lang="cs-CZ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6600000" scaled="1"/>
              </a:gradFill>
              <a:latin typeface="Impact"/>
            </a:endParaRPr>
          </a:p>
          <a:p>
            <a:pPr algn="ctr"/>
            <a:r>
              <a:rPr lang="cs-CZ" sz="3600" kern="10" dirty="0">
                <a:ln w="9525">
                  <a:round/>
                  <a:headEnd/>
                  <a:tailEnd/>
                </a:ln>
                <a:solidFill>
                  <a:srgbClr val="00FF00"/>
                </a:solidFill>
                <a:latin typeface="Impact"/>
              </a:rPr>
              <a:t>1</a:t>
            </a:r>
          </a:p>
        </p:txBody>
      </p:sp>
      <p:sp>
        <p:nvSpPr>
          <p:cNvPr id="37" name="Line 43"/>
          <p:cNvSpPr>
            <a:spLocks noChangeShapeType="1"/>
          </p:cNvSpPr>
          <p:nvPr/>
        </p:nvSpPr>
        <p:spPr bwMode="auto">
          <a:xfrm flipV="1">
            <a:off x="4744790" y="2187575"/>
            <a:ext cx="1223963" cy="792163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4827588" y="3640138"/>
            <a:ext cx="139700" cy="1492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4" name="Ovál 43"/>
          <p:cNvSpPr/>
          <p:nvPr/>
        </p:nvSpPr>
        <p:spPr>
          <a:xfrm>
            <a:off x="4135438" y="3621088"/>
            <a:ext cx="139700" cy="1508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5" name="Ovál 44"/>
          <p:cNvSpPr/>
          <p:nvPr/>
        </p:nvSpPr>
        <p:spPr>
          <a:xfrm>
            <a:off x="5006975" y="3387725"/>
            <a:ext cx="138113" cy="1508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cxnSp>
        <p:nvCxnSpPr>
          <p:cNvPr id="57" name="Přímá spojnice 56"/>
          <p:cNvCxnSpPr/>
          <p:nvPr/>
        </p:nvCxnSpPr>
        <p:spPr>
          <a:xfrm>
            <a:off x="5079078" y="3447256"/>
            <a:ext cx="9757" cy="277747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/>
          <p:cNvCxnSpPr/>
          <p:nvPr/>
        </p:nvCxnSpPr>
        <p:spPr>
          <a:xfrm flipH="1">
            <a:off x="4212431" y="1624338"/>
            <a:ext cx="1760" cy="2092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/>
          <p:cNvCxnSpPr>
            <a:stCxn id="42015" idx="0"/>
          </p:cNvCxnSpPr>
          <p:nvPr/>
        </p:nvCxnSpPr>
        <p:spPr>
          <a:xfrm>
            <a:off x="2959100" y="5395913"/>
            <a:ext cx="768074" cy="0"/>
          </a:xfrm>
          <a:prstGeom prst="straightConnector1">
            <a:avLst/>
          </a:prstGeom>
          <a:ln w="57150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ovací čára 20"/>
          <p:cNvCxnSpPr>
            <a:cxnSpLocks noChangeShapeType="1"/>
          </p:cNvCxnSpPr>
          <p:nvPr/>
        </p:nvCxnSpPr>
        <p:spPr bwMode="auto">
          <a:xfrm>
            <a:off x="1874099" y="1537426"/>
            <a:ext cx="4857750" cy="457200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737217" y="1432063"/>
            <a:ext cx="4786313" cy="4714875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" name="TextovéPole 50"/>
          <p:cNvSpPr txBox="1">
            <a:spLocks noChangeArrowheads="1"/>
          </p:cNvSpPr>
          <p:nvPr/>
        </p:nvSpPr>
        <p:spPr bwMode="auto">
          <a:xfrm rot="19871233">
            <a:off x="4557409" y="1109954"/>
            <a:ext cx="1546840" cy="830997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noProof="1">
                <a:solidFill>
                  <a:schemeClr val="tx1"/>
                </a:solidFill>
                <a:latin typeface="Book Antiqua" pitchFamily="18" charset="0"/>
              </a:rPr>
              <a:t>světočáry auta</a:t>
            </a:r>
            <a:endParaRPr lang="cs-CZ" altLang="cs-CZ" sz="2400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788228" y="3492894"/>
            <a:ext cx="283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105873" y="3282752"/>
            <a:ext cx="363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002828" y="4873014"/>
            <a:ext cx="1118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F0"/>
                </a:solidFill>
              </a:rPr>
              <a:t>A, pak B</a:t>
            </a:r>
          </a:p>
          <a:p>
            <a:r>
              <a:rPr lang="cs-CZ" dirty="0">
                <a:solidFill>
                  <a:srgbClr val="00FF00"/>
                </a:solidFill>
              </a:rPr>
              <a:t>B, pak A</a:t>
            </a:r>
          </a:p>
        </p:txBody>
      </p:sp>
      <p:sp>
        <p:nvSpPr>
          <p:cNvPr id="3" name="Zástupný symbol pro číslo snímku 3">
            <a:extLst>
              <a:ext uri="{FF2B5EF4-FFF2-40B4-BE49-F238E27FC236}">
                <a16:creationId xmlns:a16="http://schemas.microsoft.com/office/drawing/2014/main" id="{E27F6922-FC3B-4AE7-D947-40562AF3A29B}"/>
              </a:ext>
            </a:extLst>
          </p:cNvPr>
          <p:cNvSpPr txBox="1">
            <a:spLocks noGrp="1"/>
          </p:cNvSpPr>
          <p:nvPr/>
        </p:nvSpPr>
        <p:spPr>
          <a:xfrm>
            <a:off x="8249402" y="6471511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29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F15B791-2246-C437-5C21-AB87FAE3D51D}"/>
              </a:ext>
            </a:extLst>
          </p:cNvPr>
          <p:cNvSpPr txBox="1"/>
          <p:nvPr/>
        </p:nvSpPr>
        <p:spPr>
          <a:xfrm>
            <a:off x="8618933" y="51652"/>
            <a:ext cx="5484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177B99E-7B9B-E5C1-4140-2F1042B7AEAA}"/>
              </a:ext>
            </a:extLst>
          </p:cNvPr>
          <p:cNvSpPr txBox="1"/>
          <p:nvPr/>
        </p:nvSpPr>
        <p:spPr>
          <a:xfrm>
            <a:off x="8628814" y="41866"/>
            <a:ext cx="5465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FBEDD91-566F-7E2A-7332-CD5BAA090160}"/>
              </a:ext>
            </a:extLst>
          </p:cNvPr>
          <p:cNvSpPr txBox="1"/>
          <p:nvPr/>
        </p:nvSpPr>
        <p:spPr>
          <a:xfrm>
            <a:off x="8628814" y="40293"/>
            <a:ext cx="5768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08AE36E1-F2E3-ECA4-61EB-E910DD2A9F50}"/>
              </a:ext>
            </a:extLst>
          </p:cNvPr>
          <p:cNvSpPr txBox="1"/>
          <p:nvPr/>
        </p:nvSpPr>
        <p:spPr>
          <a:xfrm>
            <a:off x="8632853" y="40554"/>
            <a:ext cx="5111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E66462B-D75C-6228-97D3-FC0FA90BBED4}"/>
              </a:ext>
            </a:extLst>
          </p:cNvPr>
          <p:cNvSpPr txBox="1"/>
          <p:nvPr/>
        </p:nvSpPr>
        <p:spPr>
          <a:xfrm>
            <a:off x="8613327" y="38100"/>
            <a:ext cx="520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009E625-FA36-B775-8781-9F630BDBAA9C}"/>
              </a:ext>
            </a:extLst>
          </p:cNvPr>
          <p:cNvSpPr txBox="1"/>
          <p:nvPr/>
        </p:nvSpPr>
        <p:spPr>
          <a:xfrm>
            <a:off x="8628814" y="57411"/>
            <a:ext cx="601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21AC9376-E28C-20D2-9AA9-2987AD2E7942}"/>
              </a:ext>
            </a:extLst>
          </p:cNvPr>
          <p:cNvSpPr txBox="1"/>
          <p:nvPr/>
        </p:nvSpPr>
        <p:spPr>
          <a:xfrm>
            <a:off x="8615021" y="30397"/>
            <a:ext cx="5321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CF4A0476-F315-A759-AECE-BDC1FBEE7C16}"/>
              </a:ext>
            </a:extLst>
          </p:cNvPr>
          <p:cNvSpPr txBox="1"/>
          <p:nvPr/>
        </p:nvSpPr>
        <p:spPr>
          <a:xfrm>
            <a:off x="8604854" y="44011"/>
            <a:ext cx="5417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DE598800-F1DF-6E9D-06C0-2A50BBF0EA16}"/>
              </a:ext>
            </a:extLst>
          </p:cNvPr>
          <p:cNvSpPr txBox="1"/>
          <p:nvPr/>
        </p:nvSpPr>
        <p:spPr>
          <a:xfrm>
            <a:off x="8642415" y="44697"/>
            <a:ext cx="5744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60C42113-9D42-8250-D745-E1F9DDAF7859}"/>
              </a:ext>
            </a:extLst>
          </p:cNvPr>
          <p:cNvSpPr txBox="1"/>
          <p:nvPr/>
        </p:nvSpPr>
        <p:spPr>
          <a:xfrm>
            <a:off x="8617595" y="63170"/>
            <a:ext cx="4770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352875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100"/>
                                        <p:tgtEl>
                                          <p:spTgt spid="4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withGroup">
                            <p:stCondLst>
                              <p:cond delay="1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0" grpId="0" animBg="1"/>
      <p:bldP spid="42005" grpId="0"/>
      <p:bldP spid="42006" grpId="0"/>
      <p:bldP spid="42007" grpId="0"/>
      <p:bldP spid="42008" grpId="0"/>
      <p:bldP spid="42010" grpId="0" animBg="1"/>
      <p:bldP spid="42011" grpId="0" animBg="1"/>
      <p:bldP spid="42012" grpId="0" animBg="1"/>
      <p:bldP spid="42013" grpId="0" animBg="1"/>
      <p:bldP spid="42014" grpId="0" animBg="1"/>
      <p:bldP spid="42015" grpId="0" animBg="1"/>
      <p:bldP spid="42016" grpId="0" animBg="1"/>
      <p:bldP spid="43042" grpId="0" animBg="1"/>
      <p:bldP spid="43043" grpId="0"/>
      <p:bldP spid="42020" grpId="0"/>
      <p:bldP spid="37" grpId="0" animBg="1"/>
      <p:bldP spid="11" grpId="0" animBg="1"/>
      <p:bldP spid="44" grpId="0" animBg="1"/>
      <p:bldP spid="45" grpId="0" animBg="1"/>
      <p:bldP spid="51" grpId="0" animBg="1"/>
      <p:bldP spid="10" grpId="0"/>
      <p:bldP spid="12" grpId="0"/>
      <p:bldP spid="13" grpId="0"/>
      <p:bldP spid="5" grpId="0" build="allAtOnce"/>
      <p:bldP spid="8" grpId="0" build="allAtOnce"/>
      <p:bldP spid="15" grpId="0" build="allAtOnce"/>
      <p:bldP spid="17" grpId="0" build="allAtOnce"/>
      <p:bldP spid="20" grpId="0" build="allAtOnce"/>
      <p:bldP spid="23" grpId="0" build="allAtOnce"/>
      <p:bldP spid="25" grpId="0" build="allAtOnce"/>
      <p:bldP spid="31" grpId="0" build="allAtOnce"/>
      <p:bldP spid="33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/>
          </p:cNvSpPr>
          <p:nvPr>
            <p:ph type="title"/>
          </p:nvPr>
        </p:nvSpPr>
        <p:spPr bwMode="auto">
          <a:xfrm>
            <a:off x="1004177" y="270135"/>
            <a:ext cx="7840662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cs-CZ" sz="4000" b="1" i="1" cap="none" dirty="0">
                <a:solidFill>
                  <a:schemeClr val="tx1"/>
                </a:solidFill>
                <a:effectLst/>
                <a:latin typeface="Book Antiqua" pitchFamily="18" charset="0"/>
              </a:rPr>
              <a:t>Porovnání teorií s experimenty</a:t>
            </a:r>
            <a:endParaRPr lang="en-US" sz="4000" b="1" i="1" cap="none" dirty="0"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sp>
        <p:nvSpPr>
          <p:cNvPr id="4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3168592"/>
              </p:ext>
            </p:extLst>
          </p:nvPr>
        </p:nvGraphicFramePr>
        <p:xfrm>
          <a:off x="772357" y="1463674"/>
          <a:ext cx="7812726" cy="5132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346587" imgH="3778135" progId="AcroExch.Document.11">
                  <p:embed/>
                </p:oleObj>
              </mc:Choice>
              <mc:Fallback>
                <p:oleObj name="Acrobat Document" r:id="rId3" imgW="5346587" imgH="377813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2357" y="1463674"/>
                        <a:ext cx="7812726" cy="5132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8628815" y="144462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2" name="Zástupný symbol pro číslo snímku 3">
            <a:extLst>
              <a:ext uri="{FF2B5EF4-FFF2-40B4-BE49-F238E27FC236}">
                <a16:creationId xmlns:a16="http://schemas.microsoft.com/office/drawing/2014/main" id="{7B03A7A5-A0C2-2503-1A21-B2045F83475F}"/>
              </a:ext>
            </a:extLst>
          </p:cNvPr>
          <p:cNvSpPr txBox="1">
            <a:spLocks noGrp="1"/>
          </p:cNvSpPr>
          <p:nvPr/>
        </p:nvSpPr>
        <p:spPr>
          <a:xfrm>
            <a:off x="8249402" y="6471511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3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381150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 txBox="1">
            <a:spLocks noGrp="1"/>
          </p:cNvSpPr>
          <p:nvPr/>
        </p:nvSpPr>
        <p:spPr>
          <a:xfrm>
            <a:off x="3581400" y="76200"/>
            <a:ext cx="28956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303213" y="404813"/>
            <a:ext cx="85534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600" b="1" i="1" dirty="0">
                <a:latin typeface="Book Antiqua" pitchFamily="18" charset="0"/>
              </a:rPr>
              <a:t>Přechod mezi inerciálními soustavami</a:t>
            </a:r>
            <a:endParaRPr lang="en-US" sz="3600" i="1" dirty="0">
              <a:latin typeface="Book Antiqua" pitchFamily="18" charset="0"/>
            </a:endParaRPr>
          </a:p>
        </p:txBody>
      </p:sp>
      <p:sp>
        <p:nvSpPr>
          <p:cNvPr id="3" name="Zástupný symbol pro obsah 2"/>
          <p:cNvSpPr>
            <a:spLocks/>
          </p:cNvSpPr>
          <p:nvPr/>
        </p:nvSpPr>
        <p:spPr bwMode="auto">
          <a:xfrm>
            <a:off x="40368" y="1257912"/>
            <a:ext cx="680733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3600" b="1" i="1" dirty="0">
                <a:solidFill>
                  <a:srgbClr val="CC0000"/>
                </a:solidFill>
                <a:latin typeface="Book Antiqua" pitchFamily="18" charset="0"/>
              </a:rPr>
              <a:t>Klasicky – Galileo</a:t>
            </a:r>
            <a:r>
              <a:rPr lang="cs-CZ" sz="3600" dirty="0">
                <a:solidFill>
                  <a:srgbClr val="CC0000"/>
                </a:solidFill>
                <a:latin typeface="Book Antiqua" pitchFamily="18" charset="0"/>
              </a:rPr>
              <a:t>:</a:t>
            </a:r>
            <a:endParaRPr lang="cs-CZ" sz="3600" i="1" dirty="0">
              <a:solidFill>
                <a:srgbClr val="CC0000"/>
              </a:solidFill>
              <a:latin typeface="Book Antiqua" pitchFamily="18" charset="0"/>
            </a:endParaRPr>
          </a:p>
        </p:txBody>
      </p:sp>
      <p:sp>
        <p:nvSpPr>
          <p:cNvPr id="2" name="Zástupný symbol pro obsah 2"/>
          <p:cNvSpPr>
            <a:spLocks/>
          </p:cNvSpPr>
          <p:nvPr/>
        </p:nvSpPr>
        <p:spPr bwMode="auto">
          <a:xfrm>
            <a:off x="244767" y="1934941"/>
            <a:ext cx="8327733" cy="269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en-GB" sz="3000" dirty="0">
                <a:latin typeface="Book Antiqua" pitchFamily="18" charset="0"/>
              </a:rPr>
              <a:t> </a:t>
            </a:r>
            <a:r>
              <a:rPr lang="en-GB" sz="3000" i="1" dirty="0">
                <a:latin typeface="Book Antiqua" pitchFamily="18" charset="0"/>
              </a:rPr>
              <a:t>x’</a:t>
            </a:r>
            <a:r>
              <a:rPr lang="cs-CZ" sz="3000" i="1" dirty="0">
                <a:latin typeface="Book Antiqua" pitchFamily="18" charset="0"/>
              </a:rPr>
              <a:t>  =   </a:t>
            </a:r>
            <a:r>
              <a:rPr lang="en-GB" sz="3000" i="1" dirty="0">
                <a:latin typeface="Book Antiqua" pitchFamily="18" charset="0"/>
              </a:rPr>
              <a:t>x </a:t>
            </a:r>
            <a:r>
              <a:rPr lang="cs-CZ" sz="3000" i="1" dirty="0">
                <a:latin typeface="Book Antiqua" pitchFamily="18" charset="0"/>
              </a:rPr>
              <a:t>  </a:t>
            </a:r>
            <a:r>
              <a:rPr lang="en-GB" sz="3000" i="1" dirty="0">
                <a:latin typeface="Book Antiqua" pitchFamily="18" charset="0"/>
              </a:rPr>
              <a:t>–</a:t>
            </a:r>
            <a:r>
              <a:rPr lang="cs-CZ" sz="3000" i="1" dirty="0">
                <a:latin typeface="Book Antiqua" pitchFamily="18" charset="0"/>
              </a:rPr>
              <a:t> </a:t>
            </a:r>
            <a:r>
              <a:rPr lang="en-GB" sz="3000" i="1" dirty="0">
                <a:latin typeface="Book Antiqua" pitchFamily="18" charset="0"/>
              </a:rPr>
              <a:t> </a:t>
            </a:r>
            <a:r>
              <a:rPr lang="cs-CZ" sz="3000" i="1" dirty="0">
                <a:latin typeface="Book Antiqua" pitchFamily="18" charset="0"/>
              </a:rPr>
              <a:t>V</a:t>
            </a:r>
            <a:r>
              <a:rPr lang="en-GB" sz="3000" i="1" dirty="0">
                <a:latin typeface="Book Antiqua" pitchFamily="18" charset="0"/>
              </a:rPr>
              <a:t> </a:t>
            </a:r>
            <a:r>
              <a:rPr lang="cs-CZ" sz="3000" i="1" dirty="0">
                <a:latin typeface="Book Antiqua" pitchFamily="18" charset="0"/>
              </a:rPr>
              <a:t>t</a:t>
            </a:r>
            <a:endParaRPr lang="cs-CZ" sz="3000" dirty="0">
              <a:latin typeface="Book Antiqua" pitchFamily="18" charset="0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3000" i="1" dirty="0">
                <a:latin typeface="Book Antiqua" pitchFamily="18" charset="0"/>
              </a:rPr>
              <a:t> t</a:t>
            </a:r>
            <a:r>
              <a:rPr lang="en-GB" sz="3000" i="1" dirty="0">
                <a:latin typeface="Book Antiqua" pitchFamily="18" charset="0"/>
              </a:rPr>
              <a:t>’</a:t>
            </a:r>
            <a:r>
              <a:rPr lang="cs-CZ" sz="3000" i="1" dirty="0">
                <a:latin typeface="Book Antiqua" pitchFamily="18" charset="0"/>
              </a:rPr>
              <a:t>   =   t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3000" dirty="0">
                <a:latin typeface="Book Antiqua" pitchFamily="18" charset="0"/>
              </a:rPr>
              <a:t>		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neboli s označením     </a:t>
            </a:r>
            <a:r>
              <a:rPr lang="cs-CZ" sz="2800" i="1" dirty="0">
                <a:latin typeface="Book Antiqua" pitchFamily="18" charset="0"/>
              </a:rPr>
              <a:t>x</a:t>
            </a:r>
            <a:r>
              <a:rPr lang="cs-CZ" sz="2800" baseline="-25000" dirty="0">
                <a:latin typeface="Book Antiqua" pitchFamily="18" charset="0"/>
              </a:rPr>
              <a:t>0 </a:t>
            </a:r>
            <a:r>
              <a:rPr lang="cs-CZ" sz="2800" i="1" dirty="0">
                <a:latin typeface="Book Antiqua" pitchFamily="18" charset="0"/>
              </a:rPr>
              <a:t>=  </a:t>
            </a:r>
            <a:r>
              <a:rPr lang="cs-CZ" sz="2800" i="1" dirty="0" err="1">
                <a:latin typeface="Book Antiqua" pitchFamily="18" charset="0"/>
              </a:rPr>
              <a:t>ct</a:t>
            </a:r>
            <a:r>
              <a:rPr lang="cs-CZ" sz="2800" i="1" dirty="0">
                <a:latin typeface="Book Antiqua" pitchFamily="18" charset="0"/>
              </a:rPr>
              <a:t>,      </a:t>
            </a:r>
            <a:r>
              <a:rPr lang="el-GR" sz="2800" i="1" dirty="0">
                <a:latin typeface="Book Antiqua" pitchFamily="18" charset="0"/>
              </a:rPr>
              <a:t>β</a:t>
            </a:r>
            <a:r>
              <a:rPr lang="cs-CZ" sz="2800" i="1" dirty="0">
                <a:latin typeface="Book Antiqua" pitchFamily="18" charset="0"/>
              </a:rPr>
              <a:t> =  V/c</a:t>
            </a:r>
            <a:endParaRPr lang="cs-CZ" sz="2800" dirty="0">
              <a:latin typeface="Book Antiqua" pitchFamily="18" charset="0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cs-CZ" sz="3000" i="1" dirty="0">
                <a:latin typeface="Book Antiqua" pitchFamily="18" charset="0"/>
              </a:rPr>
              <a:t> </a:t>
            </a:r>
            <a:r>
              <a:rPr lang="en-GB" sz="3000" i="1" dirty="0">
                <a:latin typeface="Book Antiqua" pitchFamily="18" charset="0"/>
              </a:rPr>
              <a:t>x’</a:t>
            </a:r>
            <a:r>
              <a:rPr lang="cs-CZ" sz="3000" i="1" dirty="0">
                <a:latin typeface="Book Antiqua" pitchFamily="18" charset="0"/>
              </a:rPr>
              <a:t>  =   </a:t>
            </a:r>
            <a:r>
              <a:rPr lang="en-GB" sz="3000" i="1" dirty="0">
                <a:latin typeface="Book Antiqua" pitchFamily="18" charset="0"/>
              </a:rPr>
              <a:t>x </a:t>
            </a:r>
            <a:r>
              <a:rPr lang="cs-CZ" sz="3000" i="1" dirty="0">
                <a:latin typeface="Book Antiqua" pitchFamily="18" charset="0"/>
              </a:rPr>
              <a:t>  </a:t>
            </a:r>
            <a:r>
              <a:rPr lang="en-GB" sz="3000" i="1" dirty="0">
                <a:latin typeface="Book Antiqua" pitchFamily="18" charset="0"/>
              </a:rPr>
              <a:t>–</a:t>
            </a:r>
            <a:r>
              <a:rPr lang="cs-CZ" sz="3000" i="1" dirty="0">
                <a:latin typeface="Book Antiqua" pitchFamily="18" charset="0"/>
              </a:rPr>
              <a:t> </a:t>
            </a:r>
            <a:r>
              <a:rPr lang="en-GB" sz="3000" i="1" dirty="0">
                <a:latin typeface="Book Antiqua" pitchFamily="18" charset="0"/>
              </a:rPr>
              <a:t> </a:t>
            </a:r>
            <a:r>
              <a:rPr lang="el-GR" sz="3000" i="1" dirty="0">
                <a:latin typeface="Book Antiqua" pitchFamily="18" charset="0"/>
              </a:rPr>
              <a:t>β</a:t>
            </a:r>
            <a:r>
              <a:rPr lang="en-GB" sz="3000" i="1" dirty="0">
                <a:latin typeface="Book Antiqua" pitchFamily="18" charset="0"/>
              </a:rPr>
              <a:t> </a:t>
            </a:r>
            <a:r>
              <a:rPr lang="cs-CZ" sz="3000" i="1" dirty="0">
                <a:latin typeface="Book Antiqua" pitchFamily="18" charset="0"/>
              </a:rPr>
              <a:t>x</a:t>
            </a:r>
            <a:r>
              <a:rPr lang="cs-CZ" sz="3000" baseline="-25000" dirty="0">
                <a:latin typeface="Book Antiqua" pitchFamily="18" charset="0"/>
              </a:rPr>
              <a:t>0</a:t>
            </a:r>
            <a:endParaRPr lang="cs-CZ" sz="3000" dirty="0">
              <a:latin typeface="Book Antiqua" pitchFamily="18" charset="0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cs-CZ" sz="3000" i="1" dirty="0">
                <a:latin typeface="Book Antiqua" pitchFamily="18" charset="0"/>
              </a:rPr>
              <a:t> x</a:t>
            </a:r>
            <a:r>
              <a:rPr lang="cs-CZ" sz="3000" baseline="-25000" dirty="0">
                <a:latin typeface="Book Antiqua" pitchFamily="18" charset="0"/>
              </a:rPr>
              <a:t>0</a:t>
            </a:r>
            <a:r>
              <a:rPr lang="en-GB" sz="3000" i="1" dirty="0">
                <a:latin typeface="Book Antiqua" pitchFamily="18" charset="0"/>
              </a:rPr>
              <a:t>’</a:t>
            </a:r>
            <a:r>
              <a:rPr lang="cs-CZ" sz="3000" i="1" dirty="0">
                <a:latin typeface="Book Antiqua" pitchFamily="18" charset="0"/>
              </a:rPr>
              <a:t> =  x</a:t>
            </a:r>
            <a:r>
              <a:rPr lang="cs-CZ" sz="3000" baseline="-25000" dirty="0">
                <a:latin typeface="Book Antiqua" pitchFamily="18" charset="0"/>
              </a:rPr>
              <a:t>0</a:t>
            </a:r>
            <a:endParaRPr lang="cs-CZ" sz="3000" dirty="0">
              <a:latin typeface="Book Antiqua" pitchFamily="18" charset="0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endParaRPr lang="en-GB" sz="3000" dirty="0">
              <a:latin typeface="Book Antiqua" pitchFamily="18" charset="0"/>
            </a:endParaRPr>
          </a:p>
        </p:txBody>
      </p:sp>
      <p:sp>
        <p:nvSpPr>
          <p:cNvPr id="10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sp>
        <p:nvSpPr>
          <p:cNvPr id="11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30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9" name="Zástupný symbol pro obsah 2"/>
          <p:cNvSpPr>
            <a:spLocks/>
          </p:cNvSpPr>
          <p:nvPr/>
        </p:nvSpPr>
        <p:spPr bwMode="auto">
          <a:xfrm>
            <a:off x="274637" y="5374145"/>
            <a:ext cx="8713788" cy="1780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en-GB" sz="3000" i="1" dirty="0">
                <a:latin typeface="Book Antiqua" pitchFamily="18" charset="0"/>
              </a:rPr>
              <a:t>x’</a:t>
            </a:r>
            <a:r>
              <a:rPr lang="cs-CZ" sz="3000" i="1" dirty="0">
                <a:latin typeface="Book Antiqua" pitchFamily="18" charset="0"/>
              </a:rPr>
              <a:t>  = </a:t>
            </a:r>
            <a:r>
              <a:rPr lang="el-GR" sz="3000" i="1" dirty="0">
                <a:latin typeface="Book Antiqua" pitchFamily="18" charset="0"/>
              </a:rPr>
              <a:t>γ</a:t>
            </a:r>
            <a:r>
              <a:rPr lang="cs-CZ" sz="3000" i="1" dirty="0">
                <a:latin typeface="Book Antiqua" pitchFamily="18" charset="0"/>
              </a:rPr>
              <a:t> </a:t>
            </a:r>
            <a:r>
              <a:rPr lang="cs-CZ" sz="3000" dirty="0">
                <a:latin typeface="Book Antiqua" pitchFamily="18" charset="0"/>
              </a:rPr>
              <a:t>(</a:t>
            </a:r>
            <a:r>
              <a:rPr lang="en-GB" sz="3000" i="1" dirty="0">
                <a:latin typeface="Book Antiqua" pitchFamily="18" charset="0"/>
              </a:rPr>
              <a:t>x </a:t>
            </a:r>
            <a:r>
              <a:rPr lang="cs-CZ" sz="3000" i="1" dirty="0">
                <a:latin typeface="Book Antiqua" pitchFamily="18" charset="0"/>
              </a:rPr>
              <a:t>  </a:t>
            </a:r>
            <a:r>
              <a:rPr lang="en-GB" sz="3000" i="1" dirty="0">
                <a:latin typeface="Book Antiqua" pitchFamily="18" charset="0"/>
              </a:rPr>
              <a:t>–</a:t>
            </a:r>
            <a:r>
              <a:rPr lang="cs-CZ" sz="3000" i="1" dirty="0">
                <a:latin typeface="Book Antiqua" pitchFamily="18" charset="0"/>
              </a:rPr>
              <a:t> </a:t>
            </a:r>
            <a:r>
              <a:rPr lang="en-GB" sz="3000" i="1" dirty="0">
                <a:latin typeface="Book Antiqua" pitchFamily="18" charset="0"/>
              </a:rPr>
              <a:t> </a:t>
            </a:r>
            <a:r>
              <a:rPr lang="el-GR" sz="3000" i="1" dirty="0">
                <a:latin typeface="Book Antiqua" pitchFamily="18" charset="0"/>
              </a:rPr>
              <a:t>β</a:t>
            </a:r>
            <a:r>
              <a:rPr lang="en-GB" sz="3000" i="1" dirty="0">
                <a:latin typeface="Book Antiqua" pitchFamily="18" charset="0"/>
              </a:rPr>
              <a:t> </a:t>
            </a:r>
            <a:r>
              <a:rPr lang="cs-CZ" sz="3000" i="1" dirty="0">
                <a:latin typeface="Book Antiqua" pitchFamily="18" charset="0"/>
              </a:rPr>
              <a:t>x</a:t>
            </a:r>
            <a:r>
              <a:rPr lang="cs-CZ" sz="3000" baseline="-25000" dirty="0">
                <a:latin typeface="Book Antiqua" pitchFamily="18" charset="0"/>
              </a:rPr>
              <a:t>0</a:t>
            </a:r>
            <a:r>
              <a:rPr lang="cs-CZ" sz="3000" dirty="0">
                <a:latin typeface="Book Antiqua" pitchFamily="18" charset="0"/>
              </a:rPr>
              <a:t>)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3000" i="1" dirty="0">
                <a:latin typeface="Book Antiqua" pitchFamily="18" charset="0"/>
              </a:rPr>
              <a:t>x</a:t>
            </a:r>
            <a:r>
              <a:rPr lang="cs-CZ" sz="3000" baseline="-25000" dirty="0">
                <a:latin typeface="Book Antiqua" pitchFamily="18" charset="0"/>
              </a:rPr>
              <a:t>0</a:t>
            </a:r>
            <a:r>
              <a:rPr lang="en-GB" sz="3000" i="1" dirty="0">
                <a:latin typeface="Book Antiqua" pitchFamily="18" charset="0"/>
              </a:rPr>
              <a:t>’</a:t>
            </a:r>
            <a:r>
              <a:rPr lang="cs-CZ" sz="3000" i="1" dirty="0">
                <a:latin typeface="Book Antiqua" pitchFamily="18" charset="0"/>
              </a:rPr>
              <a:t> = </a:t>
            </a:r>
            <a:r>
              <a:rPr lang="el-GR" sz="3000" i="1" dirty="0">
                <a:latin typeface="Book Antiqua" pitchFamily="18" charset="0"/>
              </a:rPr>
              <a:t>γ</a:t>
            </a:r>
            <a:r>
              <a:rPr lang="cs-CZ" sz="3000" i="1" dirty="0">
                <a:latin typeface="Book Antiqua" pitchFamily="18" charset="0"/>
              </a:rPr>
              <a:t> </a:t>
            </a:r>
            <a:r>
              <a:rPr lang="cs-CZ" sz="3000" dirty="0">
                <a:latin typeface="Book Antiqua" pitchFamily="18" charset="0"/>
              </a:rPr>
              <a:t>(</a:t>
            </a:r>
            <a:r>
              <a:rPr lang="cs-CZ" sz="3000" i="1" dirty="0">
                <a:latin typeface="Book Antiqua" pitchFamily="18" charset="0"/>
              </a:rPr>
              <a:t>x</a:t>
            </a:r>
            <a:r>
              <a:rPr lang="cs-CZ" sz="3000" baseline="-25000" dirty="0">
                <a:latin typeface="Book Antiqua" pitchFamily="18" charset="0"/>
              </a:rPr>
              <a:t>0</a:t>
            </a:r>
            <a:r>
              <a:rPr lang="en-GB" sz="3000" i="1" dirty="0">
                <a:latin typeface="Book Antiqua" pitchFamily="18" charset="0"/>
              </a:rPr>
              <a:t> –</a:t>
            </a:r>
            <a:r>
              <a:rPr lang="cs-CZ" sz="3000" i="1" dirty="0">
                <a:latin typeface="Book Antiqua" pitchFamily="18" charset="0"/>
              </a:rPr>
              <a:t>  </a:t>
            </a:r>
            <a:r>
              <a:rPr lang="el-GR" sz="3000" i="1" dirty="0">
                <a:latin typeface="Book Antiqua" pitchFamily="18" charset="0"/>
              </a:rPr>
              <a:t>β</a:t>
            </a:r>
            <a:r>
              <a:rPr lang="cs-CZ" sz="3000" i="1" dirty="0">
                <a:latin typeface="Book Antiqua" pitchFamily="18" charset="0"/>
              </a:rPr>
              <a:t> </a:t>
            </a:r>
            <a:r>
              <a:rPr lang="en-GB" sz="3000" i="1" dirty="0">
                <a:latin typeface="Book Antiqua" pitchFamily="18" charset="0"/>
              </a:rPr>
              <a:t>x</a:t>
            </a:r>
            <a:r>
              <a:rPr lang="cs-CZ" sz="3000" dirty="0">
                <a:latin typeface="Book Antiqua" pitchFamily="18" charset="0"/>
              </a:rPr>
              <a:t>)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br>
              <a:rPr lang="cs-CZ" sz="3000" dirty="0">
                <a:latin typeface="Book Antiqua" pitchFamily="18" charset="0"/>
              </a:rPr>
            </a:br>
            <a:endParaRPr lang="en-GB" sz="3000" dirty="0">
              <a:latin typeface="Book Antiqua" pitchFamily="18" charset="0"/>
            </a:endParaRPr>
          </a:p>
        </p:txBody>
      </p:sp>
      <p:sp>
        <p:nvSpPr>
          <p:cNvPr id="12" name="Zástupný symbol pro obsah 2"/>
          <p:cNvSpPr>
            <a:spLocks/>
          </p:cNvSpPr>
          <p:nvPr/>
        </p:nvSpPr>
        <p:spPr bwMode="auto">
          <a:xfrm>
            <a:off x="0" y="4816531"/>
            <a:ext cx="680733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3600" b="1" i="1" dirty="0">
                <a:solidFill>
                  <a:srgbClr val="CC0000"/>
                </a:solidFill>
                <a:latin typeface="Book Antiqua" pitchFamily="18" charset="0"/>
              </a:rPr>
              <a:t>Relativisticky – </a:t>
            </a:r>
            <a:r>
              <a:rPr lang="cs-CZ" sz="3600" b="1" i="1" dirty="0" err="1">
                <a:solidFill>
                  <a:srgbClr val="CC0000"/>
                </a:solidFill>
                <a:latin typeface="Book Antiqua" pitchFamily="18" charset="0"/>
              </a:rPr>
              <a:t>Lorentz</a:t>
            </a:r>
            <a:r>
              <a:rPr lang="cs-CZ" sz="3600" dirty="0">
                <a:solidFill>
                  <a:srgbClr val="CC0000"/>
                </a:solidFill>
                <a:latin typeface="Book Antiqua" pitchFamily="18" charset="0"/>
              </a:rPr>
              <a:t>:</a:t>
            </a:r>
            <a:endParaRPr lang="cs-CZ" sz="3600" i="1" dirty="0">
              <a:solidFill>
                <a:srgbClr val="CC0000"/>
              </a:solidFill>
              <a:latin typeface="Book Antiqua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E767B06B-9D4F-C3D4-37F1-7207EF035F6C}"/>
                  </a:ext>
                </a:extLst>
              </p:cNvPr>
              <p:cNvSpPr txBox="1"/>
              <p:nvPr/>
            </p:nvSpPr>
            <p:spPr>
              <a:xfrm>
                <a:off x="5333999" y="4761694"/>
                <a:ext cx="3766457" cy="614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dirty="0">
                    <a:latin typeface="Book Antiqua" pitchFamily="18" charset="0"/>
                  </a:rPr>
                  <a:t>značme</a:t>
                </a:r>
                <a:r>
                  <a:rPr lang="cs-CZ" sz="2800" i="1" dirty="0">
                    <a:latin typeface="Book Antiqua" pitchFamily="18" charset="0"/>
                  </a:rPr>
                  <a:t> </a:t>
                </a:r>
                <a:r>
                  <a:rPr lang="el-GR" sz="2800" i="1" dirty="0">
                    <a:latin typeface="Book Antiqua" pitchFamily="18" charset="0"/>
                  </a:rPr>
                  <a:t>γ</a:t>
                </a:r>
                <a:r>
                  <a:rPr lang="cs-CZ" sz="2800" baseline="-25000" dirty="0">
                    <a:latin typeface="Book Antiqua" pitchFamily="18" charset="0"/>
                  </a:rPr>
                  <a:t> </a:t>
                </a:r>
                <a:r>
                  <a:rPr lang="cs-CZ" sz="2800" i="1" dirty="0">
                    <a:latin typeface="Book Antiqua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cs-CZ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cs-CZ" sz="2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cs-CZ" sz="28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cs-CZ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el-GR" sz="2800" i="1" dirty="0">
                                    <a:latin typeface="Book Antiqua" pitchFamily="18" charset="0"/>
                                  </a:rPr>
                                  <m:t>β</m:t>
                                </m:r>
                              </m:e>
                              <m:sup>
                                <m:r>
                                  <a:rPr lang="cs-CZ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endParaRPr lang="cs-CZ" sz="2800" dirty="0"/>
              </a:p>
            </p:txBody>
          </p:sp>
        </mc:Choice>
        <mc:Fallback xmlns="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E767B06B-9D4F-C3D4-37F1-7207EF035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3999" y="4761694"/>
                <a:ext cx="3766457" cy="614142"/>
              </a:xfrm>
              <a:prstGeom prst="rect">
                <a:avLst/>
              </a:prstGeom>
              <a:blipFill>
                <a:blip r:embed="rId3"/>
                <a:stretch>
                  <a:fillRect l="-3236" b="-2376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ovéPole 6">
            <a:extLst>
              <a:ext uri="{FF2B5EF4-FFF2-40B4-BE49-F238E27FC236}">
                <a16:creationId xmlns:a16="http://schemas.microsoft.com/office/drawing/2014/main" id="{D33A431C-5219-0B30-1E55-9EB3DE6F9E35}"/>
              </a:ext>
            </a:extLst>
          </p:cNvPr>
          <p:cNvSpPr txBox="1"/>
          <p:nvPr/>
        </p:nvSpPr>
        <p:spPr>
          <a:xfrm>
            <a:off x="8403272" y="-52436"/>
            <a:ext cx="6971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D8AAA2D-B668-D3C1-F234-DF2B863ECE42}"/>
              </a:ext>
            </a:extLst>
          </p:cNvPr>
          <p:cNvSpPr txBox="1"/>
          <p:nvPr/>
        </p:nvSpPr>
        <p:spPr>
          <a:xfrm>
            <a:off x="8403272" y="-91967"/>
            <a:ext cx="5595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F5363EB-49EC-1617-3073-98EFFDFF17BD}"/>
              </a:ext>
            </a:extLst>
          </p:cNvPr>
          <p:cNvSpPr txBox="1"/>
          <p:nvPr/>
        </p:nvSpPr>
        <p:spPr>
          <a:xfrm>
            <a:off x="8416369" y="-103019"/>
            <a:ext cx="533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9A0B55F-065F-F48D-9289-AE5915D80457}"/>
              </a:ext>
            </a:extLst>
          </p:cNvPr>
          <p:cNvSpPr txBox="1"/>
          <p:nvPr/>
        </p:nvSpPr>
        <p:spPr>
          <a:xfrm>
            <a:off x="8421688" y="-94142"/>
            <a:ext cx="566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A80C120-F8A9-35A0-32EE-E6D2422045C9}"/>
              </a:ext>
            </a:extLst>
          </p:cNvPr>
          <p:cNvSpPr txBox="1"/>
          <p:nvPr/>
        </p:nvSpPr>
        <p:spPr>
          <a:xfrm>
            <a:off x="8411481" y="-67742"/>
            <a:ext cx="4810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8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8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8" presetClass="entr" presetSubtype="16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7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800"/>
                            </p:stCondLst>
                            <p:childTnLst>
                              <p:par>
                                <p:cTn id="69" presetID="8" presetClass="entr" presetSubtype="16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7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8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allAtOnce"/>
      <p:bldP spid="8" grpId="0" build="allAtOnce"/>
      <p:bldP spid="14" grpId="0" build="allAtOnce"/>
      <p:bldP spid="16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 txBox="1">
            <a:spLocks noGrp="1"/>
          </p:cNvSpPr>
          <p:nvPr/>
        </p:nvSpPr>
        <p:spPr>
          <a:xfrm>
            <a:off x="3581400" y="76200"/>
            <a:ext cx="28956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303213" y="404813"/>
            <a:ext cx="85534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4000" b="1" i="1" dirty="0">
                <a:latin typeface="Book Antiqua" pitchFamily="18" charset="0"/>
              </a:rPr>
              <a:t>Přechod mezi IS podle STR (</a:t>
            </a:r>
            <a:r>
              <a:rPr lang="cs-CZ" sz="4000" b="1" i="1" dirty="0" err="1">
                <a:latin typeface="Book Antiqua" pitchFamily="18" charset="0"/>
              </a:rPr>
              <a:t>Lorentz</a:t>
            </a:r>
            <a:r>
              <a:rPr lang="cs-CZ" sz="4000" b="1" i="1" dirty="0">
                <a:latin typeface="Book Antiqua" pitchFamily="18" charset="0"/>
              </a:rPr>
              <a:t>)</a:t>
            </a:r>
            <a:endParaRPr lang="en-US" sz="4000" i="1" dirty="0">
              <a:latin typeface="Book Antiqua" pitchFamily="18" charset="0"/>
            </a:endParaRPr>
          </a:p>
        </p:txBody>
      </p:sp>
      <p:sp>
        <p:nvSpPr>
          <p:cNvPr id="3" name="Zástupný symbol pro obsah 2"/>
          <p:cNvSpPr>
            <a:spLocks/>
          </p:cNvSpPr>
          <p:nvPr/>
        </p:nvSpPr>
        <p:spPr bwMode="auto">
          <a:xfrm>
            <a:off x="179388" y="1550988"/>
            <a:ext cx="87137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3600" b="1" i="1" dirty="0">
                <a:latin typeface="Book Antiqua" pitchFamily="18" charset="0"/>
              </a:rPr>
              <a:t>Je </a:t>
            </a:r>
            <a:r>
              <a:rPr lang="cs-CZ" sz="3600" b="1" i="1" dirty="0">
                <a:solidFill>
                  <a:srgbClr val="CC0000"/>
                </a:solidFill>
                <a:latin typeface="Book Antiqua" pitchFamily="18" charset="0"/>
              </a:rPr>
              <a:t>jediná</a:t>
            </a:r>
            <a:r>
              <a:rPr lang="cs-CZ" sz="3600" b="1" i="1" dirty="0">
                <a:latin typeface="Book Antiqua" pitchFamily="18" charset="0"/>
              </a:rPr>
              <a:t>, která splní tyto </a:t>
            </a:r>
            <a:r>
              <a:rPr lang="cs-CZ" sz="3600" b="1" i="1" dirty="0">
                <a:solidFill>
                  <a:srgbClr val="CC0000"/>
                </a:solidFill>
                <a:latin typeface="Book Antiqua" pitchFamily="18" charset="0"/>
              </a:rPr>
              <a:t>požadavky</a:t>
            </a:r>
            <a:r>
              <a:rPr lang="cs-CZ" sz="3600" dirty="0">
                <a:latin typeface="Book Antiqua" pitchFamily="18" charset="0"/>
              </a:rPr>
              <a:t>:</a:t>
            </a:r>
            <a:endParaRPr lang="cs-CZ" sz="3600" i="1" dirty="0">
              <a:latin typeface="Book Antiqua" pitchFamily="18" charset="0"/>
            </a:endParaRPr>
          </a:p>
        </p:txBody>
      </p:sp>
      <p:sp>
        <p:nvSpPr>
          <p:cNvPr id="6" name="Zástupný symbol pro obsah 2"/>
          <p:cNvSpPr>
            <a:spLocks/>
          </p:cNvSpPr>
          <p:nvPr/>
        </p:nvSpPr>
        <p:spPr bwMode="auto">
          <a:xfrm>
            <a:off x="-242433" y="2193157"/>
            <a:ext cx="9386433" cy="140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066800" lvl="1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AutoNum type="arabicParenR"/>
            </a:pPr>
            <a:endParaRPr lang="cs-CZ" sz="3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10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sp>
        <p:nvSpPr>
          <p:cNvPr id="11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31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625A292-829E-A0FA-43F1-E7DDE6D7F19B}"/>
              </a:ext>
            </a:extLst>
          </p:cNvPr>
          <p:cNvSpPr txBox="1"/>
          <p:nvPr/>
        </p:nvSpPr>
        <p:spPr>
          <a:xfrm>
            <a:off x="8590756" y="-100843"/>
            <a:ext cx="5000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52337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AEF8D-5263-EE34-9A47-548038954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149919-6A55-813C-5491-128BAF6F8962}"/>
              </a:ext>
            </a:extLst>
          </p:cNvPr>
          <p:cNvSpPr txBox="1">
            <a:spLocks noGrp="1"/>
          </p:cNvSpPr>
          <p:nvPr/>
        </p:nvSpPr>
        <p:spPr>
          <a:xfrm>
            <a:off x="3581400" y="76200"/>
            <a:ext cx="28956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6629" name="Text Box 6">
            <a:extLst>
              <a:ext uri="{FF2B5EF4-FFF2-40B4-BE49-F238E27FC236}">
                <a16:creationId xmlns:a16="http://schemas.microsoft.com/office/drawing/2014/main" id="{63A5494B-EF60-650A-06CF-3A38EF7C6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404813"/>
            <a:ext cx="85534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4000" b="1" i="1" dirty="0">
                <a:latin typeface="Book Antiqua" pitchFamily="18" charset="0"/>
              </a:rPr>
              <a:t>Přechod mezi IS podle STR (</a:t>
            </a:r>
            <a:r>
              <a:rPr lang="cs-CZ" sz="4000" b="1" i="1" dirty="0" err="1">
                <a:latin typeface="Book Antiqua" pitchFamily="18" charset="0"/>
              </a:rPr>
              <a:t>Lorentz</a:t>
            </a:r>
            <a:r>
              <a:rPr lang="cs-CZ" sz="4000" b="1" i="1" dirty="0">
                <a:latin typeface="Book Antiqua" pitchFamily="18" charset="0"/>
              </a:rPr>
              <a:t>)</a:t>
            </a:r>
            <a:endParaRPr lang="en-US" sz="4000" i="1" dirty="0">
              <a:latin typeface="Book Antiqua" pitchFamily="18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4C3059C-2CF9-3996-F3A5-18EE2719DE3D}"/>
              </a:ext>
            </a:extLst>
          </p:cNvPr>
          <p:cNvSpPr>
            <a:spLocks/>
          </p:cNvSpPr>
          <p:nvPr/>
        </p:nvSpPr>
        <p:spPr bwMode="auto">
          <a:xfrm>
            <a:off x="672306" y="5897563"/>
            <a:ext cx="87137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3600" b="1" i="1" dirty="0">
                <a:solidFill>
                  <a:srgbClr val="CC0000"/>
                </a:solidFill>
                <a:latin typeface="Book Antiqua" pitchFamily="18" charset="0"/>
              </a:rPr>
              <a:t>Lze dokázat, že to jinou trafo nejde</a:t>
            </a:r>
            <a:endParaRPr lang="cs-CZ" sz="3600" i="1" dirty="0">
              <a:solidFill>
                <a:srgbClr val="CC0000"/>
              </a:solidFill>
              <a:latin typeface="Book Antiqua" pitchFamily="18" charset="0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87362469-8D3A-FB7E-FC79-EC030EAEE862}"/>
              </a:ext>
            </a:extLst>
          </p:cNvPr>
          <p:cNvSpPr>
            <a:spLocks/>
          </p:cNvSpPr>
          <p:nvPr/>
        </p:nvSpPr>
        <p:spPr bwMode="auto">
          <a:xfrm>
            <a:off x="95025" y="1347663"/>
            <a:ext cx="8893400" cy="454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SzPct val="70000"/>
              <a:buFont typeface="+mj-lt"/>
              <a:buAutoNum type="arabicParenR"/>
            </a:pP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Rovnoměrný přímočarý jak v </a:t>
            </a:r>
            <a:r>
              <a:rPr lang="cs-CZ" sz="3000" b="1" i="1" dirty="0">
                <a:solidFill>
                  <a:schemeClr val="tx2"/>
                </a:solidFill>
                <a:latin typeface="Book Antiqua" pitchFamily="18" charset="0"/>
              </a:rPr>
              <a:t>IS</a:t>
            </a: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, tak i v </a:t>
            </a:r>
            <a:r>
              <a:rPr lang="cs-CZ" sz="3000" b="1" i="1" dirty="0">
                <a:solidFill>
                  <a:schemeClr val="tx2"/>
                </a:solidFill>
                <a:latin typeface="Book Antiqua" pitchFamily="18" charset="0"/>
              </a:rPr>
              <a:t>IS‘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SzPct val="70000"/>
              <a:buFont typeface="+mj-lt"/>
              <a:buAutoNum type="arabicParenR"/>
            </a:pPr>
            <a:r>
              <a:rPr lang="cs-CZ" sz="3000" i="1" dirty="0">
                <a:latin typeface="Book Antiqua" pitchFamily="18" charset="0"/>
              </a:rPr>
              <a:t>S</a:t>
            </a:r>
            <a:r>
              <a:rPr lang="en-GB" sz="3000" i="1" dirty="0">
                <a:latin typeface="Book Antiqua" pitchFamily="18" charset="0"/>
              </a:rPr>
              <a:t>’</a:t>
            </a:r>
            <a:r>
              <a:rPr lang="cs-CZ" sz="3000" dirty="0">
                <a:latin typeface="Book Antiqua" pitchFamily="18" charset="0"/>
              </a:rPr>
              <a:t> má vůči </a:t>
            </a:r>
            <a:r>
              <a:rPr lang="cs-CZ" sz="3000" i="1" dirty="0">
                <a:latin typeface="Book Antiqua" pitchFamily="18" charset="0"/>
              </a:rPr>
              <a:t>S </a:t>
            </a:r>
            <a:r>
              <a:rPr lang="cs-CZ" sz="3000" dirty="0">
                <a:latin typeface="Book Antiqua" pitchFamily="18" charset="0"/>
              </a:rPr>
              <a:t>rychlost </a:t>
            </a:r>
            <a:r>
              <a:rPr lang="cs-CZ" sz="3000" i="1" dirty="0">
                <a:latin typeface="Book Antiqua" pitchFamily="18" charset="0"/>
              </a:rPr>
              <a:t>V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SzPct val="70000"/>
              <a:buFont typeface="+mj-lt"/>
              <a:buAutoNum type="arabicParenR"/>
            </a:pPr>
            <a:r>
              <a:rPr lang="cs-CZ" sz="3000" i="1" dirty="0">
                <a:latin typeface="Book Antiqua" pitchFamily="18" charset="0"/>
              </a:rPr>
              <a:t>S</a:t>
            </a:r>
            <a:r>
              <a:rPr lang="cs-CZ" sz="3000" dirty="0">
                <a:latin typeface="Book Antiqua" pitchFamily="18" charset="0"/>
              </a:rPr>
              <a:t> má vůči </a:t>
            </a:r>
            <a:r>
              <a:rPr lang="cs-CZ" sz="3000" i="1" dirty="0">
                <a:latin typeface="Book Antiqua" pitchFamily="18" charset="0"/>
              </a:rPr>
              <a:t>S</a:t>
            </a:r>
            <a:r>
              <a:rPr lang="en-GB" sz="3000" i="1" dirty="0">
                <a:latin typeface="Book Antiqua" pitchFamily="18" charset="0"/>
              </a:rPr>
              <a:t>’</a:t>
            </a:r>
            <a:r>
              <a:rPr lang="cs-CZ" sz="3000" i="1" dirty="0">
                <a:latin typeface="Book Antiqua" pitchFamily="18" charset="0"/>
              </a:rPr>
              <a:t> </a:t>
            </a:r>
            <a:r>
              <a:rPr lang="cs-CZ" sz="3000" dirty="0">
                <a:latin typeface="Book Antiqua" pitchFamily="18" charset="0"/>
              </a:rPr>
              <a:t>rychlost –</a:t>
            </a:r>
            <a:r>
              <a:rPr lang="cs-CZ" sz="3000" i="1" dirty="0">
                <a:latin typeface="Book Antiqua" pitchFamily="18" charset="0"/>
              </a:rPr>
              <a:t>V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SzPct val="70000"/>
              <a:buFont typeface="+mj-lt"/>
              <a:buAutoNum type="arabicParenR"/>
            </a:pPr>
            <a:r>
              <a:rPr lang="cs-CZ" sz="3000" dirty="0">
                <a:latin typeface="Book Antiqua" pitchFamily="18" charset="0"/>
              </a:rPr>
              <a:t>Která rychlost</a:t>
            </a:r>
            <a:r>
              <a:rPr lang="cs-CZ" sz="3000" i="1" dirty="0">
                <a:latin typeface="Book Antiqua" pitchFamily="18" charset="0"/>
              </a:rPr>
              <a:t> </a:t>
            </a:r>
            <a:r>
              <a:rPr lang="en-US" sz="3000" i="1" dirty="0">
                <a:latin typeface="Book Antiqua" pitchFamily="18" charset="0"/>
              </a:rPr>
              <a:t>v</a:t>
            </a:r>
            <a:r>
              <a:rPr lang="cs-CZ" sz="3000" i="1" dirty="0">
                <a:latin typeface="Book Antiqua" pitchFamily="18" charset="0"/>
              </a:rPr>
              <a:t> </a:t>
            </a:r>
            <a:r>
              <a:rPr lang="cs-CZ" sz="3000" dirty="0">
                <a:latin typeface="Book Antiqua" pitchFamily="18" charset="0"/>
              </a:rPr>
              <a:t>se zachovává</a:t>
            </a:r>
            <a:r>
              <a:rPr lang="en-US" sz="3000" dirty="0">
                <a:latin typeface="Book Antiqua" pitchFamily="18" charset="0"/>
              </a:rPr>
              <a:t>?</a:t>
            </a:r>
            <a:r>
              <a:rPr lang="cs-CZ" sz="3000" dirty="0">
                <a:latin typeface="Book Antiqua" pitchFamily="18" charset="0"/>
              </a:rPr>
              <a:t> </a:t>
            </a:r>
            <a:r>
              <a:rPr lang="cs-CZ" sz="3200" dirty="0">
                <a:solidFill>
                  <a:srgbClr val="00B050"/>
                </a:solidFill>
              </a:rPr>
              <a:t>Buďto</a:t>
            </a:r>
            <a:endParaRPr lang="en-US" sz="3000" dirty="0">
              <a:solidFill>
                <a:srgbClr val="00B050"/>
              </a:solidFill>
              <a:latin typeface="Book Antiqua" pitchFamily="18" charset="0"/>
            </a:endParaRPr>
          </a:p>
          <a:p>
            <a:pPr marL="1066800" lvl="1" indent="-609600">
              <a:lnSpc>
                <a:spcPct val="90000"/>
              </a:lnSpc>
              <a:spcBef>
                <a:spcPct val="20000"/>
              </a:spcBef>
              <a:buSzPct val="70000"/>
              <a:buFont typeface="+mj-lt"/>
              <a:buAutoNum type="alphaLcPeriod"/>
            </a:pPr>
            <a:r>
              <a:rPr lang="en-US" sz="3000" i="1" dirty="0">
                <a:solidFill>
                  <a:srgbClr val="00B050"/>
                </a:solidFill>
                <a:latin typeface="Book Antiqua" pitchFamily="18" charset="0"/>
              </a:rPr>
              <a:t>c</a:t>
            </a:r>
            <a:r>
              <a:rPr lang="en-US" sz="3000" baseline="-25000" dirty="0">
                <a:solidFill>
                  <a:srgbClr val="00B050"/>
                </a:solidFill>
                <a:latin typeface="Book Antiqua" pitchFamily="18" charset="0"/>
              </a:rPr>
              <a:t>0</a:t>
            </a:r>
            <a:r>
              <a:rPr lang="cs-CZ" sz="3000" dirty="0">
                <a:solidFill>
                  <a:srgbClr val="00B050"/>
                </a:solidFill>
                <a:latin typeface="Book Antiqua" pitchFamily="18" charset="0"/>
              </a:rPr>
              <a:t> </a:t>
            </a:r>
            <a:r>
              <a:rPr lang="cs-CZ" sz="3000" i="1" dirty="0">
                <a:solidFill>
                  <a:srgbClr val="00B050"/>
                </a:solidFill>
                <a:latin typeface="Book Antiqua" pitchFamily="18" charset="0"/>
              </a:rPr>
              <a:t>= ∞ </a:t>
            </a:r>
            <a:r>
              <a:rPr lang="cs-CZ" sz="3000" dirty="0">
                <a:solidFill>
                  <a:srgbClr val="00B050"/>
                </a:solidFill>
                <a:latin typeface="Book Antiqua" pitchFamily="18" charset="0"/>
              </a:rPr>
              <a:t>(současnost):</a:t>
            </a:r>
            <a:r>
              <a:rPr lang="cs-CZ" sz="3000" i="1" dirty="0">
                <a:solidFill>
                  <a:srgbClr val="00B050"/>
                </a:solidFill>
                <a:latin typeface="Book Antiqua" pitchFamily="18" charset="0"/>
              </a:rPr>
              <a:t> 		</a:t>
            </a:r>
            <a:r>
              <a:rPr lang="cs-CZ" sz="3000" dirty="0">
                <a:solidFill>
                  <a:srgbClr val="00B050"/>
                </a:solidFill>
                <a:latin typeface="Book Antiqua" pitchFamily="18" charset="0"/>
              </a:rPr>
              <a:t>Galileo;</a:t>
            </a:r>
            <a:r>
              <a:rPr lang="en-US" sz="3000" i="1" dirty="0">
                <a:solidFill>
                  <a:srgbClr val="00B050"/>
                </a:solidFill>
                <a:latin typeface="Book Antiqua" pitchFamily="18" charset="0"/>
              </a:rPr>
              <a:t> </a:t>
            </a:r>
            <a:r>
              <a:rPr lang="cs-CZ" sz="3200" dirty="0">
                <a:solidFill>
                  <a:srgbClr val="0070C0"/>
                </a:solidFill>
              </a:rPr>
              <a:t>anebo</a:t>
            </a:r>
            <a:endParaRPr lang="en-US" sz="3000" dirty="0">
              <a:solidFill>
                <a:srgbClr val="0070C0"/>
              </a:solidFill>
              <a:latin typeface="Book Antiqua" pitchFamily="18" charset="0"/>
            </a:endParaRPr>
          </a:p>
          <a:p>
            <a:pPr marL="1066800" lvl="1" indent="-609600">
              <a:lnSpc>
                <a:spcPct val="90000"/>
              </a:lnSpc>
              <a:spcBef>
                <a:spcPct val="20000"/>
              </a:spcBef>
              <a:buSzPct val="70000"/>
              <a:buFont typeface="+mj-lt"/>
              <a:buAutoNum type="alphaLcPeriod"/>
            </a:pPr>
            <a:r>
              <a:rPr lang="en-US" sz="3000" i="1" dirty="0">
                <a:solidFill>
                  <a:srgbClr val="0070C0"/>
                </a:solidFill>
                <a:latin typeface="Book Antiqua" pitchFamily="18" charset="0"/>
              </a:rPr>
              <a:t>c</a:t>
            </a:r>
            <a:r>
              <a:rPr lang="en-US" sz="3000" baseline="-25000" dirty="0">
                <a:solidFill>
                  <a:srgbClr val="0070C0"/>
                </a:solidFill>
                <a:latin typeface="Book Antiqua" pitchFamily="18" charset="0"/>
              </a:rPr>
              <a:t>0 </a:t>
            </a:r>
            <a:r>
              <a:rPr lang="cs-CZ" sz="3000" baseline="-25000" dirty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en-US" sz="3000" dirty="0">
                <a:solidFill>
                  <a:srgbClr val="0070C0"/>
                </a:solidFill>
                <a:latin typeface="Book Antiqua" pitchFamily="18" charset="0"/>
              </a:rPr>
              <a:t>≠</a:t>
            </a:r>
            <a:r>
              <a:rPr lang="cs-CZ" sz="3000" dirty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en-US" sz="3000" dirty="0">
                <a:solidFill>
                  <a:srgbClr val="0070C0"/>
                </a:solidFill>
                <a:latin typeface="Book Antiqua" pitchFamily="18" charset="0"/>
              </a:rPr>
              <a:t>∞</a:t>
            </a:r>
            <a:r>
              <a:rPr lang="en-US" sz="3000" i="1" dirty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sz="3000" dirty="0">
                <a:solidFill>
                  <a:srgbClr val="0070C0"/>
                </a:solidFill>
                <a:latin typeface="Book Antiqua" pitchFamily="18" charset="0"/>
              </a:rPr>
              <a:t>(rychlost světla):	Lorentz</a:t>
            </a:r>
            <a:br>
              <a:rPr lang="cs-CZ" sz="3000" dirty="0">
                <a:latin typeface="Book Antiqua" pitchFamily="18" charset="0"/>
              </a:rPr>
            </a:br>
            <a:r>
              <a:rPr lang="cs-CZ" sz="3000" dirty="0">
                <a:latin typeface="Book Antiqua" pitchFamily="18" charset="0"/>
              </a:rPr>
              <a:t>poměřujeme vůči </a:t>
            </a:r>
            <a:r>
              <a:rPr lang="en-US" sz="3000" i="1" dirty="0">
                <a:latin typeface="Book Antiqua" pitchFamily="18" charset="0"/>
              </a:rPr>
              <a:t>c</a:t>
            </a:r>
            <a:r>
              <a:rPr lang="en-US" sz="3000" baseline="-25000" dirty="0">
                <a:latin typeface="Book Antiqua" pitchFamily="18" charset="0"/>
              </a:rPr>
              <a:t>0</a:t>
            </a:r>
            <a:r>
              <a:rPr lang="cs-CZ" sz="3000" dirty="0">
                <a:latin typeface="Book Antiqua" pitchFamily="18" charset="0"/>
              </a:rPr>
              <a:t>; měříme čas v </a:t>
            </a:r>
            <a:r>
              <a:rPr lang="cs-CZ" sz="3000" i="1" dirty="0">
                <a:latin typeface="Book Antiqua" pitchFamily="18" charset="0"/>
              </a:rPr>
              <a:t>x</a:t>
            </a:r>
            <a:r>
              <a:rPr lang="en-US" sz="3000" baseline="-25000" dirty="0">
                <a:latin typeface="Book Antiqua" pitchFamily="18" charset="0"/>
              </a:rPr>
              <a:t>0</a:t>
            </a:r>
            <a:r>
              <a:rPr lang="cs-CZ" sz="3000" dirty="0">
                <a:latin typeface="Book Antiqua" pitchFamily="18" charset="0"/>
              </a:rPr>
              <a:t>= </a:t>
            </a:r>
            <a:r>
              <a:rPr lang="en-US" sz="3000" i="1" dirty="0">
                <a:latin typeface="Book Antiqua" pitchFamily="18" charset="0"/>
              </a:rPr>
              <a:t>c</a:t>
            </a:r>
            <a:r>
              <a:rPr lang="en-US" sz="3000" baseline="-25000" dirty="0">
                <a:latin typeface="Book Antiqua" pitchFamily="18" charset="0"/>
              </a:rPr>
              <a:t>0 </a:t>
            </a:r>
            <a:r>
              <a:rPr lang="cs-CZ" sz="3000" i="1" dirty="0">
                <a:latin typeface="Book Antiqua" pitchFamily="18" charset="0"/>
              </a:rPr>
              <a:t>t</a:t>
            </a:r>
            <a:r>
              <a:rPr lang="cs-CZ" sz="3000" dirty="0">
                <a:latin typeface="Book Antiqua" pitchFamily="18" charset="0"/>
              </a:rPr>
              <a:t>, </a:t>
            </a:r>
            <a:br>
              <a:rPr lang="cs-CZ" sz="3000" dirty="0">
                <a:latin typeface="Book Antiqua" pitchFamily="18" charset="0"/>
              </a:rPr>
            </a:br>
            <a:r>
              <a:rPr lang="cs-CZ" sz="3000" dirty="0">
                <a:latin typeface="Book Antiqua" pitchFamily="18" charset="0"/>
              </a:rPr>
              <a:t>zachovává se</a:t>
            </a:r>
            <a:r>
              <a:rPr lang="en-US" sz="3000" i="1" dirty="0">
                <a:latin typeface="Book Antiqua" pitchFamily="18" charset="0"/>
              </a:rPr>
              <a:t> </a:t>
            </a:r>
            <a:r>
              <a:rPr lang="cs-CZ" sz="3000" dirty="0">
                <a:latin typeface="Book Antiqua" pitchFamily="18" charset="0"/>
              </a:rPr>
              <a:t>rychlost </a:t>
            </a:r>
            <a:r>
              <a:rPr lang="cs-CZ" sz="3000" i="1" dirty="0">
                <a:solidFill>
                  <a:srgbClr val="0070C0"/>
                </a:solidFill>
                <a:latin typeface="Book Antiqua" pitchFamily="18" charset="0"/>
              </a:rPr>
              <a:t>w = </a:t>
            </a:r>
            <a:r>
              <a:rPr lang="en-US" sz="3000" i="1" dirty="0">
                <a:solidFill>
                  <a:srgbClr val="0070C0"/>
                </a:solidFill>
                <a:latin typeface="Book Antiqua" pitchFamily="18" charset="0"/>
              </a:rPr>
              <a:t>c</a:t>
            </a:r>
            <a:r>
              <a:rPr lang="en-US" sz="3000" baseline="-25000" dirty="0">
                <a:solidFill>
                  <a:srgbClr val="0070C0"/>
                </a:solidFill>
                <a:latin typeface="Book Antiqua" pitchFamily="18" charset="0"/>
              </a:rPr>
              <a:t>0 </a:t>
            </a:r>
            <a:r>
              <a:rPr lang="cs-CZ" sz="3000" i="1" dirty="0">
                <a:solidFill>
                  <a:srgbClr val="0070C0"/>
                </a:solidFill>
                <a:latin typeface="Book Antiqua" pitchFamily="18" charset="0"/>
              </a:rPr>
              <a:t>/</a:t>
            </a:r>
            <a:r>
              <a:rPr lang="cs-CZ" sz="3000" dirty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en-US" sz="3000" i="1" dirty="0">
                <a:solidFill>
                  <a:srgbClr val="0070C0"/>
                </a:solidFill>
                <a:latin typeface="Book Antiqua" pitchFamily="18" charset="0"/>
              </a:rPr>
              <a:t>c</a:t>
            </a:r>
            <a:r>
              <a:rPr lang="en-US" sz="3000" baseline="-25000" dirty="0">
                <a:solidFill>
                  <a:srgbClr val="0070C0"/>
                </a:solidFill>
                <a:latin typeface="Book Antiqua" pitchFamily="18" charset="0"/>
              </a:rPr>
              <a:t>0 </a:t>
            </a:r>
            <a:r>
              <a:rPr lang="cs-CZ" sz="3000" dirty="0">
                <a:solidFill>
                  <a:srgbClr val="0070C0"/>
                </a:solidFill>
                <a:latin typeface="Book Antiqua" pitchFamily="18" charset="0"/>
              </a:rPr>
              <a:t>= 1</a:t>
            </a:r>
            <a:r>
              <a:rPr lang="cs-CZ" sz="3000" i="1" dirty="0">
                <a:solidFill>
                  <a:srgbClr val="0070C0"/>
                </a:solidFill>
                <a:latin typeface="Book Antiqua" pitchFamily="18" charset="0"/>
              </a:rPr>
              <a:t> </a:t>
            </a:r>
            <a:endParaRPr lang="cs-CZ" sz="3000" dirty="0">
              <a:solidFill>
                <a:srgbClr val="0070C0"/>
              </a:solidFill>
              <a:latin typeface="Book Antiqua" pitchFamily="18" charset="0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SzPct val="70000"/>
              <a:buFont typeface="+mj-lt"/>
              <a:buAutoNum type="arabicParenR"/>
            </a:pPr>
            <a:r>
              <a:rPr lang="cs-CZ" sz="3000" dirty="0">
                <a:latin typeface="Book Antiqua" pitchFamily="18" charset="0"/>
              </a:rPr>
              <a:t>Zpětná trafo má tvar jako přímá s </a:t>
            </a:r>
            <a:r>
              <a:rPr lang="cs-CZ" sz="3000" i="1" dirty="0">
                <a:latin typeface="Book Antiqua" pitchFamily="18" charset="0"/>
              </a:rPr>
              <a:t>V↔</a:t>
            </a:r>
            <a:r>
              <a:rPr lang="cs-CZ" sz="3000" dirty="0">
                <a:latin typeface="Book Antiqua" pitchFamily="18" charset="0"/>
              </a:rPr>
              <a:t> –</a:t>
            </a:r>
            <a:r>
              <a:rPr lang="cs-CZ" sz="3000" i="1" dirty="0">
                <a:latin typeface="Book Antiqua" pitchFamily="18" charset="0"/>
              </a:rPr>
              <a:t>V</a:t>
            </a:r>
            <a:endParaRPr lang="cs-CZ" sz="3000" dirty="0">
              <a:latin typeface="Book Antiqua" pitchFamily="18" charset="0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AutoNum type="arabicParenR"/>
            </a:pPr>
            <a:endParaRPr lang="cs-CZ" sz="3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10" name="Zástupný symbol pro datum 7">
            <a:extLst>
              <a:ext uri="{FF2B5EF4-FFF2-40B4-BE49-F238E27FC236}">
                <a16:creationId xmlns:a16="http://schemas.microsoft.com/office/drawing/2014/main" id="{E1FCED8F-5D4D-F2CD-1649-C0A9B789EEE9}"/>
              </a:ext>
            </a:extLst>
          </p:cNvPr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sp>
        <p:nvSpPr>
          <p:cNvPr id="11" name="Zástupný symbol pro číslo snímku 3">
            <a:extLst>
              <a:ext uri="{FF2B5EF4-FFF2-40B4-BE49-F238E27FC236}">
                <a16:creationId xmlns:a16="http://schemas.microsoft.com/office/drawing/2014/main" id="{C956F666-8D99-AA0C-BB28-B5E63ABBE9D9}"/>
              </a:ext>
            </a:extLst>
          </p:cNvPr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32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6A4673D-A8FF-2B3E-24FF-2141453D7A5B}"/>
              </a:ext>
            </a:extLst>
          </p:cNvPr>
          <p:cNvSpPr txBox="1"/>
          <p:nvPr/>
        </p:nvSpPr>
        <p:spPr>
          <a:xfrm>
            <a:off x="8587582" y="-186963"/>
            <a:ext cx="5381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302042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576BF-E918-136A-11A6-0EF580B76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0F4859-FEA0-2ED6-7E75-2ACBE08932C4}"/>
              </a:ext>
            </a:extLst>
          </p:cNvPr>
          <p:cNvSpPr txBox="1">
            <a:spLocks noGrp="1"/>
          </p:cNvSpPr>
          <p:nvPr/>
        </p:nvSpPr>
        <p:spPr>
          <a:xfrm>
            <a:off x="3581400" y="76200"/>
            <a:ext cx="28956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6629" name="Text Box 6">
            <a:extLst>
              <a:ext uri="{FF2B5EF4-FFF2-40B4-BE49-F238E27FC236}">
                <a16:creationId xmlns:a16="http://schemas.microsoft.com/office/drawing/2014/main" id="{32BCAD64-9743-1801-138F-09E8A7AF5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404813"/>
            <a:ext cx="85534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4000" b="1" i="1" dirty="0">
                <a:latin typeface="Book Antiqua" pitchFamily="18" charset="0"/>
              </a:rPr>
              <a:t>Přechod mezi IS podle STR (</a:t>
            </a:r>
            <a:r>
              <a:rPr lang="cs-CZ" sz="4000" b="1" i="1" dirty="0" err="1">
                <a:latin typeface="Book Antiqua" pitchFamily="18" charset="0"/>
              </a:rPr>
              <a:t>Lorentz</a:t>
            </a:r>
            <a:r>
              <a:rPr lang="cs-CZ" sz="4000" b="1" i="1" dirty="0">
                <a:latin typeface="Book Antiqua" pitchFamily="18" charset="0"/>
              </a:rPr>
              <a:t>)</a:t>
            </a:r>
            <a:endParaRPr lang="en-US" sz="4000" i="1" dirty="0">
              <a:latin typeface="Book Antiqua" pitchFamily="18" charset="0"/>
            </a:endParaRP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2068A6D6-94C1-3243-C065-180E94720A8E}"/>
              </a:ext>
            </a:extLst>
          </p:cNvPr>
          <p:cNvSpPr>
            <a:spLocks/>
          </p:cNvSpPr>
          <p:nvPr/>
        </p:nvSpPr>
        <p:spPr bwMode="auto">
          <a:xfrm>
            <a:off x="215106" y="3972636"/>
            <a:ext cx="871378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3000" i="1" dirty="0">
                <a:latin typeface="Book Antiqua" pitchFamily="18" charset="0"/>
              </a:rPr>
              <a:t>				</a:t>
            </a:r>
            <a:r>
              <a:rPr lang="en-GB" sz="3000" dirty="0">
                <a:latin typeface="Book Antiqua" pitchFamily="18" charset="0"/>
              </a:rPr>
              <a:t>		</a:t>
            </a:r>
            <a:r>
              <a:rPr lang="en-GB" sz="3000" dirty="0">
                <a:solidFill>
                  <a:schemeClr val="hlink"/>
                </a:solidFill>
                <a:latin typeface="Book Antiqua" pitchFamily="18" charset="0"/>
              </a:rPr>
              <a:t> </a:t>
            </a:r>
            <a:r>
              <a:rPr lang="en-GB" sz="3000" i="1" dirty="0">
                <a:latin typeface="Book Antiqua" pitchFamily="18" charset="0"/>
              </a:rPr>
              <a:t>x’</a:t>
            </a:r>
            <a:r>
              <a:rPr lang="cs-CZ" sz="3000" i="1" dirty="0">
                <a:latin typeface="Book Antiqua" pitchFamily="18" charset="0"/>
              </a:rPr>
              <a:t>  = </a:t>
            </a:r>
            <a:r>
              <a:rPr lang="el-GR" sz="3000" i="1" dirty="0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sz="3000" i="1" dirty="0">
                <a:latin typeface="Book Antiqua" pitchFamily="18" charset="0"/>
              </a:rPr>
              <a:t> </a:t>
            </a:r>
            <a:r>
              <a:rPr lang="cs-CZ" sz="3000" dirty="0">
                <a:latin typeface="Book Antiqua" pitchFamily="18" charset="0"/>
              </a:rPr>
              <a:t>(</a:t>
            </a:r>
            <a:r>
              <a:rPr lang="en-GB" sz="3000" i="1" dirty="0">
                <a:latin typeface="Book Antiqua" pitchFamily="18" charset="0"/>
              </a:rPr>
              <a:t>x </a:t>
            </a:r>
            <a:r>
              <a:rPr lang="cs-CZ" sz="3000" i="1" dirty="0">
                <a:latin typeface="Book Antiqua" pitchFamily="18" charset="0"/>
              </a:rPr>
              <a:t>  </a:t>
            </a:r>
            <a:r>
              <a:rPr lang="en-GB" sz="3000" i="1" dirty="0">
                <a:latin typeface="Book Antiqua" pitchFamily="18" charset="0"/>
              </a:rPr>
              <a:t>–</a:t>
            </a:r>
            <a:r>
              <a:rPr lang="cs-CZ" sz="3000" i="1" dirty="0">
                <a:latin typeface="Book Antiqua" pitchFamily="18" charset="0"/>
              </a:rPr>
              <a:t> </a:t>
            </a:r>
            <a:r>
              <a:rPr lang="en-GB" sz="3000" i="1" dirty="0">
                <a:latin typeface="Book Antiqua" pitchFamily="18" charset="0"/>
              </a:rPr>
              <a:t> </a:t>
            </a:r>
            <a:r>
              <a:rPr lang="cs-CZ" sz="3000" i="1" dirty="0">
                <a:solidFill>
                  <a:srgbClr val="CC0000"/>
                </a:solidFill>
                <a:latin typeface="Book Antiqua" pitchFamily="18" charset="0"/>
              </a:rPr>
              <a:t>B</a:t>
            </a:r>
            <a:r>
              <a:rPr lang="en-GB" sz="3000" i="1" dirty="0">
                <a:latin typeface="Book Antiqua" pitchFamily="18" charset="0"/>
              </a:rPr>
              <a:t> </a:t>
            </a:r>
            <a:r>
              <a:rPr lang="cs-CZ" sz="3000" i="1" dirty="0">
                <a:latin typeface="Book Antiqua" pitchFamily="18" charset="0"/>
              </a:rPr>
              <a:t>x</a:t>
            </a:r>
            <a:r>
              <a:rPr lang="cs-CZ" sz="3000" baseline="-25000" dirty="0">
                <a:latin typeface="Book Antiqua" pitchFamily="18" charset="0"/>
              </a:rPr>
              <a:t>0</a:t>
            </a:r>
            <a:r>
              <a:rPr lang="cs-CZ" sz="3000" dirty="0">
                <a:latin typeface="Book Antiqua" pitchFamily="18" charset="0"/>
              </a:rPr>
              <a:t>)</a:t>
            </a:r>
            <a:br>
              <a:rPr lang="cs-CZ" sz="3000" dirty="0">
                <a:latin typeface="Book Antiqua" pitchFamily="18" charset="0"/>
              </a:rPr>
            </a:br>
            <a:r>
              <a:rPr lang="cs-CZ" sz="3000" dirty="0">
                <a:latin typeface="Book Antiqua" pitchFamily="18" charset="0"/>
              </a:rPr>
              <a:t>					</a:t>
            </a:r>
            <a:r>
              <a:rPr lang="cs-CZ" sz="3000" i="1" dirty="0">
                <a:latin typeface="Book Antiqua" pitchFamily="18" charset="0"/>
              </a:rPr>
              <a:t>x</a:t>
            </a:r>
            <a:r>
              <a:rPr lang="cs-CZ" sz="3000" baseline="-25000" dirty="0">
                <a:latin typeface="Book Antiqua" pitchFamily="18" charset="0"/>
              </a:rPr>
              <a:t>0</a:t>
            </a:r>
            <a:r>
              <a:rPr lang="en-GB" sz="3000" i="1" dirty="0">
                <a:latin typeface="Book Antiqua" pitchFamily="18" charset="0"/>
              </a:rPr>
              <a:t>’</a:t>
            </a:r>
            <a:r>
              <a:rPr lang="cs-CZ" sz="3000" i="1" dirty="0">
                <a:latin typeface="Book Antiqua" pitchFamily="18" charset="0"/>
              </a:rPr>
              <a:t> = </a:t>
            </a:r>
            <a:r>
              <a:rPr lang="el-GR" sz="3000" i="1" dirty="0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sz="3000" i="1" dirty="0">
                <a:latin typeface="Book Antiqua" pitchFamily="18" charset="0"/>
              </a:rPr>
              <a:t> </a:t>
            </a:r>
            <a:r>
              <a:rPr lang="cs-CZ" sz="3000" dirty="0">
                <a:latin typeface="Book Antiqua" pitchFamily="18" charset="0"/>
              </a:rPr>
              <a:t>(</a:t>
            </a:r>
            <a:r>
              <a:rPr lang="cs-CZ" sz="3000" dirty="0">
                <a:solidFill>
                  <a:srgbClr val="CC0000"/>
                </a:solidFill>
                <a:latin typeface="Book Antiqua" pitchFamily="18" charset="0"/>
              </a:rPr>
              <a:t>C</a:t>
            </a:r>
            <a:r>
              <a:rPr lang="cs-CZ" sz="3000" dirty="0">
                <a:latin typeface="Book Antiqua" pitchFamily="18" charset="0"/>
              </a:rPr>
              <a:t> </a:t>
            </a:r>
            <a:r>
              <a:rPr lang="cs-CZ" sz="3000" i="1" dirty="0">
                <a:latin typeface="Book Antiqua" pitchFamily="18" charset="0"/>
              </a:rPr>
              <a:t>x</a:t>
            </a:r>
            <a:r>
              <a:rPr lang="cs-CZ" sz="3000" baseline="-25000" dirty="0">
                <a:latin typeface="Book Antiqua" pitchFamily="18" charset="0"/>
              </a:rPr>
              <a:t>0</a:t>
            </a:r>
            <a:r>
              <a:rPr lang="en-GB" sz="3000" i="1" dirty="0">
                <a:latin typeface="Book Antiqua" pitchFamily="18" charset="0"/>
              </a:rPr>
              <a:t> –</a:t>
            </a:r>
            <a:r>
              <a:rPr lang="cs-CZ" sz="3000" i="1" dirty="0">
                <a:latin typeface="Book Antiqua" pitchFamily="18" charset="0"/>
              </a:rPr>
              <a:t>  </a:t>
            </a:r>
            <a:r>
              <a:rPr lang="cs-CZ" sz="3000" i="1" dirty="0">
                <a:solidFill>
                  <a:srgbClr val="CC0000"/>
                </a:solidFill>
                <a:latin typeface="Book Antiqua" pitchFamily="18" charset="0"/>
              </a:rPr>
              <a:t>D</a:t>
            </a:r>
            <a:r>
              <a:rPr lang="cs-CZ" sz="3000" i="1" dirty="0">
                <a:latin typeface="Book Antiqua" pitchFamily="18" charset="0"/>
              </a:rPr>
              <a:t> </a:t>
            </a:r>
            <a:r>
              <a:rPr lang="en-GB" sz="3000" i="1" dirty="0">
                <a:latin typeface="Book Antiqua" pitchFamily="18" charset="0"/>
              </a:rPr>
              <a:t>x</a:t>
            </a:r>
            <a:r>
              <a:rPr lang="cs-CZ" sz="3000" dirty="0">
                <a:latin typeface="Book Antiqua" pitchFamily="18" charset="0"/>
              </a:rPr>
              <a:t>)</a:t>
            </a:r>
            <a:br>
              <a:rPr lang="cs-CZ" sz="3000" dirty="0">
                <a:latin typeface="Book Antiqua" pitchFamily="18" charset="0"/>
              </a:rPr>
            </a:br>
            <a:endParaRPr lang="en-GB" sz="3000" dirty="0">
              <a:latin typeface="Book Antiqua" pitchFamily="18" charset="0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3000" dirty="0">
                <a:latin typeface="Book Antiqua" pitchFamily="18" charset="0"/>
              </a:rPr>
              <a:t>2) Najdeme potřebné 4 parametry </a:t>
            </a:r>
            <a:r>
              <a:rPr lang="el-GR" sz="3000" i="1" dirty="0">
                <a:solidFill>
                  <a:schemeClr val="hlink"/>
                </a:solidFill>
                <a:latin typeface="Book Antiqua" pitchFamily="18" charset="0"/>
              </a:rPr>
              <a:t>γ</a:t>
            </a:r>
            <a:r>
              <a:rPr lang="cs-CZ" sz="3000" i="1" dirty="0">
                <a:solidFill>
                  <a:schemeClr val="hlink"/>
                </a:solidFill>
                <a:latin typeface="Book Antiqua" pitchFamily="18" charset="0"/>
              </a:rPr>
              <a:t>, B, C, D</a:t>
            </a:r>
            <a:r>
              <a:rPr lang="cs-CZ" sz="3000" i="1" dirty="0">
                <a:latin typeface="Book Antiqua" pitchFamily="18" charset="0"/>
              </a:rPr>
              <a:t> </a:t>
            </a:r>
            <a:br>
              <a:rPr lang="cs-CZ" sz="3000" i="1" dirty="0">
                <a:latin typeface="Book Antiqua" pitchFamily="18" charset="0"/>
              </a:rPr>
            </a:br>
            <a:r>
              <a:rPr lang="cs-CZ" sz="3000" dirty="0">
                <a:latin typeface="Book Antiqua" pitchFamily="18" charset="0"/>
              </a:rPr>
              <a:t>ze 4 „přirozených“ podmínek </a:t>
            </a:r>
            <a:r>
              <a:rPr lang="cs-CZ" sz="3000" dirty="0">
                <a:solidFill>
                  <a:srgbClr val="CC0000"/>
                </a:solidFill>
                <a:latin typeface="Book Antiqua" pitchFamily="18" charset="0"/>
              </a:rPr>
              <a:t>.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CE6DC85A-F86F-54A7-873D-6180492D86A5}"/>
              </a:ext>
            </a:extLst>
          </p:cNvPr>
          <p:cNvSpPr>
            <a:spLocks/>
          </p:cNvSpPr>
          <p:nvPr/>
        </p:nvSpPr>
        <p:spPr bwMode="auto">
          <a:xfrm>
            <a:off x="7938" y="1506537"/>
            <a:ext cx="9144000" cy="143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1) Aby každý</a:t>
            </a:r>
            <a:r>
              <a:rPr lang="en-US" sz="3000" dirty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rovnoměrný přímočarý pohyb  přešel opět v rovnoměrný přímočarý pohyb, musí být transformace lineární. </a:t>
            </a:r>
          </a:p>
        </p:txBody>
      </p:sp>
      <p:sp>
        <p:nvSpPr>
          <p:cNvPr id="10" name="Zástupný symbol pro datum 7">
            <a:extLst>
              <a:ext uri="{FF2B5EF4-FFF2-40B4-BE49-F238E27FC236}">
                <a16:creationId xmlns:a16="http://schemas.microsoft.com/office/drawing/2014/main" id="{F6729A30-E099-93A3-7F54-0C63DD381A08}"/>
              </a:ext>
            </a:extLst>
          </p:cNvPr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sp>
        <p:nvSpPr>
          <p:cNvPr id="11" name="Zástupný symbol pro číslo snímku 3">
            <a:extLst>
              <a:ext uri="{FF2B5EF4-FFF2-40B4-BE49-F238E27FC236}">
                <a16:creationId xmlns:a16="http://schemas.microsoft.com/office/drawing/2014/main" id="{1459AC11-5BA3-3F27-9C6D-C6477D6B3AFC}"/>
              </a:ext>
            </a:extLst>
          </p:cNvPr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33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6B7CC99-1915-FDE7-AA0C-5ADA74A66B45}"/>
              </a:ext>
            </a:extLst>
          </p:cNvPr>
          <p:cNvSpPr txBox="1"/>
          <p:nvPr/>
        </p:nvSpPr>
        <p:spPr>
          <a:xfrm>
            <a:off x="8555832" y="-126574"/>
            <a:ext cx="5548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966E19F-B9B3-E552-8928-6387837DF0F9}"/>
              </a:ext>
            </a:extLst>
          </p:cNvPr>
          <p:cNvSpPr txBox="1"/>
          <p:nvPr/>
        </p:nvSpPr>
        <p:spPr>
          <a:xfrm>
            <a:off x="8555832" y="-141015"/>
            <a:ext cx="457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59023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9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9259B-ACE3-32E4-9B2E-6777DC56F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6589538-DF9E-6025-00C8-F7D78AA3709D}"/>
              </a:ext>
            </a:extLst>
          </p:cNvPr>
          <p:cNvSpPr txBox="1">
            <a:spLocks noGrp="1"/>
          </p:cNvSpPr>
          <p:nvPr/>
        </p:nvSpPr>
        <p:spPr>
          <a:xfrm>
            <a:off x="3581400" y="76200"/>
            <a:ext cx="28956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6629" name="Text Box 6">
            <a:extLst>
              <a:ext uri="{FF2B5EF4-FFF2-40B4-BE49-F238E27FC236}">
                <a16:creationId xmlns:a16="http://schemas.microsoft.com/office/drawing/2014/main" id="{7461CE3C-BB67-E54D-5622-C92B37E06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404813"/>
            <a:ext cx="85534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4000" b="1" i="1" dirty="0">
                <a:latin typeface="Book Antiqua" pitchFamily="18" charset="0"/>
              </a:rPr>
              <a:t>Přechod mezi IS podle STR (</a:t>
            </a:r>
            <a:r>
              <a:rPr lang="cs-CZ" sz="4000" b="1" i="1" dirty="0" err="1">
                <a:latin typeface="Book Antiqua" pitchFamily="18" charset="0"/>
              </a:rPr>
              <a:t>Lorentz</a:t>
            </a:r>
            <a:r>
              <a:rPr lang="cs-CZ" sz="4000" b="1" i="1" dirty="0">
                <a:latin typeface="Book Antiqua" pitchFamily="18" charset="0"/>
              </a:rPr>
              <a:t>)</a:t>
            </a:r>
            <a:endParaRPr lang="en-US" sz="4000" i="1" dirty="0">
              <a:latin typeface="Book Antiqua" pitchFamily="18" charset="0"/>
            </a:endParaRP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AF32C5B9-DB79-BEC9-666A-00CC253574ED}"/>
              </a:ext>
            </a:extLst>
          </p:cNvPr>
          <p:cNvSpPr>
            <a:spLocks/>
          </p:cNvSpPr>
          <p:nvPr/>
        </p:nvSpPr>
        <p:spPr bwMode="auto">
          <a:xfrm>
            <a:off x="215106" y="3972636"/>
            <a:ext cx="871378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3000" i="1" dirty="0">
                <a:latin typeface="Book Antiqua" pitchFamily="18" charset="0"/>
              </a:rPr>
              <a:t>				</a:t>
            </a:r>
            <a:r>
              <a:rPr lang="en-GB" sz="3000" dirty="0">
                <a:latin typeface="Book Antiqua" pitchFamily="18" charset="0"/>
              </a:rPr>
              <a:t>		</a:t>
            </a:r>
            <a:r>
              <a:rPr lang="en-GB" sz="3000" dirty="0">
                <a:solidFill>
                  <a:schemeClr val="hlink"/>
                </a:solidFill>
                <a:latin typeface="Book Antiqua" pitchFamily="18" charset="0"/>
              </a:rPr>
              <a:t> </a:t>
            </a:r>
            <a:r>
              <a:rPr lang="en-GB" sz="3000" i="1" dirty="0">
                <a:latin typeface="Book Antiqua" pitchFamily="18" charset="0"/>
              </a:rPr>
              <a:t>x’</a:t>
            </a:r>
            <a:r>
              <a:rPr lang="cs-CZ" sz="3000" i="1" dirty="0">
                <a:latin typeface="Book Antiqua" pitchFamily="18" charset="0"/>
              </a:rPr>
              <a:t>  = </a:t>
            </a:r>
            <a:r>
              <a:rPr lang="el-GR" sz="3000" i="1" dirty="0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sz="3000" i="1" dirty="0">
                <a:latin typeface="Book Antiqua" pitchFamily="18" charset="0"/>
              </a:rPr>
              <a:t> </a:t>
            </a:r>
            <a:r>
              <a:rPr lang="cs-CZ" sz="3000" dirty="0">
                <a:latin typeface="Book Antiqua" pitchFamily="18" charset="0"/>
              </a:rPr>
              <a:t>(</a:t>
            </a:r>
            <a:r>
              <a:rPr lang="en-GB" sz="3000" i="1" dirty="0">
                <a:latin typeface="Book Antiqua" pitchFamily="18" charset="0"/>
              </a:rPr>
              <a:t>x </a:t>
            </a:r>
            <a:r>
              <a:rPr lang="cs-CZ" sz="3000" i="1" dirty="0">
                <a:latin typeface="Book Antiqua" pitchFamily="18" charset="0"/>
              </a:rPr>
              <a:t>  </a:t>
            </a:r>
            <a:r>
              <a:rPr lang="en-GB" sz="3000" i="1" dirty="0">
                <a:latin typeface="Book Antiqua" pitchFamily="18" charset="0"/>
              </a:rPr>
              <a:t>–</a:t>
            </a:r>
            <a:r>
              <a:rPr lang="cs-CZ" sz="3000" i="1" dirty="0">
                <a:latin typeface="Book Antiqua" pitchFamily="18" charset="0"/>
              </a:rPr>
              <a:t> </a:t>
            </a:r>
            <a:r>
              <a:rPr lang="en-GB" sz="3000" i="1" dirty="0">
                <a:latin typeface="Book Antiqua" pitchFamily="18" charset="0"/>
              </a:rPr>
              <a:t> </a:t>
            </a:r>
            <a:r>
              <a:rPr lang="cs-CZ" sz="3000" i="1" dirty="0">
                <a:solidFill>
                  <a:srgbClr val="CC0000"/>
                </a:solidFill>
                <a:latin typeface="Book Antiqua" pitchFamily="18" charset="0"/>
              </a:rPr>
              <a:t>B</a:t>
            </a:r>
            <a:r>
              <a:rPr lang="en-GB" sz="3000" i="1" dirty="0">
                <a:latin typeface="Book Antiqua" pitchFamily="18" charset="0"/>
              </a:rPr>
              <a:t> </a:t>
            </a:r>
            <a:r>
              <a:rPr lang="cs-CZ" sz="3000" i="1" dirty="0">
                <a:latin typeface="Book Antiqua" pitchFamily="18" charset="0"/>
              </a:rPr>
              <a:t>x</a:t>
            </a:r>
            <a:r>
              <a:rPr lang="cs-CZ" sz="3000" baseline="-25000" dirty="0">
                <a:latin typeface="Book Antiqua" pitchFamily="18" charset="0"/>
              </a:rPr>
              <a:t>0</a:t>
            </a:r>
            <a:r>
              <a:rPr lang="cs-CZ" sz="3000" dirty="0">
                <a:latin typeface="Book Antiqua" pitchFamily="18" charset="0"/>
              </a:rPr>
              <a:t>)</a:t>
            </a:r>
            <a:br>
              <a:rPr lang="cs-CZ" sz="3000" dirty="0">
                <a:latin typeface="Book Antiqua" pitchFamily="18" charset="0"/>
              </a:rPr>
            </a:br>
            <a:r>
              <a:rPr lang="cs-CZ" sz="3000" dirty="0">
                <a:latin typeface="Book Antiqua" pitchFamily="18" charset="0"/>
              </a:rPr>
              <a:t>					</a:t>
            </a:r>
            <a:r>
              <a:rPr lang="cs-CZ" sz="3000" i="1" dirty="0">
                <a:latin typeface="Book Antiqua" pitchFamily="18" charset="0"/>
              </a:rPr>
              <a:t>x</a:t>
            </a:r>
            <a:r>
              <a:rPr lang="cs-CZ" sz="3000" baseline="-25000" dirty="0">
                <a:latin typeface="Book Antiqua" pitchFamily="18" charset="0"/>
              </a:rPr>
              <a:t>0</a:t>
            </a:r>
            <a:r>
              <a:rPr lang="en-GB" sz="3000" i="1" dirty="0">
                <a:latin typeface="Book Antiqua" pitchFamily="18" charset="0"/>
              </a:rPr>
              <a:t>’</a:t>
            </a:r>
            <a:r>
              <a:rPr lang="cs-CZ" sz="3000" i="1" dirty="0">
                <a:latin typeface="Book Antiqua" pitchFamily="18" charset="0"/>
              </a:rPr>
              <a:t> = </a:t>
            </a:r>
            <a:r>
              <a:rPr lang="el-GR" sz="3000" i="1" dirty="0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sz="3000" i="1" dirty="0">
                <a:latin typeface="Book Antiqua" pitchFamily="18" charset="0"/>
              </a:rPr>
              <a:t> </a:t>
            </a:r>
            <a:r>
              <a:rPr lang="cs-CZ" sz="3000" dirty="0">
                <a:latin typeface="Book Antiqua" pitchFamily="18" charset="0"/>
              </a:rPr>
              <a:t>(</a:t>
            </a:r>
            <a:r>
              <a:rPr lang="cs-CZ" sz="3000" dirty="0">
                <a:solidFill>
                  <a:srgbClr val="CC0000"/>
                </a:solidFill>
                <a:latin typeface="Book Antiqua" pitchFamily="18" charset="0"/>
              </a:rPr>
              <a:t>C</a:t>
            </a:r>
            <a:r>
              <a:rPr lang="cs-CZ" sz="3000" dirty="0">
                <a:latin typeface="Book Antiqua" pitchFamily="18" charset="0"/>
              </a:rPr>
              <a:t> </a:t>
            </a:r>
            <a:r>
              <a:rPr lang="cs-CZ" sz="3000" i="1" dirty="0">
                <a:latin typeface="Book Antiqua" pitchFamily="18" charset="0"/>
              </a:rPr>
              <a:t>x</a:t>
            </a:r>
            <a:r>
              <a:rPr lang="cs-CZ" sz="3000" baseline="-25000" dirty="0">
                <a:latin typeface="Book Antiqua" pitchFamily="18" charset="0"/>
              </a:rPr>
              <a:t>0</a:t>
            </a:r>
            <a:r>
              <a:rPr lang="en-GB" sz="3000" i="1" dirty="0">
                <a:latin typeface="Book Antiqua" pitchFamily="18" charset="0"/>
              </a:rPr>
              <a:t> –</a:t>
            </a:r>
            <a:r>
              <a:rPr lang="cs-CZ" sz="3000" i="1" dirty="0">
                <a:latin typeface="Book Antiqua" pitchFamily="18" charset="0"/>
              </a:rPr>
              <a:t>  </a:t>
            </a:r>
            <a:r>
              <a:rPr lang="cs-CZ" sz="3000" i="1" dirty="0">
                <a:solidFill>
                  <a:srgbClr val="CC0000"/>
                </a:solidFill>
                <a:latin typeface="Book Antiqua" pitchFamily="18" charset="0"/>
              </a:rPr>
              <a:t>D</a:t>
            </a:r>
            <a:r>
              <a:rPr lang="cs-CZ" sz="3000" i="1" dirty="0">
                <a:latin typeface="Book Antiqua" pitchFamily="18" charset="0"/>
              </a:rPr>
              <a:t> </a:t>
            </a:r>
            <a:r>
              <a:rPr lang="en-GB" sz="3000" i="1" dirty="0">
                <a:latin typeface="Book Antiqua" pitchFamily="18" charset="0"/>
              </a:rPr>
              <a:t>x</a:t>
            </a:r>
            <a:r>
              <a:rPr lang="cs-CZ" sz="3000" dirty="0">
                <a:latin typeface="Book Antiqua" pitchFamily="18" charset="0"/>
              </a:rPr>
              <a:t>)</a:t>
            </a:r>
            <a:endParaRPr lang="en-GB" sz="3000" dirty="0">
              <a:latin typeface="Book Antiqua" pitchFamily="18" charset="0"/>
            </a:endParaRPr>
          </a:p>
        </p:txBody>
      </p:sp>
      <p:sp>
        <p:nvSpPr>
          <p:cNvPr id="10" name="Zástupný symbol pro datum 7">
            <a:extLst>
              <a:ext uri="{FF2B5EF4-FFF2-40B4-BE49-F238E27FC236}">
                <a16:creationId xmlns:a16="http://schemas.microsoft.com/office/drawing/2014/main" id="{800E3D7F-727E-84A2-2F38-9367EBE9499A}"/>
              </a:ext>
            </a:extLst>
          </p:cNvPr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sp>
        <p:nvSpPr>
          <p:cNvPr id="11" name="Zástupný symbol pro číslo snímku 3">
            <a:extLst>
              <a:ext uri="{FF2B5EF4-FFF2-40B4-BE49-F238E27FC236}">
                <a16:creationId xmlns:a16="http://schemas.microsoft.com/office/drawing/2014/main" id="{81365BDF-C365-AB0D-5BEB-A0478C04623A}"/>
              </a:ext>
            </a:extLst>
          </p:cNvPr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34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EB67924-989C-72B1-72A7-50AEE8B1A18C}"/>
              </a:ext>
            </a:extLst>
          </p:cNvPr>
          <p:cNvSpPr txBox="1"/>
          <p:nvPr/>
        </p:nvSpPr>
        <p:spPr>
          <a:xfrm>
            <a:off x="8620919" y="-50374"/>
            <a:ext cx="4714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164371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0825" y="1268413"/>
            <a:ext cx="8642350" cy="1368425"/>
          </a:xfrm>
        </p:spPr>
        <p:txBody>
          <a:bodyPr>
            <a:normAutofit lnSpcReduction="10000"/>
          </a:bodyPr>
          <a:lstStyle/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  <a:defRPr/>
            </a:pPr>
            <a:r>
              <a:rPr lang="cs-CZ" sz="3000" b="1" i="1" dirty="0">
                <a:solidFill>
                  <a:srgbClr val="CC0000"/>
                </a:solidFill>
                <a:latin typeface="Book Antiqua" pitchFamily="18" charset="0"/>
              </a:rPr>
              <a:t>S</a:t>
            </a:r>
            <a:r>
              <a:rPr lang="en-GB" sz="3000" b="1" i="1" dirty="0">
                <a:solidFill>
                  <a:srgbClr val="CC0000"/>
                </a:solidFill>
                <a:latin typeface="Book Antiqua" pitchFamily="18" charset="0"/>
              </a:rPr>
              <a:t>’</a:t>
            </a:r>
            <a:r>
              <a:rPr lang="cs-CZ" sz="3000" b="1" i="1" dirty="0">
                <a:solidFill>
                  <a:srgbClr val="CC0000"/>
                </a:solidFill>
                <a:latin typeface="Book Antiqua" pitchFamily="18" charset="0"/>
              </a:rPr>
              <a:t> má vůči S rychlost </a:t>
            </a:r>
            <a:r>
              <a:rPr lang="el-GR" sz="3000" b="1" i="1" dirty="0">
                <a:solidFill>
                  <a:srgbClr val="CC0000"/>
                </a:solidFill>
                <a:latin typeface="Book Antiqua" pitchFamily="18" charset="0"/>
              </a:rPr>
              <a:t>β</a:t>
            </a:r>
            <a:r>
              <a:rPr lang="cs-CZ" sz="3000" b="1" i="1" dirty="0">
                <a:solidFill>
                  <a:srgbClr val="CC0000"/>
                </a:solidFill>
                <a:latin typeface="Book Antiqua" pitchFamily="18" charset="0"/>
              </a:rPr>
              <a:t>:</a:t>
            </a:r>
            <a:r>
              <a:rPr lang="cs-CZ" sz="3000" dirty="0">
                <a:latin typeface="Book Antiqua" pitchFamily="18" charset="0"/>
              </a:rPr>
              <a:t> </a:t>
            </a:r>
          </a:p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  <a:defRPr/>
            </a:pPr>
            <a:r>
              <a:rPr lang="cs-CZ" sz="3000" dirty="0">
                <a:latin typeface="Book Antiqua" pitchFamily="18" charset="0"/>
              </a:rPr>
              <a:t>Počátek </a:t>
            </a: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en-GB" sz="3000" i="1" dirty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cs-CZ" sz="3000" dirty="0">
                <a:solidFill>
                  <a:schemeClr val="tx1"/>
                </a:solidFill>
                <a:latin typeface="Book Antiqua" pitchFamily="18" charset="0"/>
              </a:rPr>
              <a:t>0 </a:t>
            </a: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ve všech časech x</a:t>
            </a:r>
            <a:r>
              <a:rPr 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sz="3000" i="1" dirty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 vyhovuje podmínce</a:t>
            </a:r>
            <a:b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sz="3000" i="1" dirty="0">
                <a:solidFill>
                  <a:schemeClr val="tx1"/>
                </a:solidFill>
                <a:latin typeface="Book Antiqua" pitchFamily="18" charset="0"/>
              </a:rPr>
              <a:t>x </a:t>
            </a: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  = V t = </a:t>
            </a:r>
            <a:r>
              <a:rPr lang="el-GR" sz="30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 x</a:t>
            </a:r>
            <a:r>
              <a:rPr 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</a:p>
        </p:txBody>
      </p:sp>
      <p:sp>
        <p:nvSpPr>
          <p:cNvPr id="5" name="Zástupný symbol pro zápatí 4"/>
          <p:cNvSpPr txBox="1">
            <a:spLocks noGrp="1"/>
          </p:cNvSpPr>
          <p:nvPr/>
        </p:nvSpPr>
        <p:spPr>
          <a:xfrm>
            <a:off x="3581400" y="76200"/>
            <a:ext cx="28956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395288" y="449637"/>
            <a:ext cx="84248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4000" b="1" i="1">
                <a:solidFill>
                  <a:schemeClr val="tx1"/>
                </a:solidFill>
                <a:latin typeface="Book Antiqua" pitchFamily="18" charset="0"/>
              </a:rPr>
              <a:t>Lorentzova trafo (odvození, 1.krok)</a:t>
            </a:r>
            <a:endParaRPr lang="en-US" altLang="cs-CZ" sz="4000" i="1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2" name="Zástupný symbol pro obsah 2"/>
          <p:cNvSpPr>
            <a:spLocks/>
          </p:cNvSpPr>
          <p:nvPr/>
        </p:nvSpPr>
        <p:spPr bwMode="auto">
          <a:xfrm>
            <a:off x="158750" y="4101547"/>
            <a:ext cx="87010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					</a:t>
            </a:r>
            <a:r>
              <a:rPr lang="en-GB" altLang="cs-CZ" sz="3000" dirty="0">
                <a:solidFill>
                  <a:schemeClr val="tx1"/>
                </a:solidFill>
                <a:latin typeface="Book Antiqua" pitchFamily="18" charset="0"/>
              </a:rPr>
              <a:t>	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 = </a:t>
            </a:r>
            <a:r>
              <a:rPr lang="el-GR" altLang="cs-CZ" sz="3000" i="1" dirty="0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dirty="0">
                <a:solidFill>
                  <a:srgbClr val="009900"/>
                </a:solidFill>
                <a:latin typeface="Book Antiqua" pitchFamily="18" charset="0"/>
              </a:rPr>
              <a:t>B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 dirty="0">
                <a:solidFill>
                  <a:schemeClr val="hlink"/>
                </a:solidFill>
                <a:latin typeface="Book Antiqua" pitchFamily="18" charset="0"/>
              </a:rPr>
              <a:t> </a:t>
            </a:r>
            <a:br>
              <a:rPr lang="en-GB" altLang="cs-CZ" sz="3000" dirty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					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 dirty="0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3000" i="1" dirty="0">
                <a:solidFill>
                  <a:srgbClr val="CC0000"/>
                </a:solidFill>
                <a:latin typeface="Book Antiqua" pitchFamily="18" charset="0"/>
              </a:rPr>
              <a:t>C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 –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cs-CZ" altLang="cs-CZ" sz="3000" i="1" dirty="0">
                <a:solidFill>
                  <a:srgbClr val="CC0000"/>
                </a:solidFill>
                <a:latin typeface="Book Antiqua" pitchFamily="18" charset="0"/>
              </a:rPr>
              <a:t>D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b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</a:br>
            <a:endParaRPr lang="cs-CZ" altLang="cs-CZ" sz="30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6" name="Zástupný symbol pro obsah 2"/>
          <p:cNvSpPr>
            <a:spLocks/>
          </p:cNvSpPr>
          <p:nvPr/>
        </p:nvSpPr>
        <p:spPr bwMode="auto">
          <a:xfrm>
            <a:off x="179388" y="2708275"/>
            <a:ext cx="89646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>
                <a:latin typeface="Book Antiqua" pitchFamily="18" charset="0"/>
              </a:rPr>
              <a:t>Odtud plyne </a:t>
            </a:r>
            <a:r>
              <a:rPr lang="cs-CZ" altLang="cs-CZ" sz="3000" i="1">
                <a:latin typeface="Book Antiqua" pitchFamily="18" charset="0"/>
              </a:rPr>
              <a:t>B</a:t>
            </a:r>
            <a:r>
              <a:rPr lang="cs-CZ" altLang="cs-CZ" sz="3000">
                <a:latin typeface="Book Antiqua" pitchFamily="18" charset="0"/>
              </a:rPr>
              <a:t> =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altLang="cs-CZ" sz="3000">
                <a:latin typeface="Book Antiqua" pitchFamily="18" charset="0"/>
              </a:rPr>
              <a:t> (ostatní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, C, D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zatím libovolná)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.</a:t>
            </a:r>
          </a:p>
        </p:txBody>
      </p:sp>
      <p:sp>
        <p:nvSpPr>
          <p:cNvPr id="81930" name="Rectangle 10"/>
          <p:cNvSpPr>
            <a:spLocks noChangeArrowheads="1"/>
          </p:cNvSpPr>
          <p:nvPr/>
        </p:nvSpPr>
        <p:spPr bwMode="auto">
          <a:xfrm>
            <a:off x="4837044" y="4085951"/>
            <a:ext cx="3276600" cy="976313"/>
          </a:xfrm>
          <a:prstGeom prst="rect">
            <a:avLst/>
          </a:prstGeom>
          <a:solidFill>
            <a:schemeClr val="accent1">
              <a:alpha val="2509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" name="Zástupný symbol pro obsah 2"/>
          <p:cNvSpPr>
            <a:spLocks/>
          </p:cNvSpPr>
          <p:nvPr/>
        </p:nvSpPr>
        <p:spPr bwMode="auto">
          <a:xfrm>
            <a:off x="169103" y="4101994"/>
            <a:ext cx="87010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cs-CZ" altLang="cs-CZ" sz="3000" dirty="0">
                <a:solidFill>
                  <a:srgbClr val="009900"/>
                </a:solidFill>
                <a:latin typeface="Book Antiqua" pitchFamily="18" charset="0"/>
              </a:rPr>
              <a:t>0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 =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dirty="0">
                <a:solidFill>
                  <a:srgbClr val="009900"/>
                </a:solidFill>
                <a:latin typeface="Book Antiqua" pitchFamily="18" charset="0"/>
              </a:rPr>
              <a:t>B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 dirty="0">
                <a:solidFill>
                  <a:schemeClr val="tx1"/>
                </a:solidFill>
                <a:latin typeface="Book Antiqua" pitchFamily="18" charset="0"/>
              </a:rPr>
              <a:t>		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 = </a:t>
            </a:r>
            <a:r>
              <a:rPr lang="el-GR" altLang="cs-CZ" sz="3000" i="1" dirty="0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l-GR" altLang="cs-CZ" sz="30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 dirty="0">
                <a:solidFill>
                  <a:schemeClr val="hlink"/>
                </a:solidFill>
                <a:latin typeface="Book Antiqua" pitchFamily="18" charset="0"/>
              </a:rPr>
              <a:t> </a:t>
            </a:r>
            <a:br>
              <a:rPr lang="en-GB" altLang="cs-CZ" sz="3000" dirty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i="1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C x</a:t>
            </a:r>
            <a:r>
              <a:rPr lang="cs-CZ" altLang="cs-CZ" sz="3000" i="1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 –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 D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	 x</a:t>
            </a:r>
            <a:r>
              <a:rPr lang="cs-CZ" altLang="cs-CZ" sz="3000" i="1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 dirty="0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3000" i="1" dirty="0">
                <a:solidFill>
                  <a:srgbClr val="CC0000"/>
                </a:solidFill>
                <a:latin typeface="Book Antiqua" pitchFamily="18" charset="0"/>
              </a:rPr>
              <a:t>C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x</a:t>
            </a:r>
            <a:r>
              <a:rPr lang="cs-CZ" altLang="cs-CZ" sz="3000" i="1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 –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cs-CZ" altLang="cs-CZ" sz="3000" i="1" dirty="0">
                <a:solidFill>
                  <a:srgbClr val="CC0000"/>
                </a:solidFill>
                <a:latin typeface="Book Antiqua" pitchFamily="18" charset="0"/>
              </a:rPr>
              <a:t>D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b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</a:br>
            <a:endParaRPr lang="cs-CZ" altLang="cs-CZ" sz="3000" i="1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Hledáme zbývající 3 parametry </a:t>
            </a:r>
            <a:r>
              <a:rPr lang="el-GR" altLang="cs-CZ" sz="3000" i="1" dirty="0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rgbClr val="CC0000"/>
                </a:solidFill>
                <a:latin typeface="Book Antiqua" pitchFamily="18" charset="0"/>
              </a:rPr>
              <a:t>, C, D.</a:t>
            </a:r>
          </a:p>
        </p:txBody>
      </p:sp>
      <p:sp>
        <p:nvSpPr>
          <p:cNvPr id="11" name="Zástupný symbol pro obsah 2"/>
          <p:cNvSpPr>
            <a:spLocks/>
          </p:cNvSpPr>
          <p:nvPr/>
        </p:nvSpPr>
        <p:spPr bwMode="auto">
          <a:xfrm>
            <a:off x="69299" y="4101650"/>
            <a:ext cx="4443413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cs-CZ" altLang="cs-CZ" sz="3000" i="1" dirty="0">
                <a:solidFill>
                  <a:srgbClr val="009900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rgbClr val="009900"/>
                </a:solidFill>
                <a:latin typeface="Book Antiqua" pitchFamily="18" charset="0"/>
              </a:rPr>
              <a:t>0</a:t>
            </a:r>
            <a:r>
              <a:rPr lang="cs-CZ" altLang="cs-CZ" sz="3000" i="1" dirty="0">
                <a:solidFill>
                  <a:srgbClr val="009900"/>
                </a:solidFill>
                <a:latin typeface="Book Antiqua" pitchFamily="18" charset="0"/>
              </a:rPr>
              <a:t>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cs-CZ" altLang="cs-CZ" sz="3000" i="1" dirty="0">
                <a:solidFill>
                  <a:srgbClr val="009900"/>
                </a:solidFill>
                <a:latin typeface="Book Antiqua" pitchFamily="18" charset="0"/>
              </a:rPr>
              <a:t>B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 dirty="0">
                <a:solidFill>
                  <a:schemeClr val="tx1"/>
                </a:solidFill>
                <a:latin typeface="Book Antiqua" pitchFamily="18" charset="0"/>
              </a:rPr>
              <a:t>	</a:t>
            </a:r>
            <a:endParaRPr lang="cs-CZ" altLang="cs-CZ" sz="3000" i="1" dirty="0">
              <a:solidFill>
                <a:srgbClr val="CC0000"/>
              </a:solidFill>
              <a:latin typeface="Book Antiqua" pitchFamily="18" charset="0"/>
            </a:endParaRPr>
          </a:p>
        </p:txBody>
      </p:sp>
      <p:sp>
        <p:nvSpPr>
          <p:cNvPr id="12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690FD582-2759-DBF5-CBBB-A3B407C6D645}"/>
              </a:ext>
            </a:extLst>
          </p:cNvPr>
          <p:cNvSpPr txBox="1">
            <a:spLocks noGrp="1"/>
          </p:cNvSpPr>
          <p:nvPr/>
        </p:nvSpPr>
        <p:spPr>
          <a:xfrm>
            <a:off x="8249402" y="6471511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35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4992A9A-C88F-4C01-930C-325B33405403}"/>
              </a:ext>
            </a:extLst>
          </p:cNvPr>
          <p:cNvSpPr txBox="1"/>
          <p:nvPr/>
        </p:nvSpPr>
        <p:spPr>
          <a:xfrm>
            <a:off x="8539162" y="-59465"/>
            <a:ext cx="5619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107254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8193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0825" y="1268413"/>
            <a:ext cx="8642350" cy="1368425"/>
          </a:xfrm>
        </p:spPr>
        <p:txBody>
          <a:bodyPr>
            <a:normAutofit lnSpcReduction="10000"/>
          </a:bodyPr>
          <a:lstStyle/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  <a:defRPr/>
            </a:pPr>
            <a:r>
              <a:rPr lang="cs-CZ" sz="3000" b="1" i="1" dirty="0">
                <a:solidFill>
                  <a:srgbClr val="CC0000"/>
                </a:solidFill>
                <a:latin typeface="Book Antiqua" pitchFamily="18" charset="0"/>
              </a:rPr>
              <a:t>S má vůči S</a:t>
            </a:r>
            <a:r>
              <a:rPr lang="en-GB" sz="3000" b="1" i="1" dirty="0">
                <a:solidFill>
                  <a:srgbClr val="CC0000"/>
                </a:solidFill>
                <a:latin typeface="Book Antiqua" pitchFamily="18" charset="0"/>
              </a:rPr>
              <a:t>’</a:t>
            </a:r>
            <a:r>
              <a:rPr lang="cs-CZ" sz="3000" b="1" i="1" dirty="0">
                <a:solidFill>
                  <a:srgbClr val="CC0000"/>
                </a:solidFill>
                <a:latin typeface="Book Antiqua" pitchFamily="18" charset="0"/>
              </a:rPr>
              <a:t> rychlost – </a:t>
            </a:r>
            <a:r>
              <a:rPr lang="el-GR" sz="3000" b="1" i="1" dirty="0">
                <a:solidFill>
                  <a:srgbClr val="CC0000"/>
                </a:solidFill>
                <a:latin typeface="Book Antiqua" pitchFamily="18" charset="0"/>
              </a:rPr>
              <a:t>β</a:t>
            </a:r>
            <a:r>
              <a:rPr lang="cs-CZ" sz="3000" b="1" i="1" dirty="0">
                <a:solidFill>
                  <a:srgbClr val="CC0000"/>
                </a:solidFill>
                <a:latin typeface="Book Antiqua" pitchFamily="18" charset="0"/>
              </a:rPr>
              <a:t>:</a:t>
            </a:r>
            <a:r>
              <a:rPr lang="cs-CZ" sz="3000" dirty="0">
                <a:latin typeface="Book Antiqua" pitchFamily="18" charset="0"/>
              </a:rPr>
              <a:t> </a:t>
            </a:r>
          </a:p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  <a:defRPr/>
            </a:pPr>
            <a:r>
              <a:rPr lang="cs-CZ" sz="3000" dirty="0">
                <a:latin typeface="Book Antiqua" pitchFamily="18" charset="0"/>
              </a:rPr>
              <a:t>Počátek </a:t>
            </a: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sz="3000" baseline="-25000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cs-CZ" sz="3000" dirty="0">
                <a:solidFill>
                  <a:schemeClr val="tx1"/>
                </a:solidFill>
                <a:latin typeface="Book Antiqua" pitchFamily="18" charset="0"/>
              </a:rPr>
              <a:t>0 </a:t>
            </a: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ve všech časech x</a:t>
            </a:r>
            <a:r>
              <a:rPr 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 vyhovuje podmínce</a:t>
            </a:r>
            <a:b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sz="3000" i="1" dirty="0">
                <a:solidFill>
                  <a:schemeClr val="tx1"/>
                </a:solidFill>
                <a:latin typeface="Book Antiqua" pitchFamily="18" charset="0"/>
              </a:rPr>
              <a:t>x’ </a:t>
            </a: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  = </a:t>
            </a:r>
            <a:r>
              <a:rPr lang="en-GB" sz="3000" i="1" dirty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 V t</a:t>
            </a:r>
            <a:r>
              <a:rPr lang="en-GB" sz="3000" i="1" dirty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n-GB" sz="3000" i="1" dirty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sz="30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 x</a:t>
            </a:r>
            <a:r>
              <a:rPr lang="cs-CZ" sz="3000" baseline="-25000" dirty="0">
                <a:solidFill>
                  <a:schemeClr val="tx1"/>
                </a:solidFill>
                <a:latin typeface="Book Antiqua" pitchFamily="18" charset="0"/>
              </a:rPr>
              <a:t>0 </a:t>
            </a:r>
            <a:r>
              <a:rPr lang="en-GB" sz="3000" i="1" dirty="0">
                <a:solidFill>
                  <a:schemeClr val="tx1"/>
                </a:solidFill>
                <a:latin typeface="Book Antiqua" pitchFamily="18" charset="0"/>
              </a:rPr>
              <a:t>’</a:t>
            </a:r>
            <a:endParaRPr lang="cs-CZ" sz="3000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5" name="Zástupný symbol pro zápatí 4"/>
          <p:cNvSpPr txBox="1">
            <a:spLocks noGrp="1"/>
          </p:cNvSpPr>
          <p:nvPr/>
        </p:nvSpPr>
        <p:spPr>
          <a:xfrm>
            <a:off x="3581400" y="76200"/>
            <a:ext cx="28956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395288" y="404813"/>
            <a:ext cx="84248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4000" b="1" i="1">
                <a:solidFill>
                  <a:schemeClr val="tx1"/>
                </a:solidFill>
                <a:latin typeface="Book Antiqua" pitchFamily="18" charset="0"/>
              </a:rPr>
              <a:t>Lorentzova trafo (odvození, 2.krok)</a:t>
            </a:r>
            <a:endParaRPr lang="en-US" altLang="cs-CZ" sz="4000" i="1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2" name="Zástupný symbol pro obsah 2"/>
          <p:cNvSpPr>
            <a:spLocks/>
          </p:cNvSpPr>
          <p:nvPr/>
        </p:nvSpPr>
        <p:spPr bwMode="auto">
          <a:xfrm>
            <a:off x="288925" y="4221163"/>
            <a:ext cx="8855075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= 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>		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= </a:t>
            </a:r>
            <a:r>
              <a:rPr lang="el-GR" altLang="cs-CZ" sz="3000" i="1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>
                <a:solidFill>
                  <a:schemeClr val="hlink"/>
                </a:solidFill>
                <a:latin typeface="Book Antiqua" pitchFamily="18" charset="0"/>
              </a:rPr>
              <a:t> </a:t>
            </a:r>
            <a:b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3000" i="1">
                <a:solidFill>
                  <a:srgbClr val="009900"/>
                </a:solidFill>
                <a:latin typeface="Book Antiqua" pitchFamily="18" charset="0"/>
              </a:rPr>
              <a:t>C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	      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		</a:t>
            </a:r>
          </a:p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endParaRPr lang="cs-CZ" altLang="cs-CZ" sz="140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Hledáme zbývající 2 parametry </a:t>
            </a:r>
            <a:r>
              <a:rPr lang="el-GR" altLang="cs-CZ" sz="3000" i="1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, </a:t>
            </a:r>
            <a:r>
              <a:rPr lang="cs-CZ" altLang="cs-CZ" sz="3000" i="1">
                <a:solidFill>
                  <a:srgbClr val="CC0000"/>
                </a:solidFill>
                <a:latin typeface="Book Antiqua" pitchFamily="18" charset="0"/>
              </a:rPr>
              <a:t>D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.</a:t>
            </a:r>
          </a:p>
        </p:txBody>
      </p:sp>
      <p:sp>
        <p:nvSpPr>
          <p:cNvPr id="6" name="Zástupný symbol pro obsah 2"/>
          <p:cNvSpPr>
            <a:spLocks/>
          </p:cNvSpPr>
          <p:nvPr/>
        </p:nvSpPr>
        <p:spPr bwMode="auto">
          <a:xfrm>
            <a:off x="179388" y="2708275"/>
            <a:ext cx="89646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dirty="0">
                <a:latin typeface="Book Antiqua" pitchFamily="18" charset="0"/>
              </a:rPr>
              <a:t>Odtud plyne </a:t>
            </a:r>
            <a:r>
              <a:rPr lang="en-GB" altLang="cs-CZ" sz="3000" i="1" dirty="0">
                <a:latin typeface="Book Antiqua" pitchFamily="18" charset="0"/>
              </a:rPr>
              <a:t>C</a:t>
            </a:r>
            <a:r>
              <a:rPr lang="cs-CZ" altLang="cs-CZ" sz="3000" dirty="0">
                <a:latin typeface="Book Antiqua" pitchFamily="18" charset="0"/>
              </a:rPr>
              <a:t> =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1 </a:t>
            </a:r>
            <a:r>
              <a:rPr lang="cs-CZ" altLang="cs-CZ" sz="3000" dirty="0">
                <a:latin typeface="Book Antiqua" pitchFamily="18" charset="0"/>
              </a:rPr>
              <a:t>(ostatní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, D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zatím libovolná)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endParaRPr lang="cs-CZ" altLang="cs-CZ" sz="3000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4876800" y="4221163"/>
            <a:ext cx="3368675" cy="960437"/>
          </a:xfrm>
          <a:prstGeom prst="rect">
            <a:avLst/>
          </a:prstGeom>
          <a:solidFill>
            <a:schemeClr val="accent1">
              <a:alpha val="2509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" name="Zástupný symbol pro obsah 2"/>
          <p:cNvSpPr>
            <a:spLocks/>
          </p:cNvSpPr>
          <p:nvPr/>
        </p:nvSpPr>
        <p:spPr bwMode="auto">
          <a:xfrm>
            <a:off x="288925" y="4230688"/>
            <a:ext cx="8855075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					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>	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= </a:t>
            </a:r>
            <a:r>
              <a:rPr lang="el-GR" altLang="cs-CZ" sz="3000" i="1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>
                <a:solidFill>
                  <a:schemeClr val="hlink"/>
                </a:solidFill>
                <a:latin typeface="Book Antiqua" pitchFamily="18" charset="0"/>
              </a:rPr>
              <a:t> </a:t>
            </a:r>
            <a:b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			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		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3000" i="1">
                <a:solidFill>
                  <a:srgbClr val="009900"/>
                </a:solidFill>
                <a:latin typeface="Book Antiqua" pitchFamily="18" charset="0"/>
              </a:rPr>
              <a:t>C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cs-CZ" altLang="cs-CZ" sz="3000" i="1">
                <a:solidFill>
                  <a:srgbClr val="CC0000"/>
                </a:solidFill>
                <a:latin typeface="Book Antiqua" pitchFamily="18" charset="0"/>
              </a:rPr>
              <a:t>D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</a:t>
            </a:r>
            <a:b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</a:br>
            <a:endParaRPr lang="cs-CZ" altLang="cs-CZ" sz="300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1" name="Zástupný symbol pro obsah 2"/>
          <p:cNvSpPr>
            <a:spLocks/>
          </p:cNvSpPr>
          <p:nvPr/>
        </p:nvSpPr>
        <p:spPr bwMode="auto">
          <a:xfrm>
            <a:off x="288925" y="4230688"/>
            <a:ext cx="8855075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= 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     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 dirty="0">
                <a:solidFill>
                  <a:schemeClr val="tx1"/>
                </a:solidFill>
                <a:latin typeface="Book Antiqua" pitchFamily="18" charset="0"/>
              </a:rPr>
              <a:t>		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 = </a:t>
            </a:r>
            <a:r>
              <a:rPr lang="el-GR" altLang="cs-CZ" sz="3000" i="1" dirty="0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 dirty="0">
                <a:solidFill>
                  <a:schemeClr val="hlink"/>
                </a:solidFill>
                <a:latin typeface="Book Antiqua" pitchFamily="18" charset="0"/>
              </a:rPr>
              <a:t> </a:t>
            </a:r>
            <a:br>
              <a:rPr lang="en-GB" altLang="cs-CZ" sz="3000" dirty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3000" i="1" dirty="0">
                <a:solidFill>
                  <a:srgbClr val="009900"/>
                </a:solidFill>
                <a:latin typeface="Book Antiqua" pitchFamily="18" charset="0"/>
              </a:rPr>
              <a:t>C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	      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		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 dirty="0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( 1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2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cs-CZ" altLang="cs-CZ" sz="3000" i="1" dirty="0">
                <a:solidFill>
                  <a:srgbClr val="CC0000"/>
                </a:solidFill>
                <a:latin typeface="Book Antiqua" pitchFamily="18" charset="0"/>
              </a:rPr>
              <a:t>D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b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</a:br>
            <a:endParaRPr lang="cs-CZ" altLang="cs-CZ" sz="30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2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37385549-900F-7B44-A050-185093057B3D}"/>
              </a:ext>
            </a:extLst>
          </p:cNvPr>
          <p:cNvSpPr txBox="1">
            <a:spLocks noGrp="1"/>
          </p:cNvSpPr>
          <p:nvPr/>
        </p:nvSpPr>
        <p:spPr>
          <a:xfrm>
            <a:off x="8249402" y="6471511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36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151E252-B55A-3C58-D46C-AEA91B4190A9}"/>
              </a:ext>
            </a:extLst>
          </p:cNvPr>
          <p:cNvSpPr txBox="1"/>
          <p:nvPr/>
        </p:nvSpPr>
        <p:spPr>
          <a:xfrm>
            <a:off x="8496258" y="-91648"/>
            <a:ext cx="5119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66F4FAC-D0ED-6418-E769-B4933228588A}"/>
              </a:ext>
            </a:extLst>
          </p:cNvPr>
          <p:cNvSpPr txBox="1"/>
          <p:nvPr/>
        </p:nvSpPr>
        <p:spPr>
          <a:xfrm>
            <a:off x="8496258" y="-126574"/>
            <a:ext cx="5834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9C7913A-BCCF-8D20-B3D3-5D2F82054972}"/>
              </a:ext>
            </a:extLst>
          </p:cNvPr>
          <p:cNvSpPr txBox="1"/>
          <p:nvPr/>
        </p:nvSpPr>
        <p:spPr>
          <a:xfrm>
            <a:off x="8498682" y="-91649"/>
            <a:ext cx="5834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5B05F47-BAEA-4092-6688-C4ACF79B042A}"/>
              </a:ext>
            </a:extLst>
          </p:cNvPr>
          <p:cNvSpPr txBox="1"/>
          <p:nvPr/>
        </p:nvSpPr>
        <p:spPr>
          <a:xfrm>
            <a:off x="8493834" y="-109112"/>
            <a:ext cx="5524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396791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3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11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83977" grpId="0" animBg="1"/>
      <p:bldP spid="9" grpId="0" build="allAtOnce"/>
      <p:bldP spid="8" grpId="0" build="allAtOnce"/>
      <p:bldP spid="13" grpId="0" build="allAtOnce"/>
      <p:bldP spid="15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0825" y="1268413"/>
            <a:ext cx="8642350" cy="6477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en-GB" altLang="cs-CZ" sz="3000" b="1" i="1" dirty="0">
                <a:solidFill>
                  <a:srgbClr val="CC0000"/>
                </a:solidFill>
                <a:latin typeface="Book Antiqua" pitchFamily="18" charset="0"/>
              </a:rPr>
              <a:t>R</a:t>
            </a:r>
            <a:r>
              <a:rPr lang="cs-CZ" altLang="cs-CZ" sz="3000" b="1" i="1" dirty="0" err="1">
                <a:solidFill>
                  <a:srgbClr val="CC0000"/>
                </a:solidFill>
                <a:latin typeface="Book Antiqua" pitchFamily="18" charset="0"/>
              </a:rPr>
              <a:t>ychlost</a:t>
            </a:r>
            <a:r>
              <a:rPr lang="cs-CZ" altLang="cs-CZ" sz="3000" b="1" i="1" dirty="0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en-US" altLang="cs-CZ" sz="3000" b="1" i="1" dirty="0">
                <a:solidFill>
                  <a:srgbClr val="CC0000"/>
                </a:solidFill>
                <a:latin typeface="Book Antiqua" pitchFamily="18" charset="0"/>
              </a:rPr>
              <a:t>w</a:t>
            </a:r>
            <a:r>
              <a:rPr lang="cs-CZ" altLang="cs-CZ" sz="3000" b="1" i="1" dirty="0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en-GB" altLang="cs-CZ" sz="3000" b="1" i="1" dirty="0">
                <a:solidFill>
                  <a:srgbClr val="CC0000"/>
                </a:solidFill>
                <a:latin typeface="Book Antiqua" pitchFamily="18" charset="0"/>
              </a:rPr>
              <a:t>= </a:t>
            </a:r>
            <a:r>
              <a:rPr lang="en-GB" altLang="cs-CZ" sz="3000" b="1" dirty="0">
                <a:solidFill>
                  <a:srgbClr val="CC0000"/>
                </a:solidFill>
                <a:latin typeface="Book Antiqua" pitchFamily="18" charset="0"/>
              </a:rPr>
              <a:t>1 </a:t>
            </a:r>
            <a:r>
              <a:rPr lang="cs-CZ" altLang="cs-CZ" sz="3000" b="1" i="1" dirty="0">
                <a:solidFill>
                  <a:srgbClr val="CC0000"/>
                </a:solidFill>
                <a:latin typeface="Book Antiqua" pitchFamily="18" charset="0"/>
              </a:rPr>
              <a:t>se zachovává</a:t>
            </a:r>
            <a:r>
              <a:rPr lang="en-GB" altLang="cs-CZ" sz="3000" b="1" i="1" dirty="0">
                <a:solidFill>
                  <a:srgbClr val="CC0000"/>
                </a:solidFill>
                <a:latin typeface="Book Antiqua" pitchFamily="18" charset="0"/>
              </a:rPr>
              <a:t>: x/x</a:t>
            </a:r>
            <a:r>
              <a:rPr lang="en-GB" altLang="cs-CZ" sz="3000" b="1" baseline="-25000" dirty="0">
                <a:solidFill>
                  <a:srgbClr val="CC0000"/>
                </a:solidFill>
                <a:latin typeface="Book Antiqua" pitchFamily="18" charset="0"/>
              </a:rPr>
              <a:t>0</a:t>
            </a:r>
            <a:r>
              <a:rPr lang="cs-CZ" altLang="cs-CZ" sz="3000" b="1" i="1" dirty="0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en-GB" altLang="cs-CZ" sz="3000" b="1" i="1" dirty="0">
                <a:solidFill>
                  <a:srgbClr val="CC0000"/>
                </a:solidFill>
                <a:latin typeface="Book Antiqua" pitchFamily="18" charset="0"/>
              </a:rPr>
              <a:t>= </a:t>
            </a:r>
            <a:r>
              <a:rPr lang="en-GB" altLang="cs-CZ" sz="3000" b="1" dirty="0">
                <a:solidFill>
                  <a:srgbClr val="CC0000"/>
                </a:solidFill>
                <a:latin typeface="Book Antiqua" pitchFamily="18" charset="0"/>
              </a:rPr>
              <a:t>1 → </a:t>
            </a:r>
            <a:r>
              <a:rPr lang="en-GB" altLang="cs-CZ" sz="3000" b="1" i="1" dirty="0">
                <a:solidFill>
                  <a:srgbClr val="CC0000"/>
                </a:solidFill>
                <a:latin typeface="Book Antiqua" pitchFamily="18" charset="0"/>
              </a:rPr>
              <a:t>x’/x</a:t>
            </a:r>
            <a:r>
              <a:rPr lang="en-GB" altLang="cs-CZ" sz="3000" b="1" baseline="-25000" dirty="0">
                <a:solidFill>
                  <a:srgbClr val="CC0000"/>
                </a:solidFill>
                <a:latin typeface="Book Antiqua" pitchFamily="18" charset="0"/>
              </a:rPr>
              <a:t>0</a:t>
            </a:r>
            <a:r>
              <a:rPr lang="en-GB" altLang="cs-CZ" sz="3000" b="1" i="1" dirty="0">
                <a:solidFill>
                  <a:srgbClr val="CC0000"/>
                </a:solidFill>
                <a:latin typeface="Book Antiqua" pitchFamily="18" charset="0"/>
              </a:rPr>
              <a:t>’ = </a:t>
            </a:r>
            <a:r>
              <a:rPr lang="en-GB" altLang="cs-CZ" sz="3000" b="1" dirty="0">
                <a:solidFill>
                  <a:srgbClr val="CC0000"/>
                </a:solidFill>
                <a:latin typeface="Book Antiqua" pitchFamily="18" charset="0"/>
              </a:rPr>
              <a:t>1</a:t>
            </a:r>
            <a:endParaRPr lang="cs-CZ" altLang="cs-CZ" sz="3000" dirty="0">
              <a:latin typeface="Book Antiqua" pitchFamily="18" charset="0"/>
            </a:endParaRPr>
          </a:p>
        </p:txBody>
      </p:sp>
      <p:sp>
        <p:nvSpPr>
          <p:cNvPr id="5" name="Zástupný symbol pro zápatí 4"/>
          <p:cNvSpPr txBox="1">
            <a:spLocks noGrp="1"/>
          </p:cNvSpPr>
          <p:nvPr/>
        </p:nvSpPr>
        <p:spPr>
          <a:xfrm>
            <a:off x="3581400" y="76200"/>
            <a:ext cx="28956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 dirty="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395288" y="404813"/>
            <a:ext cx="84248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4000" b="1" i="1">
                <a:solidFill>
                  <a:schemeClr val="tx1"/>
                </a:solidFill>
                <a:latin typeface="Book Antiqua" pitchFamily="18" charset="0"/>
              </a:rPr>
              <a:t>Lorentzova trafo (odvození, </a:t>
            </a:r>
            <a:r>
              <a:rPr lang="en-GB" altLang="cs-CZ" sz="4000" b="1" i="1">
                <a:solidFill>
                  <a:schemeClr val="tx1"/>
                </a:solidFill>
                <a:latin typeface="Book Antiqua" pitchFamily="18" charset="0"/>
              </a:rPr>
              <a:t>3</a:t>
            </a:r>
            <a:r>
              <a:rPr lang="cs-CZ" altLang="cs-CZ" sz="4000" b="1" i="1">
                <a:solidFill>
                  <a:schemeClr val="tx1"/>
                </a:solidFill>
                <a:latin typeface="Book Antiqua" pitchFamily="18" charset="0"/>
              </a:rPr>
              <a:t>.krok)</a:t>
            </a:r>
            <a:endParaRPr lang="en-US" altLang="cs-CZ" sz="4000" i="1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2" name="Zástupný symbol pro obsah 2"/>
          <p:cNvSpPr>
            <a:spLocks/>
          </p:cNvSpPr>
          <p:nvPr/>
        </p:nvSpPr>
        <p:spPr bwMode="auto">
          <a:xfrm>
            <a:off x="288925" y="4205288"/>
            <a:ext cx="862647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>	</a:t>
            </a:r>
            <a:b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l-GR" altLang="cs-CZ" sz="3000" b="1" i="1">
                <a:solidFill>
                  <a:srgbClr val="CC0000"/>
                </a:solidFill>
                <a:latin typeface="Book Antiqua" pitchFamily="18" charset="0"/>
              </a:rPr>
              <a:t>β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	</a:t>
            </a:r>
          </a:p>
        </p:txBody>
      </p:sp>
      <p:sp>
        <p:nvSpPr>
          <p:cNvPr id="6" name="Zástupný symbol pro obsah 2"/>
          <p:cNvSpPr>
            <a:spLocks/>
          </p:cNvSpPr>
          <p:nvPr/>
        </p:nvSpPr>
        <p:spPr bwMode="auto">
          <a:xfrm>
            <a:off x="179388" y="1916113"/>
            <a:ext cx="8964612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x’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    </a:t>
            </a:r>
            <a:r>
              <a:rPr lang="el-GR" altLang="cs-CZ" sz="3000" i="1" u="sng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u="sng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x </a:t>
            </a:r>
            <a:r>
              <a:rPr lang="cs-CZ" altLang="cs-CZ" sz="3000" i="1" u="sng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 u="sng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u="sng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u="sng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  </a:t>
            </a:r>
            <a:r>
              <a:rPr lang="cs-CZ" altLang="cs-CZ" sz="3000" u="sng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x </a:t>
            </a:r>
            <a:r>
              <a:rPr lang="cs-CZ" altLang="cs-CZ" sz="3000" i="1" u="sng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 u="sng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u="sng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u="sng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 </a:t>
            </a:r>
            <a:b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baseline="5000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D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>   </a:t>
            </a:r>
            <a:r>
              <a:rPr lang="cs-CZ" altLang="cs-CZ" sz="3000" i="1" baseline="5000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D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> </a:t>
            </a:r>
            <a:endParaRPr lang="cs-CZ" altLang="cs-CZ" sz="300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86025" name="Rectangle 9"/>
          <p:cNvSpPr>
            <a:spLocks noChangeArrowheads="1"/>
          </p:cNvSpPr>
          <p:nvPr/>
        </p:nvSpPr>
        <p:spPr bwMode="auto">
          <a:xfrm>
            <a:off x="4662488" y="4221163"/>
            <a:ext cx="3336925" cy="898525"/>
          </a:xfrm>
          <a:prstGeom prst="rect">
            <a:avLst/>
          </a:prstGeom>
          <a:solidFill>
            <a:schemeClr val="accent1">
              <a:alpha val="2509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" name="Zástupný symbol pro obsah 2"/>
          <p:cNvSpPr>
            <a:spLocks/>
          </p:cNvSpPr>
          <p:nvPr/>
        </p:nvSpPr>
        <p:spPr bwMode="auto">
          <a:xfrm>
            <a:off x="4248150" y="4206875"/>
            <a:ext cx="38258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en-GB" altLang="cs-CZ" sz="3000">
                <a:solidFill>
                  <a:schemeClr val="hlink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= </a:t>
            </a:r>
            <a:r>
              <a:rPr lang="el-GR" altLang="cs-CZ" sz="3000" i="1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> </a:t>
            </a:r>
            <a:b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D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</a:t>
            </a:r>
            <a:b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</a:br>
            <a:endParaRPr lang="cs-CZ" altLang="cs-CZ" sz="300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0" name="Zástupný symbol pro obsah 2"/>
          <p:cNvSpPr>
            <a:spLocks/>
          </p:cNvSpPr>
          <p:nvPr/>
        </p:nvSpPr>
        <p:spPr bwMode="auto">
          <a:xfrm>
            <a:off x="284163" y="4216400"/>
            <a:ext cx="86264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>		</a:t>
            </a:r>
            <a:r>
              <a:rPr lang="en-GB" altLang="cs-CZ" sz="3000">
                <a:solidFill>
                  <a:schemeClr val="hlink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= </a:t>
            </a:r>
            <a:r>
              <a:rPr lang="el-GR" altLang="cs-CZ" sz="3000" i="1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> </a:t>
            </a:r>
            <a:b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l-GR" altLang="cs-CZ" sz="3000" b="1" i="1">
                <a:solidFill>
                  <a:srgbClr val="CC0000"/>
                </a:solidFill>
                <a:latin typeface="Book Antiqua" pitchFamily="18" charset="0"/>
              </a:rPr>
              <a:t>β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		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</a:t>
            </a:r>
            <a:b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</a:br>
            <a:endParaRPr lang="cs-CZ" altLang="cs-CZ" sz="300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Hledáme zbývající 1 parametr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.</a:t>
            </a:r>
          </a:p>
        </p:txBody>
      </p:sp>
      <p:sp>
        <p:nvSpPr>
          <p:cNvPr id="11" name="Zástupný symbol pro obsah 2"/>
          <p:cNvSpPr>
            <a:spLocks/>
          </p:cNvSpPr>
          <p:nvPr/>
        </p:nvSpPr>
        <p:spPr bwMode="auto">
          <a:xfrm>
            <a:off x="174625" y="1916113"/>
            <a:ext cx="896461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x’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    </a:t>
            </a:r>
            <a:r>
              <a:rPr lang="el-GR" altLang="cs-CZ" sz="3000" i="1" u="sng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u="sng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x </a:t>
            </a:r>
            <a:r>
              <a:rPr lang="cs-CZ" altLang="cs-CZ" sz="3000" i="1" u="sng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 u="sng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u="sng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u="sng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  </a:t>
            </a:r>
            <a:r>
              <a:rPr lang="cs-CZ" altLang="cs-CZ" sz="3000" u="sng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x </a:t>
            </a:r>
            <a:r>
              <a:rPr lang="cs-CZ" altLang="cs-CZ" sz="3000" i="1" u="sng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 u="sng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u="sng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u="sng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cs-CZ" altLang="cs-CZ" sz="3000" u="sng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u="sng">
                <a:solidFill>
                  <a:schemeClr val="tx1"/>
                </a:solidFill>
                <a:latin typeface="Book Antiqua" pitchFamily="18" charset="0"/>
              </a:rPr>
              <a:t>1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u="sng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 u="sng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altLang="cs-CZ" sz="3000" u="sng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en-GB" altLang="cs-CZ" sz="3000">
                <a:solidFill>
                  <a:schemeClr val="hlink"/>
                </a:solidFill>
                <a:latin typeface="Book Antiqua" pitchFamily="18" charset="0"/>
              </a:rPr>
              <a:t> </a:t>
            </a:r>
            <a:b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baseline="5000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D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>   </a:t>
            </a:r>
            <a:r>
              <a:rPr lang="cs-CZ" altLang="cs-CZ" sz="3000" i="1" baseline="5000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D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baseline="5000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>1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D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 </a:t>
            </a:r>
            <a:endParaRPr lang="en-GB" altLang="cs-CZ" sz="3000"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>
                <a:latin typeface="Book Antiqua" pitchFamily="18" charset="0"/>
              </a:rPr>
              <a:t>Odtud plyne </a:t>
            </a:r>
            <a:r>
              <a:rPr lang="en-GB" altLang="cs-CZ" sz="3000" i="1">
                <a:latin typeface="Book Antiqua" pitchFamily="18" charset="0"/>
              </a:rPr>
              <a:t>D</a:t>
            </a:r>
            <a:r>
              <a:rPr lang="cs-CZ" altLang="cs-CZ" sz="3000">
                <a:latin typeface="Book Antiqua" pitchFamily="18" charset="0"/>
              </a:rPr>
              <a:t> =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altLang="cs-CZ" sz="3000">
                <a:latin typeface="Book Antiqua" pitchFamily="18" charset="0"/>
              </a:rPr>
              <a:t>  (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je zatím libovolné)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.</a:t>
            </a:r>
          </a:p>
        </p:txBody>
      </p:sp>
      <p:sp>
        <p:nvSpPr>
          <p:cNvPr id="7" name="Ovál 6"/>
          <p:cNvSpPr/>
          <p:nvPr/>
        </p:nvSpPr>
        <p:spPr>
          <a:xfrm>
            <a:off x="5202238" y="1106488"/>
            <a:ext cx="1450975" cy="958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6999288" y="1054100"/>
            <a:ext cx="1682750" cy="10112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7677150" y="2049463"/>
            <a:ext cx="9318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000">
                <a:latin typeface="Book Antiqua" pitchFamily="18" charset="0"/>
              </a:rPr>
              <a:t>= 1</a:t>
            </a:r>
          </a:p>
        </p:txBody>
      </p:sp>
      <p:sp>
        <p:nvSpPr>
          <p:cNvPr id="15" name="Ovál 14"/>
          <p:cNvSpPr/>
          <p:nvPr/>
        </p:nvSpPr>
        <p:spPr>
          <a:xfrm>
            <a:off x="6978650" y="1069975"/>
            <a:ext cx="1122363" cy="958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sp>
        <p:nvSpPr>
          <p:cNvPr id="12" name="Zástupný symbol pro číslo snímku 3">
            <a:extLst>
              <a:ext uri="{FF2B5EF4-FFF2-40B4-BE49-F238E27FC236}">
                <a16:creationId xmlns:a16="http://schemas.microsoft.com/office/drawing/2014/main" id="{51847B82-8449-58B3-F62A-EC9BEBD026D0}"/>
              </a:ext>
            </a:extLst>
          </p:cNvPr>
          <p:cNvSpPr txBox="1">
            <a:spLocks noGrp="1"/>
          </p:cNvSpPr>
          <p:nvPr/>
        </p:nvSpPr>
        <p:spPr>
          <a:xfrm>
            <a:off x="8249402" y="6471511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37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FB41536E-FDA9-7A37-61FE-AE09DCBE1911}"/>
              </a:ext>
            </a:extLst>
          </p:cNvPr>
          <p:cNvSpPr txBox="1"/>
          <p:nvPr/>
        </p:nvSpPr>
        <p:spPr>
          <a:xfrm>
            <a:off x="8517731" y="-99159"/>
            <a:ext cx="461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18028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86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5" grpId="0" animBg="1"/>
      <p:bldP spid="9" grpId="0" build="allAtOnce"/>
      <p:bldP spid="7" grpId="0" animBg="1"/>
      <p:bldP spid="7" grpId="1" animBg="1"/>
      <p:bldP spid="13" grpId="0" animBg="1"/>
      <p:bldP spid="13" grpId="1" animBg="1"/>
      <p:bldP spid="8" grpId="0"/>
      <p:bldP spid="15" grpId="0" animBg="1"/>
      <p:bldP spid="15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0825" y="1174633"/>
            <a:ext cx="8642350" cy="6477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b="1" i="1" dirty="0">
                <a:solidFill>
                  <a:srgbClr val="CC0000"/>
                </a:solidFill>
                <a:latin typeface="Book Antiqua" pitchFamily="18" charset="0"/>
              </a:rPr>
              <a:t>Zpětná transformace má stejný tvar jako přímá;</a:t>
            </a:r>
          </a:p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1400" b="1" i="1" dirty="0">
                <a:solidFill>
                  <a:srgbClr val="CC0000"/>
                </a:solidFill>
                <a:latin typeface="Book Antiqua" pitchFamily="18" charset="0"/>
              </a:rPr>
              <a:t>vyřešíme původní soustavu  x´=… x</a:t>
            </a:r>
            <a:r>
              <a:rPr lang="cs-CZ" altLang="cs-CZ" sz="1400" b="1" i="1" baseline="-25000" dirty="0">
                <a:solidFill>
                  <a:srgbClr val="CC0000"/>
                </a:solidFill>
                <a:latin typeface="Book Antiqua" pitchFamily="18" charset="0"/>
              </a:rPr>
              <a:t>0</a:t>
            </a:r>
            <a:r>
              <a:rPr lang="cs-CZ" altLang="cs-CZ" sz="1400" b="1" i="1" dirty="0">
                <a:solidFill>
                  <a:srgbClr val="CC0000"/>
                </a:solidFill>
                <a:latin typeface="Book Antiqua" pitchFamily="18" charset="0"/>
              </a:rPr>
              <a:t>´=… , abychom dostali  x =… x</a:t>
            </a:r>
            <a:r>
              <a:rPr lang="cs-CZ" altLang="cs-CZ" sz="1400" b="1" i="1" baseline="-25000" dirty="0">
                <a:solidFill>
                  <a:srgbClr val="CC0000"/>
                </a:solidFill>
                <a:latin typeface="Book Antiqua" pitchFamily="18" charset="0"/>
              </a:rPr>
              <a:t>0</a:t>
            </a:r>
            <a:r>
              <a:rPr lang="cs-CZ" altLang="cs-CZ" sz="1400" b="1" i="1" dirty="0">
                <a:solidFill>
                  <a:srgbClr val="CC0000"/>
                </a:solidFill>
                <a:latin typeface="Book Antiqua" pitchFamily="18" charset="0"/>
              </a:rPr>
              <a:t> =… </a:t>
            </a:r>
            <a:endParaRPr lang="cs-CZ" altLang="cs-CZ" sz="1400" dirty="0">
              <a:latin typeface="Book Antiqua" pitchFamily="18" charset="0"/>
            </a:endParaRPr>
          </a:p>
        </p:txBody>
      </p:sp>
      <p:sp>
        <p:nvSpPr>
          <p:cNvPr id="5" name="Zástupný symbol pro zápatí 4"/>
          <p:cNvSpPr txBox="1">
            <a:spLocks noGrp="1"/>
          </p:cNvSpPr>
          <p:nvPr/>
        </p:nvSpPr>
        <p:spPr>
          <a:xfrm>
            <a:off x="3581400" y="76200"/>
            <a:ext cx="28956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33797" name="Text Box 6"/>
          <p:cNvSpPr txBox="1">
            <a:spLocks noChangeArrowheads="1"/>
          </p:cNvSpPr>
          <p:nvPr/>
        </p:nvSpPr>
        <p:spPr bwMode="auto">
          <a:xfrm>
            <a:off x="395288" y="404813"/>
            <a:ext cx="84248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4000" b="1" i="1">
                <a:solidFill>
                  <a:schemeClr val="tx1"/>
                </a:solidFill>
                <a:latin typeface="Book Antiqua" pitchFamily="18" charset="0"/>
              </a:rPr>
              <a:t>Lorentzova trafo (odvození, 4.krok)</a:t>
            </a:r>
            <a:endParaRPr lang="en-US" altLang="cs-CZ" sz="4000" i="1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2" name="Zástupný symbol pro obsah 2"/>
          <p:cNvSpPr>
            <a:spLocks/>
          </p:cNvSpPr>
          <p:nvPr/>
        </p:nvSpPr>
        <p:spPr bwMode="auto">
          <a:xfrm>
            <a:off x="288925" y="4192588"/>
            <a:ext cx="529748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a‘)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 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+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 =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baseline="30000">
                <a:solidFill>
                  <a:schemeClr val="tx1"/>
                </a:solidFill>
                <a:latin typeface="Book Antiqua" pitchFamily="18" charset="0"/>
              </a:rPr>
              <a:t>2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(1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altLang="cs-CZ" sz="3000" i="1" baseline="30000">
                <a:solidFill>
                  <a:schemeClr val="tx1"/>
                </a:solidFill>
                <a:latin typeface="Book Antiqua" pitchFamily="18" charset="0"/>
              </a:rPr>
              <a:t>2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b‘)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’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+ 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x’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= 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baseline="30000">
                <a:solidFill>
                  <a:schemeClr val="tx1"/>
                </a:solidFill>
                <a:latin typeface="Book Antiqua" pitchFamily="18" charset="0"/>
              </a:rPr>
              <a:t>2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(1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altLang="cs-CZ" sz="3000" i="1" baseline="30000">
                <a:solidFill>
                  <a:schemeClr val="tx1"/>
                </a:solidFill>
                <a:latin typeface="Book Antiqua" pitchFamily="18" charset="0"/>
              </a:rPr>
              <a:t>2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	</a:t>
            </a:r>
            <a:endParaRPr lang="cs-CZ" altLang="cs-CZ" sz="240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endParaRPr lang="cs-CZ" altLang="cs-CZ" sz="140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6" name="Zástupný symbol pro obsah 2"/>
          <p:cNvSpPr>
            <a:spLocks/>
          </p:cNvSpPr>
          <p:nvPr/>
        </p:nvSpPr>
        <p:spPr bwMode="auto">
          <a:xfrm>
            <a:off x="179388" y="1837700"/>
            <a:ext cx="896461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a)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3000" dirty="0">
                <a:solidFill>
                  <a:schemeClr val="tx1"/>
                </a:solidFill>
                <a:latin typeface="Book Antiqua" pitchFamily="18" charset="0"/>
              </a:rPr>
              <a:t>    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x–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 dirty="0">
                <a:solidFill>
                  <a:schemeClr val="tx1"/>
                </a:solidFill>
                <a:latin typeface="Book Antiqua" pitchFamily="18" charset="0"/>
              </a:rPr>
              <a:t>	</a:t>
            </a:r>
            <a:endParaRPr lang="cs-CZ" altLang="cs-CZ" sz="3000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b) 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 +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cs-CZ" altLang="cs-CZ" sz="3000" b="1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Zástupný symbol pro obsah 2"/>
          <p:cNvSpPr>
            <a:spLocks/>
          </p:cNvSpPr>
          <p:nvPr/>
        </p:nvSpPr>
        <p:spPr bwMode="auto">
          <a:xfrm>
            <a:off x="179388" y="2997200"/>
            <a:ext cx="8964612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+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 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(1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altLang="cs-CZ" sz="3000" i="1" baseline="30000" dirty="0">
                <a:solidFill>
                  <a:schemeClr val="tx1"/>
                </a:solidFill>
                <a:latin typeface="Book Antiqua" pitchFamily="18" charset="0"/>
              </a:rPr>
              <a:t>2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 dirty="0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	</a:t>
            </a:r>
          </a:p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 x’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+ 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n-US" altLang="cs-CZ" sz="3000" i="1" dirty="0">
                <a:solidFill>
                  <a:schemeClr val="tx1"/>
                </a:solidFill>
                <a:latin typeface="Book Antiqua" pitchFamily="18" charset="0"/>
              </a:rPr>
              <a:t>     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(1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altLang="cs-CZ" sz="3000" i="1" baseline="30000" dirty="0">
                <a:solidFill>
                  <a:schemeClr val="tx1"/>
                </a:solidFill>
                <a:latin typeface="Book Antiqua" pitchFamily="18" charset="0"/>
              </a:rPr>
              <a:t>2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2000" dirty="0">
                <a:solidFill>
                  <a:schemeClr val="tx1"/>
                </a:solidFill>
                <a:latin typeface="Book Antiqua" pitchFamily="18" charset="0"/>
              </a:rPr>
              <a:t>roznásobíme </a:t>
            </a:r>
            <a:r>
              <a:rPr lang="el-GR" altLang="cs-CZ" sz="20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endParaRPr lang="cs-CZ" altLang="cs-CZ" sz="30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88075" name="Line 11"/>
          <p:cNvSpPr>
            <a:spLocks noChangeShapeType="1"/>
          </p:cNvSpPr>
          <p:nvPr/>
        </p:nvSpPr>
        <p:spPr bwMode="auto">
          <a:xfrm flipH="1">
            <a:off x="4022725" y="3140075"/>
            <a:ext cx="1082675" cy="9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8077" name="Line 13"/>
          <p:cNvSpPr>
            <a:spLocks noChangeShapeType="1"/>
          </p:cNvSpPr>
          <p:nvPr/>
        </p:nvSpPr>
        <p:spPr bwMode="auto">
          <a:xfrm flipH="1">
            <a:off x="4662488" y="3097680"/>
            <a:ext cx="2402620" cy="590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8078" name="Rectangle 14"/>
          <p:cNvSpPr>
            <a:spLocks noChangeArrowheads="1"/>
          </p:cNvSpPr>
          <p:nvPr/>
        </p:nvSpPr>
        <p:spPr bwMode="auto">
          <a:xfrm>
            <a:off x="3748088" y="4192588"/>
            <a:ext cx="1525587" cy="503237"/>
          </a:xfrm>
          <a:prstGeom prst="rect">
            <a:avLst/>
          </a:prstGeom>
          <a:solidFill>
            <a:schemeClr val="accent1">
              <a:alpha val="2509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8079" name="Rectangle 15"/>
          <p:cNvSpPr>
            <a:spLocks noChangeArrowheads="1"/>
          </p:cNvSpPr>
          <p:nvPr/>
        </p:nvSpPr>
        <p:spPr bwMode="auto">
          <a:xfrm>
            <a:off x="3792538" y="4738688"/>
            <a:ext cx="1481137" cy="425450"/>
          </a:xfrm>
          <a:prstGeom prst="rect">
            <a:avLst/>
          </a:prstGeom>
          <a:solidFill>
            <a:schemeClr val="accent1">
              <a:alpha val="2509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8080" name="Rectangle 16"/>
          <p:cNvSpPr>
            <a:spLocks noChangeArrowheads="1"/>
          </p:cNvSpPr>
          <p:nvPr/>
        </p:nvSpPr>
        <p:spPr bwMode="auto">
          <a:xfrm>
            <a:off x="5775325" y="4192588"/>
            <a:ext cx="2833688" cy="411162"/>
          </a:xfrm>
          <a:prstGeom prst="rect">
            <a:avLst/>
          </a:prstGeom>
          <a:solidFill>
            <a:schemeClr val="accent1">
              <a:alpha val="2509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8081" name="Text Box 17"/>
          <p:cNvSpPr txBox="1">
            <a:spLocks noChangeArrowheads="1"/>
          </p:cNvSpPr>
          <p:nvPr/>
        </p:nvSpPr>
        <p:spPr bwMode="auto">
          <a:xfrm>
            <a:off x="5224463" y="4722813"/>
            <a:ext cx="359568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hlink"/>
                </a:solidFill>
                <a:latin typeface="Book Antiqua" pitchFamily="18" charset="0"/>
              </a:rPr>
              <a:t>(levou stranu napravo)</a:t>
            </a:r>
            <a:endParaRPr lang="en-US" altLang="cs-CZ" sz="2400">
              <a:solidFill>
                <a:schemeClr val="hlink"/>
              </a:solidFill>
              <a:latin typeface="Book Antiqua" pitchFamily="18" charset="0"/>
            </a:endParaRPr>
          </a:p>
        </p:txBody>
      </p:sp>
      <p:sp>
        <p:nvSpPr>
          <p:cNvPr id="88082" name="Rectangle 18"/>
          <p:cNvSpPr>
            <a:spLocks noChangeArrowheads="1"/>
          </p:cNvSpPr>
          <p:nvPr/>
        </p:nvSpPr>
        <p:spPr bwMode="auto">
          <a:xfrm>
            <a:off x="5572125" y="4783138"/>
            <a:ext cx="3175000" cy="381000"/>
          </a:xfrm>
          <a:prstGeom prst="rect">
            <a:avLst/>
          </a:prstGeom>
          <a:solidFill>
            <a:schemeClr val="accent1">
              <a:alpha val="2509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5981700" y="4141788"/>
            <a:ext cx="2454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>
                <a:solidFill>
                  <a:schemeClr val="hlink"/>
                </a:solidFill>
                <a:latin typeface="Book Antiqua" pitchFamily="18" charset="0"/>
              </a:rPr>
              <a:t>inverzní trafo</a:t>
            </a:r>
            <a:endParaRPr lang="cs-CZ" altLang="cs-CZ" sz="2400"/>
          </a:p>
        </p:txBody>
      </p:sp>
      <p:sp>
        <p:nvSpPr>
          <p:cNvPr id="9" name="TextovéPole 8"/>
          <p:cNvSpPr txBox="1">
            <a:spLocks noChangeArrowheads="1"/>
          </p:cNvSpPr>
          <p:nvPr/>
        </p:nvSpPr>
        <p:spPr bwMode="auto">
          <a:xfrm>
            <a:off x="219075" y="5313363"/>
            <a:ext cx="87693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2400">
                <a:latin typeface="Book Antiqua" pitchFamily="18" charset="0"/>
              </a:rPr>
              <a:t>je-li </a:t>
            </a:r>
            <a:r>
              <a:rPr lang="el-GR" altLang="cs-CZ" sz="2400" i="1">
                <a:latin typeface="Book Antiqua" pitchFamily="18" charset="0"/>
              </a:rPr>
              <a:t>γ </a:t>
            </a:r>
            <a:r>
              <a:rPr lang="cs-CZ" altLang="cs-CZ" sz="2400" b="1" i="1" baseline="30000">
                <a:latin typeface="Book Antiqua" pitchFamily="18" charset="0"/>
              </a:rPr>
              <a:t>2</a:t>
            </a:r>
            <a:r>
              <a:rPr lang="cs-CZ" altLang="cs-CZ" sz="2400" i="1">
                <a:latin typeface="Book Antiqua" pitchFamily="18" charset="0"/>
              </a:rPr>
              <a:t> =  </a:t>
            </a:r>
            <a:r>
              <a:rPr lang="cs-CZ" altLang="cs-CZ" sz="2400">
                <a:latin typeface="Book Antiqua" pitchFamily="18" charset="0"/>
              </a:rPr>
              <a:t>1 /(1 – </a:t>
            </a:r>
            <a:r>
              <a:rPr lang="el-GR" altLang="cs-CZ" sz="2400" i="1">
                <a:latin typeface="Book Antiqua" pitchFamily="18" charset="0"/>
              </a:rPr>
              <a:t>β</a:t>
            </a:r>
            <a:r>
              <a:rPr lang="cs-CZ" altLang="cs-CZ" sz="2400" b="1" i="1" baseline="30000">
                <a:latin typeface="Book Antiqua" pitchFamily="18" charset="0"/>
              </a:rPr>
              <a:t>2 </a:t>
            </a:r>
            <a:r>
              <a:rPr lang="cs-CZ" altLang="cs-CZ" sz="2400">
                <a:latin typeface="Book Antiqua" pitchFamily="18" charset="0"/>
              </a:rPr>
              <a:t>), má inverzní trafo stejný tvar jako přímá.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662488" y="1916113"/>
            <a:ext cx="909637" cy="10080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6719887" y="1822333"/>
            <a:ext cx="879475" cy="1131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1" name="Zástupný symbol pro obsah 2"/>
          <p:cNvSpPr>
            <a:spLocks/>
          </p:cNvSpPr>
          <p:nvPr/>
        </p:nvSpPr>
        <p:spPr bwMode="auto">
          <a:xfrm>
            <a:off x="187568" y="1828778"/>
            <a:ext cx="8962781" cy="102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a) x’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3000" dirty="0">
                <a:solidFill>
                  <a:schemeClr val="tx1"/>
                </a:solidFill>
                <a:latin typeface="Book Antiqua" pitchFamily="18" charset="0"/>
              </a:rPr>
              <a:t>    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x–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 dirty="0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en-US" altLang="cs-CZ" sz="3000" dirty="0">
                <a:solidFill>
                  <a:schemeClr val="tx1"/>
                </a:solidFill>
                <a:latin typeface="Book Antiqua" pitchFamily="18" charset="0"/>
              </a:rPr>
              <a:t>·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 1</a:t>
            </a:r>
            <a:r>
              <a:rPr lang="cs-CZ" altLang="cs-CZ" sz="3000" b="1" i="1" dirty="0">
                <a:solidFill>
                  <a:schemeClr val="tx1"/>
                </a:solidFill>
                <a:latin typeface="Book Antiqua" pitchFamily="18" charset="0"/>
              </a:rPr>
              <a:t>		 </a:t>
            </a:r>
            <a:r>
              <a:rPr lang="en-US" altLang="cs-CZ" sz="3000" dirty="0">
                <a:solidFill>
                  <a:schemeClr val="tx1"/>
                </a:solidFill>
                <a:latin typeface="Book Antiqua" pitchFamily="18" charset="0"/>
              </a:rPr>
              <a:t>·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endParaRPr lang="en-US" altLang="cs-CZ" sz="3000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b) 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 +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		</a:t>
            </a:r>
            <a:r>
              <a:rPr lang="en-US" altLang="cs-CZ" sz="3000" dirty="0">
                <a:solidFill>
                  <a:schemeClr val="tx1"/>
                </a:solidFill>
                <a:latin typeface="Book Antiqua" pitchFamily="18" charset="0"/>
              </a:rPr>
              <a:t>·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		 </a:t>
            </a:r>
            <a:r>
              <a:rPr lang="en-US" altLang="cs-CZ" sz="3000" dirty="0">
                <a:solidFill>
                  <a:schemeClr val="tx1"/>
                </a:solidFill>
                <a:latin typeface="Book Antiqua" pitchFamily="18" charset="0"/>
              </a:rPr>
              <a:t>·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 1</a:t>
            </a:r>
          </a:p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endParaRPr lang="cs-CZ" altLang="cs-CZ" sz="3000" b="1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22" name="Zástupný symbol pro obsah 2"/>
          <p:cNvSpPr>
            <a:spLocks/>
          </p:cNvSpPr>
          <p:nvPr/>
        </p:nvSpPr>
        <p:spPr bwMode="auto">
          <a:xfrm>
            <a:off x="185738" y="1827362"/>
            <a:ext cx="896461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a)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3000" dirty="0">
                <a:solidFill>
                  <a:schemeClr val="tx1"/>
                </a:solidFill>
                <a:latin typeface="Book Antiqua" pitchFamily="18" charset="0"/>
              </a:rPr>
              <a:t>    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x–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 dirty="0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en-US" altLang="cs-CZ" sz="3000" dirty="0">
                <a:solidFill>
                  <a:schemeClr val="tx1"/>
                </a:solidFill>
                <a:latin typeface="Book Antiqua" pitchFamily="18" charset="0"/>
              </a:rPr>
              <a:t>·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 1</a:t>
            </a:r>
            <a:r>
              <a:rPr lang="cs-CZ" altLang="cs-CZ" sz="3000" b="1" i="1" dirty="0">
                <a:solidFill>
                  <a:schemeClr val="tx1"/>
                </a:solidFill>
                <a:latin typeface="Book Antiqua" pitchFamily="18" charset="0"/>
              </a:rPr>
              <a:t>		 </a:t>
            </a:r>
            <a:r>
              <a:rPr lang="en-US" altLang="cs-CZ" sz="3000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endParaRPr lang="en-US" altLang="cs-CZ" sz="3000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b) 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=</a:t>
            </a:r>
            <a:r>
              <a:rPr lang="en-US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 +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		</a:t>
            </a:r>
            <a:r>
              <a:rPr lang="en-US" altLang="cs-CZ" sz="3000" dirty="0">
                <a:solidFill>
                  <a:schemeClr val="tx1"/>
                </a:solidFill>
                <a:latin typeface="Book Antiqua" pitchFamily="18" charset="0"/>
              </a:rPr>
              <a:t>·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		 </a:t>
            </a:r>
            <a:endParaRPr lang="cs-CZ" altLang="cs-CZ" sz="3000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endParaRPr lang="cs-CZ" altLang="cs-CZ" sz="3000" b="1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23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sp>
        <p:nvSpPr>
          <p:cNvPr id="10" name="Zástupný symbol pro číslo snímku 3">
            <a:extLst>
              <a:ext uri="{FF2B5EF4-FFF2-40B4-BE49-F238E27FC236}">
                <a16:creationId xmlns:a16="http://schemas.microsoft.com/office/drawing/2014/main" id="{2EA285ED-FFED-14D6-91A9-0CEE60604A2A}"/>
              </a:ext>
            </a:extLst>
          </p:cNvPr>
          <p:cNvSpPr txBox="1">
            <a:spLocks noGrp="1"/>
          </p:cNvSpPr>
          <p:nvPr/>
        </p:nvSpPr>
        <p:spPr>
          <a:xfrm>
            <a:off x="8249402" y="6471511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38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D24702E-76F1-1BCC-5558-648F2040B265}"/>
              </a:ext>
            </a:extLst>
          </p:cNvPr>
          <p:cNvSpPr txBox="1"/>
          <p:nvPr/>
        </p:nvSpPr>
        <p:spPr>
          <a:xfrm>
            <a:off x="8584803" y="-87678"/>
            <a:ext cx="6167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1D0AB17-A736-C91F-7850-092176A65616}"/>
              </a:ext>
            </a:extLst>
          </p:cNvPr>
          <p:cNvSpPr txBox="1"/>
          <p:nvPr/>
        </p:nvSpPr>
        <p:spPr>
          <a:xfrm>
            <a:off x="8599488" y="-64288"/>
            <a:ext cx="6548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D45AC86-993D-F0BD-80C5-6364A07E95D2}"/>
              </a:ext>
            </a:extLst>
          </p:cNvPr>
          <p:cNvSpPr txBox="1"/>
          <p:nvPr/>
        </p:nvSpPr>
        <p:spPr>
          <a:xfrm>
            <a:off x="8594527" y="-69306"/>
            <a:ext cx="6048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7FDDE14-859A-8A3D-39D3-EE4EA8AABDB4}"/>
              </a:ext>
            </a:extLst>
          </p:cNvPr>
          <p:cNvSpPr txBox="1"/>
          <p:nvPr/>
        </p:nvSpPr>
        <p:spPr>
          <a:xfrm>
            <a:off x="8609013" y="-69307"/>
            <a:ext cx="566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EDF59C92-85D0-57E5-4FDF-A36622333EF0}"/>
              </a:ext>
            </a:extLst>
          </p:cNvPr>
          <p:cNvSpPr txBox="1"/>
          <p:nvPr/>
        </p:nvSpPr>
        <p:spPr>
          <a:xfrm>
            <a:off x="8613378" y="-79199"/>
            <a:ext cx="4786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FF8C1A7A-F528-9E21-FB4A-92F0B8892719}"/>
              </a:ext>
            </a:extLst>
          </p:cNvPr>
          <p:cNvSpPr txBox="1"/>
          <p:nvPr/>
        </p:nvSpPr>
        <p:spPr>
          <a:xfrm>
            <a:off x="8604052" y="-79200"/>
            <a:ext cx="495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1386BCD9-7ED1-C070-86AE-DBF26AA36027}"/>
              </a:ext>
            </a:extLst>
          </p:cNvPr>
          <p:cNvSpPr txBox="1"/>
          <p:nvPr/>
        </p:nvSpPr>
        <p:spPr>
          <a:xfrm>
            <a:off x="8590714" y="-79835"/>
            <a:ext cx="5619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0476E256-578A-D714-34A5-3AD6B5DD9D8F}"/>
              </a:ext>
            </a:extLst>
          </p:cNvPr>
          <p:cNvSpPr txBox="1"/>
          <p:nvPr/>
        </p:nvSpPr>
        <p:spPr>
          <a:xfrm>
            <a:off x="8601870" y="-97351"/>
            <a:ext cx="571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1781BC67-84B9-C84C-82DA-B1F3ADC0B480}"/>
              </a:ext>
            </a:extLst>
          </p:cNvPr>
          <p:cNvSpPr txBox="1"/>
          <p:nvPr/>
        </p:nvSpPr>
        <p:spPr>
          <a:xfrm>
            <a:off x="8616946" y="-50935"/>
            <a:ext cx="5739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046A86E2-D1A8-EBC1-9503-C7A165C1DE59}"/>
              </a:ext>
            </a:extLst>
          </p:cNvPr>
          <p:cNvSpPr txBox="1"/>
          <p:nvPr/>
        </p:nvSpPr>
        <p:spPr>
          <a:xfrm>
            <a:off x="8601429" y="-73961"/>
            <a:ext cx="5905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114082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57" presetID="8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6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8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withGroup">
                            <p:stCondLst>
                              <p:cond delay="26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0" presetID="8" presetClass="entr" presetSubtype="16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withGroup">
                            <p:stCondLst>
                              <p:cond delay="21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7" dur="2000"/>
                                        <p:tgtEl>
                                          <p:spTgt spid="88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8" dur="2000"/>
                                        <p:tgtEl>
                                          <p:spTgt spid="88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1" dur="2000"/>
                                        <p:tgtEl>
                                          <p:spTgt spid="88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5" dur="2000"/>
                                        <p:tgtEl>
                                          <p:spTgt spid="88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9" dur="2000"/>
                                        <p:tgtEl>
                                          <p:spTgt spid="88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600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5" grpId="0" animBg="1"/>
      <p:bldP spid="88077" grpId="0" animBg="1"/>
      <p:bldP spid="88078" grpId="0" animBg="1"/>
      <p:bldP spid="88079" grpId="0" animBg="1"/>
      <p:bldP spid="88080" grpId="0" animBg="1"/>
      <p:bldP spid="88082" grpId="0" animBg="1"/>
      <p:bldP spid="8" grpId="0"/>
      <p:bldP spid="9" grpId="0"/>
      <p:bldP spid="11" grpId="0" animBg="1"/>
      <p:bldP spid="12" grpId="0" animBg="1"/>
      <p:bldP spid="13" grpId="0" build="allAtOnce"/>
      <p:bldP spid="15" grpId="0" build="allAtOnce"/>
      <p:bldP spid="17" grpId="0" build="allAtOnce"/>
      <p:bldP spid="19" grpId="0" build="allAtOnce"/>
      <p:bldP spid="24" grpId="0" build="allAtOnce"/>
      <p:bldP spid="26" grpId="0" build="allAtOnce"/>
      <p:bldP spid="28" grpId="0" build="allAtOnce"/>
      <p:bldP spid="30" grpId="0" build="allAtOnce"/>
      <p:bldP spid="32" grpId="0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0825" y="2709863"/>
            <a:ext cx="8713788" cy="1655762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sz="3000" b="1" i="1" dirty="0">
                <a:solidFill>
                  <a:srgbClr val="00B050"/>
                </a:solidFill>
                <a:latin typeface="Book Antiqua" pitchFamily="18" charset="0"/>
              </a:rPr>
              <a:t>Přímá</a:t>
            </a:r>
            <a:r>
              <a:rPr lang="cs-CZ" sz="3000" b="1" i="1" dirty="0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cs-CZ" sz="3000" b="1" i="1" dirty="0">
                <a:solidFill>
                  <a:schemeClr val="tx1"/>
                </a:solidFill>
                <a:latin typeface="Book Antiqua" pitchFamily="18" charset="0"/>
              </a:rPr>
              <a:t>Lorentzova transformace:	</a:t>
            </a:r>
            <a:r>
              <a:rPr lang="el-GR" sz="30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 = V/c</a:t>
            </a:r>
            <a:endParaRPr lang="cs-CZ" sz="3000" b="1" i="1" dirty="0">
              <a:solidFill>
                <a:schemeClr val="tx1"/>
              </a:solidFill>
              <a:latin typeface="Book Antiqua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en-GB" sz="3000" i="1" dirty="0">
                <a:solidFill>
                  <a:srgbClr val="32B503"/>
                </a:solidFill>
                <a:latin typeface="Book Antiqua" pitchFamily="18" charset="0"/>
              </a:rPr>
              <a:t>x’</a:t>
            </a: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3000" dirty="0">
                <a:solidFill>
                  <a:schemeClr val="tx1"/>
                </a:solidFill>
                <a:latin typeface="Book Antiqua" pitchFamily="18" charset="0"/>
              </a:rPr>
              <a:t>	 </a:t>
            </a: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sz="30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30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sz="3000" i="1" dirty="0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en-GB" sz="3000" i="1" dirty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sz="30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3000" i="1" dirty="0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cs-CZ" sz="3000" baseline="-25000" dirty="0">
                <a:solidFill>
                  <a:srgbClr val="FF3300"/>
                </a:solidFill>
                <a:latin typeface="Book Antiqua" pitchFamily="18" charset="0"/>
              </a:rPr>
              <a:t>0</a:t>
            </a:r>
            <a:r>
              <a:rPr lang="cs-CZ" sz="3000" dirty="0">
                <a:solidFill>
                  <a:schemeClr val="tx1"/>
                </a:solidFill>
                <a:latin typeface="Book Antiqua" pitchFamily="18" charset="0"/>
              </a:rPr>
              <a:t>) 	</a:t>
            </a: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sz="30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3000" dirty="0">
                <a:solidFill>
                  <a:schemeClr val="tx1"/>
                </a:solidFill>
                <a:latin typeface="Book Antiqua" pitchFamily="18" charset="0"/>
              </a:rPr>
              <a:t>(       </a:t>
            </a:r>
            <a:r>
              <a:rPr lang="en-GB" sz="3000" i="1" dirty="0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sz="3000" i="1" dirty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sz="30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3000" i="1" dirty="0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cs-CZ" sz="3000" baseline="-25000" dirty="0">
                <a:solidFill>
                  <a:srgbClr val="FF3300"/>
                </a:solidFill>
                <a:latin typeface="Book Antiqua" pitchFamily="18" charset="0"/>
              </a:rPr>
              <a:t>0</a:t>
            </a:r>
            <a:r>
              <a:rPr 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sz="3000" i="1" dirty="0">
                <a:solidFill>
                  <a:srgbClr val="32B503"/>
                </a:solidFill>
                <a:latin typeface="Book Antiqua" pitchFamily="18" charset="0"/>
              </a:rPr>
              <a:t>x</a:t>
            </a:r>
            <a:r>
              <a:rPr lang="cs-CZ" sz="3000" baseline="-25000" dirty="0">
                <a:solidFill>
                  <a:srgbClr val="32B503"/>
                </a:solidFill>
                <a:latin typeface="Book Antiqua" pitchFamily="18" charset="0"/>
              </a:rPr>
              <a:t>0</a:t>
            </a:r>
            <a:r>
              <a:rPr lang="en-GB" sz="3000" i="1" dirty="0">
                <a:solidFill>
                  <a:srgbClr val="32B503"/>
                </a:solidFill>
                <a:latin typeface="Book Antiqua" pitchFamily="18" charset="0"/>
              </a:rPr>
              <a:t>’</a:t>
            </a: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3000" dirty="0">
                <a:solidFill>
                  <a:schemeClr val="tx1"/>
                </a:solidFill>
                <a:latin typeface="Book Antiqua" pitchFamily="18" charset="0"/>
              </a:rPr>
              <a:t>	 </a:t>
            </a: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sz="30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30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sz="3000" i="1" dirty="0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cs-CZ" sz="3000" baseline="-25000" dirty="0">
                <a:solidFill>
                  <a:srgbClr val="FF3300"/>
                </a:solidFill>
                <a:latin typeface="Book Antiqua" pitchFamily="18" charset="0"/>
              </a:rPr>
              <a:t>0</a:t>
            </a:r>
            <a:r>
              <a:rPr lang="en-GB" sz="3000" i="1" dirty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sz="30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3000" i="1" dirty="0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cs-CZ" sz="3000" dirty="0">
                <a:solidFill>
                  <a:schemeClr val="tx1"/>
                </a:solidFill>
                <a:latin typeface="Book Antiqua" pitchFamily="18" charset="0"/>
              </a:rPr>
              <a:t>) 	</a:t>
            </a: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sz="30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30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sz="3000" i="1" dirty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l-GR" sz="30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sz="3000" i="1" dirty="0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cs-CZ" sz="3000" dirty="0">
                <a:solidFill>
                  <a:schemeClr val="tx1"/>
                </a:solidFill>
                <a:latin typeface="Book Antiqua" pitchFamily="18" charset="0"/>
              </a:rPr>
              <a:t> +     </a:t>
            </a:r>
            <a:r>
              <a:rPr lang="cs-CZ" sz="3000" i="1" dirty="0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cs-CZ" sz="3000" baseline="-25000" dirty="0">
                <a:solidFill>
                  <a:srgbClr val="FF3300"/>
                </a:solidFill>
                <a:latin typeface="Book Antiqua" pitchFamily="18" charset="0"/>
              </a:rPr>
              <a:t>0</a:t>
            </a:r>
            <a:r>
              <a:rPr lang="cs-CZ" sz="3000" dirty="0">
                <a:solidFill>
                  <a:schemeClr val="tx1"/>
                </a:solidFill>
                <a:latin typeface="Book Antiqua" pitchFamily="18" charset="0"/>
              </a:rPr>
              <a:t>) </a:t>
            </a:r>
            <a:endParaRPr lang="cs-CZ" sz="3000" dirty="0">
              <a:latin typeface="Book Antiqua" pitchFamily="18" charset="0"/>
            </a:endParaRPr>
          </a:p>
        </p:txBody>
      </p:sp>
      <p:sp>
        <p:nvSpPr>
          <p:cNvPr id="5" name="Zástupný symbol pro zápatí 4"/>
          <p:cNvSpPr txBox="1">
            <a:spLocks noGrp="1"/>
          </p:cNvSpPr>
          <p:nvPr/>
        </p:nvSpPr>
        <p:spPr>
          <a:xfrm>
            <a:off x="3581400" y="76200"/>
            <a:ext cx="28956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395288" y="404813"/>
            <a:ext cx="84248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4000" b="1" i="1">
                <a:latin typeface="Book Antiqua" pitchFamily="18" charset="0"/>
              </a:rPr>
              <a:t>Lorentzova trafo (shrnutí)</a:t>
            </a:r>
            <a:endParaRPr lang="en-US" sz="4000" i="1">
              <a:latin typeface="Book Antiqua" pitchFamily="18" charset="0"/>
            </a:endParaRPr>
          </a:p>
        </p:txBody>
      </p:sp>
      <p:sp>
        <p:nvSpPr>
          <p:cNvPr id="2" name="Zástupný symbol pro obsah 2"/>
          <p:cNvSpPr>
            <a:spLocks/>
          </p:cNvSpPr>
          <p:nvPr/>
        </p:nvSpPr>
        <p:spPr bwMode="auto">
          <a:xfrm>
            <a:off x="250825" y="4581525"/>
            <a:ext cx="8713788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3000" b="1" i="1">
                <a:solidFill>
                  <a:srgbClr val="CC0000"/>
                </a:solidFill>
                <a:latin typeface="Book Antiqua" pitchFamily="18" charset="0"/>
              </a:rPr>
              <a:t>Inverzní </a:t>
            </a:r>
            <a:r>
              <a:rPr lang="cs-CZ" sz="3000" b="1" i="1">
                <a:latin typeface="Book Antiqua" pitchFamily="18" charset="0"/>
              </a:rPr>
              <a:t>Lorentzova transformace:</a:t>
            </a:r>
            <a:r>
              <a:rPr lang="cs-CZ" sz="3000" b="1" i="1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el-GR" sz="3000" i="1">
                <a:latin typeface="Book Antiqua" pitchFamily="18" charset="0"/>
              </a:rPr>
              <a:t>β</a:t>
            </a:r>
            <a:r>
              <a:rPr lang="en-GB" sz="3000" i="1">
                <a:latin typeface="Book Antiqua" pitchFamily="18" charset="0"/>
              </a:rPr>
              <a:t>’ = </a:t>
            </a:r>
            <a:r>
              <a:rPr lang="en-GB" sz="3200" i="1" baseline="6000"/>
              <a:t>–</a:t>
            </a:r>
            <a:r>
              <a:rPr lang="en-GB"/>
              <a:t> </a:t>
            </a:r>
            <a:r>
              <a:rPr lang="el-GR" sz="3000" i="1">
                <a:latin typeface="Book Antiqua" pitchFamily="18" charset="0"/>
              </a:rPr>
              <a:t>β</a:t>
            </a:r>
            <a:r>
              <a:rPr lang="en-GB" sz="3000" i="1">
                <a:latin typeface="Book Antiqua" pitchFamily="18" charset="0"/>
              </a:rPr>
              <a:t> </a:t>
            </a:r>
            <a:endParaRPr lang="cs-CZ" sz="3000" i="1">
              <a:solidFill>
                <a:srgbClr val="CC0000"/>
              </a:solidFill>
              <a:latin typeface="Book Antiqua" pitchFamily="18" charset="0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en-GB" sz="3000" i="1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cs-CZ" sz="3000" i="1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sz="3000">
                <a:latin typeface="Book Antiqua" pitchFamily="18" charset="0"/>
              </a:rPr>
              <a:t>	 </a:t>
            </a:r>
            <a:r>
              <a:rPr lang="cs-CZ" sz="3000" i="1">
                <a:latin typeface="Book Antiqua" pitchFamily="18" charset="0"/>
              </a:rPr>
              <a:t>= </a:t>
            </a:r>
            <a:r>
              <a:rPr lang="el-GR" sz="3000" i="1">
                <a:latin typeface="Book Antiqua" pitchFamily="18" charset="0"/>
              </a:rPr>
              <a:t>γ</a:t>
            </a:r>
            <a:r>
              <a:rPr lang="cs-CZ" sz="3000" i="1">
                <a:latin typeface="Book Antiqua" pitchFamily="18" charset="0"/>
              </a:rPr>
              <a:t> </a:t>
            </a:r>
            <a:r>
              <a:rPr lang="cs-CZ" sz="3000">
                <a:latin typeface="Book Antiqua" pitchFamily="18" charset="0"/>
              </a:rPr>
              <a:t>(</a:t>
            </a:r>
            <a:r>
              <a:rPr lang="en-GB" sz="3000" i="1">
                <a:solidFill>
                  <a:srgbClr val="32B503"/>
                </a:solidFill>
                <a:latin typeface="Book Antiqua" pitchFamily="18" charset="0"/>
              </a:rPr>
              <a:t>x’</a:t>
            </a:r>
            <a:r>
              <a:rPr lang="cs-CZ" sz="3000" i="1">
                <a:latin typeface="Book Antiqua" pitchFamily="18" charset="0"/>
              </a:rPr>
              <a:t>+ </a:t>
            </a:r>
            <a:r>
              <a:rPr lang="el-GR" sz="3000" i="1">
                <a:latin typeface="Book Antiqua" pitchFamily="18" charset="0"/>
              </a:rPr>
              <a:t>β</a:t>
            </a:r>
            <a:r>
              <a:rPr lang="en-GB" sz="3000" i="1">
                <a:latin typeface="Book Antiqua" pitchFamily="18" charset="0"/>
              </a:rPr>
              <a:t> </a:t>
            </a:r>
            <a:r>
              <a:rPr lang="cs-CZ" sz="3000" i="1">
                <a:solidFill>
                  <a:srgbClr val="32B503"/>
                </a:solidFill>
                <a:latin typeface="Book Antiqua" pitchFamily="18" charset="0"/>
              </a:rPr>
              <a:t>x</a:t>
            </a:r>
            <a:r>
              <a:rPr lang="cs-CZ" sz="3000" baseline="-25000">
                <a:solidFill>
                  <a:srgbClr val="32B503"/>
                </a:solidFill>
                <a:latin typeface="Book Antiqua" pitchFamily="18" charset="0"/>
              </a:rPr>
              <a:t>0</a:t>
            </a:r>
            <a:r>
              <a:rPr lang="en-GB" sz="3000" i="1">
                <a:solidFill>
                  <a:srgbClr val="32B503"/>
                </a:solidFill>
                <a:latin typeface="Book Antiqua" pitchFamily="18" charset="0"/>
              </a:rPr>
              <a:t>’</a:t>
            </a:r>
            <a:r>
              <a:rPr lang="cs-CZ" sz="3000">
                <a:latin typeface="Book Antiqua" pitchFamily="18" charset="0"/>
              </a:rPr>
              <a:t>) 	</a:t>
            </a:r>
            <a:r>
              <a:rPr lang="cs-CZ" sz="3000" i="1">
                <a:latin typeface="Book Antiqua" pitchFamily="18" charset="0"/>
              </a:rPr>
              <a:t>= </a:t>
            </a:r>
            <a:r>
              <a:rPr lang="el-GR" sz="3000" i="1">
                <a:latin typeface="Book Antiqua" pitchFamily="18" charset="0"/>
              </a:rPr>
              <a:t>γ</a:t>
            </a:r>
            <a:r>
              <a:rPr lang="cs-CZ" sz="3000" i="1">
                <a:latin typeface="Book Antiqua" pitchFamily="18" charset="0"/>
              </a:rPr>
              <a:t> </a:t>
            </a:r>
            <a:r>
              <a:rPr lang="cs-CZ" sz="3000">
                <a:latin typeface="Book Antiqua" pitchFamily="18" charset="0"/>
              </a:rPr>
              <a:t>(    </a:t>
            </a:r>
            <a:r>
              <a:rPr lang="en-GB" sz="3000" i="1">
                <a:solidFill>
                  <a:srgbClr val="32B503"/>
                </a:solidFill>
                <a:latin typeface="Book Antiqua" pitchFamily="18" charset="0"/>
              </a:rPr>
              <a:t>x’</a:t>
            </a:r>
            <a:r>
              <a:rPr lang="cs-CZ" sz="3000" i="1">
                <a:latin typeface="Book Antiqua" pitchFamily="18" charset="0"/>
              </a:rPr>
              <a:t>+ </a:t>
            </a:r>
            <a:r>
              <a:rPr lang="en-GB" sz="3000" i="1">
                <a:latin typeface="Book Antiqua" pitchFamily="18" charset="0"/>
              </a:rPr>
              <a:t> </a:t>
            </a:r>
            <a:r>
              <a:rPr lang="el-GR" sz="3000" i="1">
                <a:latin typeface="Book Antiqua" pitchFamily="18" charset="0"/>
              </a:rPr>
              <a:t>β</a:t>
            </a:r>
            <a:r>
              <a:rPr lang="en-GB" sz="3000" i="1">
                <a:latin typeface="Book Antiqua" pitchFamily="18" charset="0"/>
              </a:rPr>
              <a:t> </a:t>
            </a:r>
            <a:r>
              <a:rPr lang="cs-CZ" sz="3000" i="1">
                <a:solidFill>
                  <a:srgbClr val="32B503"/>
                </a:solidFill>
                <a:latin typeface="Book Antiqua" pitchFamily="18" charset="0"/>
              </a:rPr>
              <a:t>x</a:t>
            </a:r>
            <a:r>
              <a:rPr lang="cs-CZ" sz="3000" baseline="-25000">
                <a:solidFill>
                  <a:srgbClr val="32B503"/>
                </a:solidFill>
                <a:latin typeface="Book Antiqua" pitchFamily="18" charset="0"/>
              </a:rPr>
              <a:t>0</a:t>
            </a:r>
            <a:r>
              <a:rPr lang="en-GB" sz="3000" i="1">
                <a:solidFill>
                  <a:srgbClr val="32B503"/>
                </a:solidFill>
                <a:latin typeface="Book Antiqua" pitchFamily="18" charset="0"/>
              </a:rPr>
              <a:t>’</a:t>
            </a:r>
            <a:r>
              <a:rPr lang="cs-CZ" sz="3000">
                <a:latin typeface="Book Antiqua" pitchFamily="18" charset="0"/>
              </a:rPr>
              <a:t>)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3000" i="1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cs-CZ" sz="3000" baseline="-25000">
                <a:solidFill>
                  <a:srgbClr val="FF3300"/>
                </a:solidFill>
                <a:latin typeface="Book Antiqua" pitchFamily="18" charset="0"/>
              </a:rPr>
              <a:t>0</a:t>
            </a:r>
            <a:r>
              <a:rPr lang="cs-CZ" sz="3000" i="1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sz="3000">
                <a:latin typeface="Book Antiqua" pitchFamily="18" charset="0"/>
              </a:rPr>
              <a:t>	 </a:t>
            </a:r>
            <a:r>
              <a:rPr lang="cs-CZ" sz="3000" i="1">
                <a:latin typeface="Book Antiqua" pitchFamily="18" charset="0"/>
              </a:rPr>
              <a:t>= </a:t>
            </a:r>
            <a:r>
              <a:rPr lang="el-GR" sz="3000" i="1">
                <a:latin typeface="Book Antiqua" pitchFamily="18" charset="0"/>
              </a:rPr>
              <a:t>γ</a:t>
            </a:r>
            <a:r>
              <a:rPr lang="cs-CZ" sz="3000" i="1">
                <a:latin typeface="Book Antiqua" pitchFamily="18" charset="0"/>
              </a:rPr>
              <a:t> </a:t>
            </a:r>
            <a:r>
              <a:rPr lang="cs-CZ" sz="3000">
                <a:latin typeface="Book Antiqua" pitchFamily="18" charset="0"/>
              </a:rPr>
              <a:t>(</a:t>
            </a:r>
            <a:r>
              <a:rPr lang="en-GB" sz="3000" i="1">
                <a:latin typeface="Book Antiqua" pitchFamily="18" charset="0"/>
              </a:rPr>
              <a:t>x</a:t>
            </a:r>
            <a:r>
              <a:rPr lang="cs-CZ" sz="3000" baseline="-25000">
                <a:latin typeface="Book Antiqua" pitchFamily="18" charset="0"/>
              </a:rPr>
              <a:t>0</a:t>
            </a:r>
            <a:r>
              <a:rPr lang="en-GB" sz="3000" i="1">
                <a:latin typeface="Book Antiqua" pitchFamily="18" charset="0"/>
              </a:rPr>
              <a:t>’</a:t>
            </a:r>
            <a:r>
              <a:rPr lang="cs-CZ" sz="3000" i="1">
                <a:latin typeface="Book Antiqua" pitchFamily="18" charset="0"/>
              </a:rPr>
              <a:t>+ </a:t>
            </a:r>
            <a:r>
              <a:rPr lang="el-GR" sz="3000" i="1">
                <a:latin typeface="Book Antiqua" pitchFamily="18" charset="0"/>
              </a:rPr>
              <a:t>β</a:t>
            </a:r>
            <a:r>
              <a:rPr lang="en-GB" sz="3000" i="1">
                <a:latin typeface="Book Antiqua" pitchFamily="18" charset="0"/>
              </a:rPr>
              <a:t> </a:t>
            </a:r>
            <a:r>
              <a:rPr lang="cs-CZ" sz="3000" i="1">
                <a:solidFill>
                  <a:srgbClr val="32B503"/>
                </a:solidFill>
                <a:latin typeface="Book Antiqua" pitchFamily="18" charset="0"/>
              </a:rPr>
              <a:t>x</a:t>
            </a:r>
            <a:r>
              <a:rPr lang="en-GB" sz="3000" i="1">
                <a:solidFill>
                  <a:srgbClr val="32B503"/>
                </a:solidFill>
                <a:latin typeface="Book Antiqua" pitchFamily="18" charset="0"/>
              </a:rPr>
              <a:t>’</a:t>
            </a:r>
            <a:r>
              <a:rPr lang="cs-CZ" sz="3000">
                <a:latin typeface="Book Antiqua" pitchFamily="18" charset="0"/>
              </a:rPr>
              <a:t>) 	</a:t>
            </a:r>
            <a:r>
              <a:rPr lang="cs-CZ" sz="3000" i="1">
                <a:latin typeface="Book Antiqua" pitchFamily="18" charset="0"/>
              </a:rPr>
              <a:t>= </a:t>
            </a:r>
            <a:r>
              <a:rPr lang="el-GR" sz="3000" i="1">
                <a:latin typeface="Book Antiqua" pitchFamily="18" charset="0"/>
              </a:rPr>
              <a:t>γ</a:t>
            </a:r>
            <a:r>
              <a:rPr lang="cs-CZ" sz="3000" i="1">
                <a:latin typeface="Book Antiqua" pitchFamily="18" charset="0"/>
              </a:rPr>
              <a:t> </a:t>
            </a:r>
            <a:r>
              <a:rPr lang="cs-CZ" sz="3000">
                <a:latin typeface="Book Antiqua" pitchFamily="18" charset="0"/>
              </a:rPr>
              <a:t>(</a:t>
            </a:r>
            <a:r>
              <a:rPr lang="cs-CZ" sz="3000" i="1">
                <a:latin typeface="Book Antiqua" pitchFamily="18" charset="0"/>
              </a:rPr>
              <a:t> </a:t>
            </a:r>
            <a:r>
              <a:rPr lang="el-GR" sz="3000" i="1">
                <a:latin typeface="Book Antiqua" pitchFamily="18" charset="0"/>
              </a:rPr>
              <a:t>β</a:t>
            </a:r>
            <a:r>
              <a:rPr lang="cs-CZ" sz="3000" i="1">
                <a:latin typeface="Book Antiqua" pitchFamily="18" charset="0"/>
              </a:rPr>
              <a:t> </a:t>
            </a:r>
            <a:r>
              <a:rPr lang="en-GB" sz="3000" i="1">
                <a:solidFill>
                  <a:srgbClr val="32B503"/>
                </a:solidFill>
                <a:latin typeface="Book Antiqua" pitchFamily="18" charset="0"/>
              </a:rPr>
              <a:t>x’</a:t>
            </a:r>
            <a:r>
              <a:rPr lang="cs-CZ" sz="3000">
                <a:latin typeface="Book Antiqua" pitchFamily="18" charset="0"/>
              </a:rPr>
              <a:t> +    </a:t>
            </a:r>
            <a:r>
              <a:rPr lang="cs-CZ" sz="3000" i="1">
                <a:solidFill>
                  <a:srgbClr val="32B503"/>
                </a:solidFill>
                <a:latin typeface="Book Antiqua" pitchFamily="18" charset="0"/>
              </a:rPr>
              <a:t>x</a:t>
            </a:r>
            <a:r>
              <a:rPr lang="cs-CZ" sz="3000" baseline="-25000">
                <a:solidFill>
                  <a:srgbClr val="32B503"/>
                </a:solidFill>
                <a:latin typeface="Book Antiqua" pitchFamily="18" charset="0"/>
              </a:rPr>
              <a:t>0</a:t>
            </a:r>
            <a:r>
              <a:rPr lang="en-GB" sz="3000" i="1">
                <a:solidFill>
                  <a:srgbClr val="32B503"/>
                </a:solidFill>
                <a:latin typeface="Book Antiqua" pitchFamily="18" charset="0"/>
              </a:rPr>
              <a:t>’</a:t>
            </a:r>
            <a:r>
              <a:rPr lang="cs-CZ" sz="3000">
                <a:latin typeface="Book Antiqua" pitchFamily="18" charset="0"/>
              </a:rPr>
              <a:t>) </a:t>
            </a:r>
          </a:p>
        </p:txBody>
      </p:sp>
      <p:sp>
        <p:nvSpPr>
          <p:cNvPr id="6" name="Zástupný symbol pro obsah 2"/>
          <p:cNvSpPr>
            <a:spLocks/>
          </p:cNvSpPr>
          <p:nvPr/>
        </p:nvSpPr>
        <p:spPr bwMode="auto">
          <a:xfrm>
            <a:off x="466725" y="1052513"/>
            <a:ext cx="8713788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3000" b="1" i="1">
                <a:latin typeface="Book Antiqua" pitchFamily="18" charset="0"/>
              </a:rPr>
              <a:t>Označme </a:t>
            </a:r>
          </a:p>
        </p:txBody>
      </p:sp>
      <p:graphicFrame>
        <p:nvGraphicFramePr>
          <p:cNvPr id="32778" name="Object 10"/>
          <p:cNvGraphicFramePr>
            <a:graphicFrameLocks noChangeAspect="1"/>
          </p:cNvGraphicFramePr>
          <p:nvPr/>
        </p:nvGraphicFramePr>
        <p:xfrm>
          <a:off x="577850" y="1527175"/>
          <a:ext cx="4270375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356000" imgH="1130040" progId="Equation.DSMT4">
                  <p:embed/>
                </p:oleObj>
              </mc:Choice>
              <mc:Fallback>
                <p:oleObj name="Equation" r:id="rId3" imgW="4356000" imgH="1130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850" y="1527175"/>
                        <a:ext cx="4270375" cy="110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5121275" y="1716088"/>
            <a:ext cx="35544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3000" b="1">
                <a:latin typeface="Book Antiqua" pitchFamily="18" charset="0"/>
              </a:rPr>
              <a:t>(</a:t>
            </a:r>
            <a:r>
              <a:rPr lang="cs-CZ" sz="3000" b="1">
                <a:latin typeface="Book Antiqua" pitchFamily="18" charset="0"/>
              </a:rPr>
              <a:t>Lorentzův činitel)</a:t>
            </a:r>
            <a:endParaRPr lang="en-US" sz="3000" b="1">
              <a:latin typeface="Book Antiqua" pitchFamily="18" charset="0"/>
            </a:endParaRPr>
          </a:p>
        </p:txBody>
      </p:sp>
      <p:sp>
        <p:nvSpPr>
          <p:cNvPr id="11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sp>
        <p:nvSpPr>
          <p:cNvPr id="12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39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4E7AF41-464A-50AE-5837-5F88E3BB2793}"/>
              </a:ext>
            </a:extLst>
          </p:cNvPr>
          <p:cNvSpPr txBox="1"/>
          <p:nvPr/>
        </p:nvSpPr>
        <p:spPr>
          <a:xfrm>
            <a:off x="8462169" y="23445"/>
            <a:ext cx="5024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14CA00D-316B-CCC7-D839-B1DC8F8AE1E6}"/>
              </a:ext>
            </a:extLst>
          </p:cNvPr>
          <p:cNvSpPr txBox="1"/>
          <p:nvPr/>
        </p:nvSpPr>
        <p:spPr>
          <a:xfrm>
            <a:off x="8462169" y="17889"/>
            <a:ext cx="5115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B58A97D-2D57-603F-9C43-70224FEE85A2}"/>
              </a:ext>
            </a:extLst>
          </p:cNvPr>
          <p:cNvSpPr txBox="1"/>
          <p:nvPr/>
        </p:nvSpPr>
        <p:spPr>
          <a:xfrm>
            <a:off x="8463559" y="21917"/>
            <a:ext cx="5024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229471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9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D4928-CCFF-5F0E-2073-232CDFCCA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A6E9C0-F158-3B0A-058C-5B07AC9ED2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5106" y="1552809"/>
            <a:ext cx="8713787" cy="3500453"/>
          </a:xfrm>
        </p:spPr>
        <p:txBody>
          <a:bodyPr/>
          <a:lstStyle/>
          <a:p>
            <a:pPr marL="609600" indent="-609600" algn="ctr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4000" dirty="0">
                <a:solidFill>
                  <a:srgbClr val="0070C0"/>
                </a:solidFill>
                <a:latin typeface="Book Antiqua" pitchFamily="18" charset="0"/>
                <a:sym typeface="Wingdings" pitchFamily="2" charset="2"/>
              </a:rPr>
              <a:t>Dvěma pánům nelze sloužit!</a:t>
            </a:r>
          </a:p>
          <a:p>
            <a:pPr marL="609600" indent="-609600" algn="ctr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dirty="0">
                <a:latin typeface="Book Antiqua" pitchFamily="18" charset="0"/>
                <a:sym typeface="Wingdings" pitchFamily="2" charset="2"/>
              </a:rPr>
              <a:t>Je-li všem společná nějaká rychlost </a:t>
            </a:r>
            <a:r>
              <a:rPr lang="cs-CZ" altLang="cs-CZ" i="1" dirty="0">
                <a:latin typeface="Book Antiqua" pitchFamily="18" charset="0"/>
                <a:sym typeface="Wingdings" pitchFamily="2" charset="2"/>
              </a:rPr>
              <a:t>c</a:t>
            </a:r>
            <a:r>
              <a:rPr lang="cs-CZ" altLang="cs-CZ" dirty="0">
                <a:latin typeface="Book Antiqua" pitchFamily="18" charset="0"/>
                <a:sym typeface="Wingdings" pitchFamily="2" charset="2"/>
              </a:rPr>
              <a:t>,</a:t>
            </a:r>
          </a:p>
          <a:p>
            <a:pPr marL="609600" indent="-609600" algn="ctr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dirty="0">
                <a:latin typeface="Book Antiqua" pitchFamily="18" charset="0"/>
                <a:sym typeface="Wingdings" pitchFamily="2" charset="2"/>
              </a:rPr>
              <a:t>nemůže být společná také rychlost jiná.</a:t>
            </a:r>
          </a:p>
          <a:p>
            <a:pPr marL="609600" indent="-609600" algn="ctr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i="1" dirty="0">
                <a:solidFill>
                  <a:srgbClr val="FF0000"/>
                </a:solidFill>
                <a:latin typeface="Book Antiqua" pitchFamily="18" charset="0"/>
                <a:sym typeface="Wingdings" pitchFamily="2" charset="2"/>
              </a:rPr>
              <a:t>Současnost</a:t>
            </a:r>
            <a:r>
              <a:rPr lang="cs-CZ" altLang="cs-CZ" i="1" dirty="0">
                <a:latin typeface="Book Antiqua" pitchFamily="18" charset="0"/>
                <a:sym typeface="Wingdings" pitchFamily="2" charset="2"/>
              </a:rPr>
              <a:t> </a:t>
            </a:r>
            <a:r>
              <a:rPr lang="cs-CZ" altLang="cs-CZ" dirty="0">
                <a:latin typeface="Book Antiqua" pitchFamily="18" charset="0"/>
                <a:sym typeface="Wingdings" pitchFamily="2" charset="2"/>
              </a:rPr>
              <a:t>(</a:t>
            </a:r>
            <a:r>
              <a:rPr lang="cs-CZ" altLang="cs-CZ" i="1" dirty="0">
                <a:latin typeface="Book Antiqua" pitchFamily="18" charset="0"/>
                <a:sym typeface="Wingdings" pitchFamily="2" charset="2"/>
              </a:rPr>
              <a:t>c = ∞</a:t>
            </a:r>
            <a:r>
              <a:rPr lang="cs-CZ" altLang="cs-CZ" dirty="0">
                <a:latin typeface="Book Antiqua" pitchFamily="18" charset="0"/>
                <a:sym typeface="Wingdings" pitchFamily="2" charset="2"/>
              </a:rPr>
              <a:t>)</a:t>
            </a:r>
            <a:r>
              <a:rPr lang="cs-CZ" altLang="cs-CZ" i="1" dirty="0">
                <a:latin typeface="Book Antiqua" pitchFamily="18" charset="0"/>
                <a:sym typeface="Wingdings" pitchFamily="2" charset="2"/>
              </a:rPr>
              <a:t> už </a:t>
            </a:r>
            <a:r>
              <a:rPr lang="cs-CZ" altLang="cs-CZ" i="1" dirty="0">
                <a:solidFill>
                  <a:srgbClr val="FF0000"/>
                </a:solidFill>
                <a:latin typeface="Book Antiqua" pitchFamily="18" charset="0"/>
                <a:sym typeface="Wingdings" pitchFamily="2" charset="2"/>
              </a:rPr>
              <a:t>není</a:t>
            </a:r>
            <a:r>
              <a:rPr lang="cs-CZ" altLang="cs-CZ" i="1" dirty="0">
                <a:latin typeface="Book Antiqua" pitchFamily="18" charset="0"/>
                <a:sym typeface="Wingdings" pitchFamily="2" charset="2"/>
              </a:rPr>
              <a:t> společná</a:t>
            </a:r>
          </a:p>
          <a:p>
            <a:pPr marL="609600" indent="-609600" algn="ctr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dirty="0">
                <a:latin typeface="Book Antiqua" pitchFamily="18" charset="0"/>
                <a:sym typeface="Wingdings" pitchFamily="2" charset="2"/>
              </a:rPr>
              <a:t>Jak se v tom vyznat?</a:t>
            </a:r>
          </a:p>
          <a:p>
            <a:pPr marL="609600" indent="-609600" algn="ctr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i="1" dirty="0">
                <a:latin typeface="Book Antiqua" pitchFamily="18" charset="0"/>
                <a:sym typeface="Wingdings" pitchFamily="2" charset="2"/>
              </a:rPr>
              <a:t>Obrázkem</a:t>
            </a:r>
            <a:endParaRPr lang="cs-CZ" altLang="cs-CZ" i="1" dirty="0">
              <a:solidFill>
                <a:srgbClr val="0070C0"/>
              </a:solidFill>
              <a:latin typeface="Book Antiqua" pitchFamily="18" charset="0"/>
              <a:sym typeface="Wingdings" pitchFamily="2" charset="2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222482C-7654-709A-C7A3-5876BD22753C}"/>
              </a:ext>
            </a:extLst>
          </p:cNvPr>
          <p:cNvSpPr txBox="1">
            <a:spLocks noGrp="1"/>
          </p:cNvSpPr>
          <p:nvPr/>
        </p:nvSpPr>
        <p:spPr>
          <a:xfrm>
            <a:off x="3581400" y="76200"/>
            <a:ext cx="28956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23557" name="Text Box 7">
            <a:extLst>
              <a:ext uri="{FF2B5EF4-FFF2-40B4-BE49-F238E27FC236}">
                <a16:creationId xmlns:a16="http://schemas.microsoft.com/office/drawing/2014/main" id="{518A8B66-0D63-3CFE-6FE0-E793FC3B0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343" y="274512"/>
            <a:ext cx="560017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4000" b="1" i="1" dirty="0">
                <a:solidFill>
                  <a:schemeClr val="tx1"/>
                </a:solidFill>
                <a:latin typeface="Book Antiqua" pitchFamily="18" charset="0"/>
              </a:rPr>
              <a:t>Pozoruhodný důsledek</a:t>
            </a:r>
            <a:endParaRPr lang="en-US" altLang="cs-CZ" sz="4000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6" name="Zástupný symbol pro datum 7">
            <a:extLst>
              <a:ext uri="{FF2B5EF4-FFF2-40B4-BE49-F238E27FC236}">
                <a16:creationId xmlns:a16="http://schemas.microsoft.com/office/drawing/2014/main" id="{91EB6854-B25A-313C-1224-53DFBB13EA45}"/>
              </a:ext>
            </a:extLst>
          </p:cNvPr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90642D3-E00C-8A2A-BB31-E7947BC18927}"/>
              </a:ext>
            </a:extLst>
          </p:cNvPr>
          <p:cNvSpPr txBox="1"/>
          <p:nvPr/>
        </p:nvSpPr>
        <p:spPr>
          <a:xfrm>
            <a:off x="8618904" y="15433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015932E-6CF8-0B48-9413-FC1A29D5DDAA}"/>
              </a:ext>
            </a:extLst>
          </p:cNvPr>
          <p:cNvSpPr txBox="1"/>
          <p:nvPr/>
        </p:nvSpPr>
        <p:spPr>
          <a:xfrm>
            <a:off x="8604473" y="158722"/>
            <a:ext cx="4586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2" name="Zástupný symbol pro číslo snímku 3">
            <a:extLst>
              <a:ext uri="{FF2B5EF4-FFF2-40B4-BE49-F238E27FC236}">
                <a16:creationId xmlns:a16="http://schemas.microsoft.com/office/drawing/2014/main" id="{E341BAE3-3E61-8F58-F6C4-0843B469CF33}"/>
              </a:ext>
            </a:extLst>
          </p:cNvPr>
          <p:cNvSpPr txBox="1">
            <a:spLocks noGrp="1"/>
          </p:cNvSpPr>
          <p:nvPr/>
        </p:nvSpPr>
        <p:spPr>
          <a:xfrm>
            <a:off x="8249402" y="6471511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4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33844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8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4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8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9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9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4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19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4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9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7155C-716C-7FFA-C222-43F2FC1B1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3">
            <a:extLst>
              <a:ext uri="{FF2B5EF4-FFF2-40B4-BE49-F238E27FC236}">
                <a16:creationId xmlns:a16="http://schemas.microsoft.com/office/drawing/2014/main" id="{DEA131F2-57F1-C001-8847-90BB94B0296C}"/>
              </a:ext>
            </a:extLst>
          </p:cNvPr>
          <p:cNvSpPr txBox="1">
            <a:spLocks noGrp="1"/>
          </p:cNvSpPr>
          <p:nvPr/>
        </p:nvSpPr>
        <p:spPr>
          <a:xfrm>
            <a:off x="8249402" y="6471511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40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C0AF045-8F1B-1AE5-CCDF-B6B50F5B97FC}"/>
              </a:ext>
            </a:extLst>
          </p:cNvPr>
          <p:cNvSpPr txBox="1"/>
          <p:nvPr/>
        </p:nvSpPr>
        <p:spPr>
          <a:xfrm>
            <a:off x="8596287" y="131916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E8C5233-8B0A-CD58-2A07-C931C249D04B}"/>
              </a:ext>
            </a:extLst>
          </p:cNvPr>
          <p:cNvSpPr txBox="1"/>
          <p:nvPr/>
        </p:nvSpPr>
        <p:spPr>
          <a:xfrm>
            <a:off x="8607929" y="124502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2" name="Zástupný symbol pro zápatí 4">
            <a:extLst>
              <a:ext uri="{FF2B5EF4-FFF2-40B4-BE49-F238E27FC236}">
                <a16:creationId xmlns:a16="http://schemas.microsoft.com/office/drawing/2014/main" id="{0B15D814-42C7-8226-9817-E4A8B56A1631}"/>
              </a:ext>
            </a:extLst>
          </p:cNvPr>
          <p:cNvSpPr txBox="1">
            <a:spLocks noGrp="1"/>
          </p:cNvSpPr>
          <p:nvPr/>
        </p:nvSpPr>
        <p:spPr>
          <a:xfrm>
            <a:off x="3733800" y="228600"/>
            <a:ext cx="28956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11" name="Zástupný symbol pro datum 7">
            <a:extLst>
              <a:ext uri="{FF2B5EF4-FFF2-40B4-BE49-F238E27FC236}">
                <a16:creationId xmlns:a16="http://schemas.microsoft.com/office/drawing/2014/main" id="{C23A1B10-9212-8F1D-1276-E3AF26D8CA28}"/>
              </a:ext>
            </a:extLst>
          </p:cNvPr>
          <p:cNvSpPr txBox="1">
            <a:spLocks noGrp="1"/>
          </p:cNvSpPr>
          <p:nvPr/>
        </p:nvSpPr>
        <p:spPr bwMode="auto">
          <a:xfrm>
            <a:off x="6629400" y="15240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9FD97CE5-7A3F-7945-C00D-1C2430279AA2}"/>
              </a:ext>
            </a:extLst>
          </p:cNvPr>
          <p:cNvSpPr txBox="1">
            <a:spLocks/>
          </p:cNvSpPr>
          <p:nvPr/>
        </p:nvSpPr>
        <p:spPr bwMode="auto">
          <a:xfrm>
            <a:off x="2454276" y="2162175"/>
            <a:ext cx="5260975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sz="4400" i="1" dirty="0">
                <a:solidFill>
                  <a:srgbClr val="32B503"/>
                </a:solidFill>
                <a:latin typeface="Book Antiqua" pitchFamily="18" charset="0"/>
              </a:rPr>
              <a:t>x</a:t>
            </a:r>
            <a:r>
              <a:rPr lang="cs-CZ" sz="4400" baseline="-25000" dirty="0">
                <a:solidFill>
                  <a:srgbClr val="32B503"/>
                </a:solidFill>
                <a:latin typeface="Book Antiqua" pitchFamily="18" charset="0"/>
              </a:rPr>
              <a:t>0</a:t>
            </a:r>
            <a:r>
              <a:rPr lang="en-GB" sz="4400" i="1" dirty="0">
                <a:solidFill>
                  <a:srgbClr val="32B503"/>
                </a:solidFill>
                <a:latin typeface="Book Antiqua" pitchFamily="18" charset="0"/>
              </a:rPr>
              <a:t>’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sz="44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44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sz="4400" i="1" dirty="0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cs-CZ" sz="4400" baseline="-25000" dirty="0">
                <a:solidFill>
                  <a:srgbClr val="FF3300"/>
                </a:solidFill>
                <a:latin typeface="Book Antiqua" pitchFamily="18" charset="0"/>
              </a:rPr>
              <a:t>0</a:t>
            </a:r>
            <a:r>
              <a:rPr lang="en-GB" sz="4400" i="1" dirty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sz="44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sz="4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4400" i="1" dirty="0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cs-CZ" sz="4400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4400" i="1" dirty="0">
                <a:solidFill>
                  <a:srgbClr val="32B503"/>
                </a:solidFill>
                <a:latin typeface="Book Antiqua" pitchFamily="18" charset="0"/>
              </a:rPr>
              <a:t>x’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4400" dirty="0">
                <a:solidFill>
                  <a:schemeClr val="tx1"/>
                </a:solidFill>
                <a:latin typeface="Book Antiqua" pitchFamily="18" charset="0"/>
              </a:rPr>
              <a:t>	 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sz="44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44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sz="4400" i="1" dirty="0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en-GB" sz="4400" i="1" dirty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sz="44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sz="4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4400" i="1" dirty="0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cs-CZ" sz="4400" baseline="-25000" dirty="0">
                <a:solidFill>
                  <a:srgbClr val="FF3300"/>
                </a:solidFill>
                <a:latin typeface="Book Antiqua" pitchFamily="18" charset="0"/>
              </a:rPr>
              <a:t>0</a:t>
            </a:r>
            <a:r>
              <a:rPr lang="cs-CZ" sz="4400" dirty="0">
                <a:solidFill>
                  <a:schemeClr val="tx1"/>
                </a:solidFill>
                <a:latin typeface="Book Antiqua" pitchFamily="18" charset="0"/>
              </a:rPr>
              <a:t>) </a:t>
            </a:r>
          </a:p>
          <a:p>
            <a:pPr marL="609600" indent="-60960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cs-CZ" sz="4400" i="1" dirty="0">
                <a:solidFill>
                  <a:srgbClr val="32B503"/>
                </a:solidFill>
                <a:latin typeface="Book Antiqua" pitchFamily="18" charset="0"/>
              </a:rPr>
              <a:t>y</a:t>
            </a:r>
            <a:r>
              <a:rPr lang="en-GB" sz="4400" i="1" dirty="0">
                <a:solidFill>
                  <a:srgbClr val="32B503"/>
                </a:solidFill>
                <a:latin typeface="Book Antiqua" pitchFamily="18" charset="0"/>
              </a:rPr>
              <a:t>’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4400" dirty="0">
                <a:solidFill>
                  <a:schemeClr val="tx1"/>
                </a:solidFill>
                <a:latin typeface="Book Antiqua" pitchFamily="18" charset="0"/>
              </a:rPr>
              <a:t>	 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cs-CZ" sz="4400" i="1" dirty="0">
                <a:solidFill>
                  <a:srgbClr val="FF3300"/>
                </a:solidFill>
                <a:latin typeface="Book Antiqua" pitchFamily="18" charset="0"/>
              </a:rPr>
              <a:t>y</a:t>
            </a:r>
          </a:p>
          <a:p>
            <a:pPr marL="609600" indent="-60960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cs-CZ" sz="4400" i="1" dirty="0">
                <a:solidFill>
                  <a:srgbClr val="32B503"/>
                </a:solidFill>
                <a:latin typeface="Book Antiqua" pitchFamily="18" charset="0"/>
              </a:rPr>
              <a:t>z</a:t>
            </a:r>
            <a:r>
              <a:rPr lang="en-GB" sz="4400" i="1" dirty="0">
                <a:solidFill>
                  <a:srgbClr val="32B503"/>
                </a:solidFill>
                <a:latin typeface="Book Antiqua" pitchFamily="18" charset="0"/>
              </a:rPr>
              <a:t>’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4400" dirty="0">
                <a:solidFill>
                  <a:schemeClr val="tx1"/>
                </a:solidFill>
                <a:latin typeface="Book Antiqua" pitchFamily="18" charset="0"/>
              </a:rPr>
              <a:t>	 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cs-CZ" sz="4400" i="1" dirty="0">
                <a:solidFill>
                  <a:srgbClr val="FF3300"/>
                </a:solidFill>
                <a:latin typeface="Book Antiqua" pitchFamily="18" charset="0"/>
              </a:rPr>
              <a:t>z</a:t>
            </a:r>
            <a:endParaRPr lang="cs-CZ" sz="4400" dirty="0">
              <a:latin typeface="Book Antiqua" pitchFamily="18" charset="0"/>
            </a:endParaRPr>
          </a:p>
        </p:txBody>
      </p:sp>
      <p:sp>
        <p:nvSpPr>
          <p:cNvPr id="16" name="Zástupný symbol pro zápatí 4">
            <a:extLst>
              <a:ext uri="{FF2B5EF4-FFF2-40B4-BE49-F238E27FC236}">
                <a16:creationId xmlns:a16="http://schemas.microsoft.com/office/drawing/2014/main" id="{5E5F9D67-E8EA-EECF-7CB4-ACE4F60EF0F8}"/>
              </a:ext>
            </a:extLst>
          </p:cNvPr>
          <p:cNvSpPr txBox="1">
            <a:spLocks noGrp="1"/>
          </p:cNvSpPr>
          <p:nvPr/>
        </p:nvSpPr>
        <p:spPr>
          <a:xfrm>
            <a:off x="3794125" y="1949450"/>
            <a:ext cx="28956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18" name="Zástupný symbol pro obsah 2">
            <a:extLst>
              <a:ext uri="{FF2B5EF4-FFF2-40B4-BE49-F238E27FC236}">
                <a16:creationId xmlns:a16="http://schemas.microsoft.com/office/drawing/2014/main" id="{D81F45C5-8EB4-552E-8D57-D3EF01E0E4FE}"/>
              </a:ext>
            </a:extLst>
          </p:cNvPr>
          <p:cNvSpPr>
            <a:spLocks/>
          </p:cNvSpPr>
          <p:nvPr/>
        </p:nvSpPr>
        <p:spPr bwMode="auto">
          <a:xfrm>
            <a:off x="396875" y="1427429"/>
            <a:ext cx="8713788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3000" b="1" i="1" dirty="0">
                <a:latin typeface="Book Antiqua" pitchFamily="18" charset="0"/>
              </a:rPr>
              <a:t>Zcela prosté a jednoduché: pro y, z se nic nemění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3000" b="1" i="1" dirty="0">
                <a:latin typeface="Book Antiqua" pitchFamily="18" charset="0"/>
              </a:rPr>
              <a:t> </a:t>
            </a: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07809B55-F2F0-615D-0F21-DC9D80FC1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547" y="365000"/>
            <a:ext cx="79482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4000" b="1" i="1" dirty="0">
                <a:latin typeface="Book Antiqua" pitchFamily="18" charset="0"/>
              </a:rPr>
              <a:t>Lorentzova trafo ve </a:t>
            </a:r>
            <a:r>
              <a:rPr lang="cs-CZ" sz="4000" b="1" i="1" dirty="0">
                <a:solidFill>
                  <a:srgbClr val="00B0F0"/>
                </a:solidFill>
                <a:latin typeface="Book Antiqua" pitchFamily="18" charset="0"/>
              </a:rPr>
              <a:t>3D</a:t>
            </a:r>
            <a:r>
              <a:rPr lang="cs-CZ" sz="4000" b="1" i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4000" b="1" dirty="0">
                <a:latin typeface="Book Antiqua" pitchFamily="18" charset="0"/>
              </a:rPr>
              <a:t>{ </a:t>
            </a:r>
            <a:r>
              <a:rPr lang="cs-CZ" sz="4000" b="1" i="1" dirty="0">
                <a:latin typeface="Book Antiqua" pitchFamily="18" charset="0"/>
              </a:rPr>
              <a:t>x, </a:t>
            </a:r>
            <a:r>
              <a:rPr lang="cs-CZ" sz="4000" b="1" i="1" dirty="0">
                <a:solidFill>
                  <a:srgbClr val="00B0F0"/>
                </a:solidFill>
                <a:latin typeface="Book Antiqua" pitchFamily="18" charset="0"/>
              </a:rPr>
              <a:t>y, z, </a:t>
            </a:r>
            <a:r>
              <a:rPr lang="cs-CZ" sz="4000" b="1" i="1" dirty="0">
                <a:latin typeface="Book Antiqua" pitchFamily="18" charset="0"/>
              </a:rPr>
              <a:t>t </a:t>
            </a:r>
            <a:r>
              <a:rPr lang="cs-CZ" sz="4000" b="1" dirty="0">
                <a:latin typeface="Book Antiqua" pitchFamily="18" charset="0"/>
              </a:rPr>
              <a:t>}</a:t>
            </a:r>
            <a:endParaRPr lang="en-US" sz="4000" dirty="0">
              <a:latin typeface="Book Antiqua" pitchFamily="18" charset="0"/>
            </a:endParaRPr>
          </a:p>
        </p:txBody>
      </p:sp>
      <p:sp>
        <p:nvSpPr>
          <p:cNvPr id="20" name="Zástupný symbol pro číslo snímku 3">
            <a:extLst>
              <a:ext uri="{FF2B5EF4-FFF2-40B4-BE49-F238E27FC236}">
                <a16:creationId xmlns:a16="http://schemas.microsoft.com/office/drawing/2014/main" id="{B3F40EBB-3E5D-340F-8EE8-2DA3A01C8CE8}"/>
              </a:ext>
            </a:extLst>
          </p:cNvPr>
          <p:cNvSpPr txBox="1">
            <a:spLocks noGrp="1"/>
          </p:cNvSpPr>
          <p:nvPr/>
        </p:nvSpPr>
        <p:spPr>
          <a:xfrm>
            <a:off x="8442325" y="834707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40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25B1764-9AC0-8E9C-4650-7DC755CDC601}"/>
              </a:ext>
            </a:extLst>
          </p:cNvPr>
          <p:cNvSpPr txBox="1"/>
          <p:nvPr/>
        </p:nvSpPr>
        <p:spPr>
          <a:xfrm>
            <a:off x="8596287" y="117088"/>
            <a:ext cx="6238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386004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zápatí 4"/>
          <p:cNvSpPr txBox="1">
            <a:spLocks noGrp="1"/>
          </p:cNvSpPr>
          <p:nvPr/>
        </p:nvSpPr>
        <p:spPr bwMode="auto">
          <a:xfrm>
            <a:off x="3581400" y="76200"/>
            <a:ext cx="28956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n-US" sz="1200">
              <a:solidFill>
                <a:srgbClr val="D38E27"/>
              </a:solidFill>
              <a:latin typeface="Book Antiqua" pitchFamily="18" charset="0"/>
            </a:endParaRPr>
          </a:p>
        </p:txBody>
      </p:sp>
      <p:sp>
        <p:nvSpPr>
          <p:cNvPr id="9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sp>
        <p:nvSpPr>
          <p:cNvPr id="10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274011" y="-594607"/>
            <a:ext cx="7090610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cs-CZ" sz="40000" dirty="0">
                <a:sym typeface="Wingdings" pitchFamily="2" charset="2"/>
              </a:rPr>
              <a:t></a:t>
            </a:r>
            <a:endParaRPr lang="en-US" sz="40000" dirty="0">
              <a:sym typeface="Wingdings" pitchFamily="2" charset="2"/>
            </a:endParaRPr>
          </a:p>
          <a:p>
            <a:pPr algn="ctr"/>
            <a:r>
              <a:rPr lang="cs-CZ" sz="4400" b="1" dirty="0">
                <a:latin typeface="Book Antiqua" pitchFamily="18" charset="0"/>
              </a:rPr>
              <a:t>Děkuji vám za pozornost</a:t>
            </a:r>
          </a:p>
          <a:p>
            <a:pPr eaLnBrk="1" hangingPunct="1"/>
            <a:endParaRPr lang="cs-CZ" sz="2000" b="1" dirty="0"/>
          </a:p>
        </p:txBody>
      </p:sp>
      <p:sp>
        <p:nvSpPr>
          <p:cNvPr id="3" name="Zástupný symbol pro číslo snímku 3">
            <a:extLst>
              <a:ext uri="{FF2B5EF4-FFF2-40B4-BE49-F238E27FC236}">
                <a16:creationId xmlns:a16="http://schemas.microsoft.com/office/drawing/2014/main" id="{1713A721-6861-C96B-1C4D-3AD3BADCC764}"/>
              </a:ext>
            </a:extLst>
          </p:cNvPr>
          <p:cNvSpPr txBox="1">
            <a:spLocks noGrp="1"/>
          </p:cNvSpPr>
          <p:nvPr/>
        </p:nvSpPr>
        <p:spPr>
          <a:xfrm>
            <a:off x="8249402" y="6471511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41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BF7299D-AA32-5FA0-6DBB-E5B37A48D608}"/>
              </a:ext>
            </a:extLst>
          </p:cNvPr>
          <p:cNvSpPr txBox="1"/>
          <p:nvPr/>
        </p:nvSpPr>
        <p:spPr>
          <a:xfrm>
            <a:off x="8457825" y="76200"/>
            <a:ext cx="5670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130419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C12786F-9123-F981-D4F0-F7344295C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04810AF-D036-6EC7-F0D5-A5E9FFC4E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6526" y="1212292"/>
            <a:ext cx="9110663" cy="5037137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sz="3000" i="1" dirty="0">
                <a:latin typeface="Book Antiqua" pitchFamily="18" charset="0"/>
              </a:rPr>
              <a:t>Celé </a:t>
            </a:r>
            <a:r>
              <a:rPr lang="cs-CZ" sz="3000" i="1" dirty="0">
                <a:solidFill>
                  <a:srgbClr val="FF0000"/>
                </a:solidFill>
                <a:latin typeface="Book Antiqua" pitchFamily="18" charset="0"/>
              </a:rPr>
              <a:t>tajemství</a:t>
            </a:r>
            <a:r>
              <a:rPr lang="cs-CZ" sz="3000" i="1" dirty="0">
                <a:latin typeface="Book Antiqua" pitchFamily="18" charset="0"/>
              </a:rPr>
              <a:t> popisu pohybu (= kinematiky) v STR:</a:t>
            </a:r>
          </a:p>
          <a:p>
            <a:pPr algn="ctr" eaLnBrk="1" hangingPunct="1">
              <a:buFont typeface="Wingdings" panose="05000000000000000000" pitchFamily="2" charset="2"/>
              <a:buChar char="Ø"/>
            </a:pPr>
            <a:r>
              <a:rPr lang="cs-CZ" sz="4000" dirty="0">
                <a:solidFill>
                  <a:schemeClr val="tx1"/>
                </a:solidFill>
                <a:latin typeface="Book Antiqua" pitchFamily="18" charset="0"/>
              </a:rPr>
              <a:t>Co je </a:t>
            </a:r>
            <a:r>
              <a:rPr lang="cs-CZ" sz="6000" b="1" dirty="0">
                <a:solidFill>
                  <a:srgbClr val="FF0000"/>
                </a:solidFill>
                <a:latin typeface="Book Antiqua" pitchFamily="18" charset="0"/>
              </a:rPr>
              <a:t>současné</a:t>
            </a:r>
            <a:r>
              <a:rPr lang="cs-CZ" sz="40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4000" dirty="0">
                <a:solidFill>
                  <a:schemeClr val="tx1"/>
                </a:solidFill>
                <a:latin typeface="Book Antiqua" pitchFamily="18" charset="0"/>
              </a:rPr>
              <a:t>pro mne,</a:t>
            </a:r>
          </a:p>
          <a:p>
            <a:pPr algn="ctr" eaLnBrk="1" hangingPunct="1">
              <a:buFont typeface="Wingdings" panose="05000000000000000000" pitchFamily="2" charset="2"/>
              <a:buChar char="Ø"/>
            </a:pPr>
            <a:r>
              <a:rPr lang="cs-CZ" sz="40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4000" dirty="0">
                <a:solidFill>
                  <a:schemeClr val="tx1"/>
                </a:solidFill>
                <a:latin typeface="Book Antiqua" pitchFamily="18" charset="0"/>
              </a:rPr>
              <a:t>je pro přítele ve vlaku časově </a:t>
            </a:r>
          </a:p>
          <a:p>
            <a:pPr algn="ctr" eaLnBrk="1" hangingPunct="1">
              <a:buFont typeface="Wingdings" panose="05000000000000000000" pitchFamily="2" charset="2"/>
              <a:buChar char="Ø"/>
            </a:pPr>
            <a:r>
              <a:rPr lang="cs-CZ" sz="6000" b="1" dirty="0">
                <a:solidFill>
                  <a:srgbClr val="FF0000"/>
                </a:solidFill>
                <a:latin typeface="Book Antiqua" pitchFamily="18" charset="0"/>
              </a:rPr>
              <a:t>jedno po druhém</a:t>
            </a:r>
          </a:p>
          <a:p>
            <a:pPr algn="ctr" eaLnBrk="1" hangingPunct="1">
              <a:buFont typeface="Wingdings" panose="05000000000000000000" pitchFamily="2" charset="2"/>
              <a:buChar char="Ø"/>
            </a:pPr>
            <a:r>
              <a:rPr lang="cs-CZ" sz="3600" dirty="0">
                <a:solidFill>
                  <a:schemeClr val="tx1"/>
                </a:solidFill>
                <a:latin typeface="Book Antiqua" pitchFamily="18" charset="0"/>
              </a:rPr>
              <a:t>(a obráceně)</a:t>
            </a:r>
          </a:p>
        </p:txBody>
      </p:sp>
      <p:sp>
        <p:nvSpPr>
          <p:cNvPr id="14345" name="Rectangle 9">
            <a:extLst>
              <a:ext uri="{FF2B5EF4-FFF2-40B4-BE49-F238E27FC236}">
                <a16:creationId xmlns:a16="http://schemas.microsoft.com/office/drawing/2014/main" id="{2CE6EE1E-7ADE-3F1A-20AB-235403884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227" y="412525"/>
            <a:ext cx="3392275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Podstata STR</a:t>
            </a:r>
          </a:p>
        </p:txBody>
      </p:sp>
      <p:sp>
        <p:nvSpPr>
          <p:cNvPr id="8" name="Zástupný symbol pro číslo snímku 3">
            <a:extLst>
              <a:ext uri="{FF2B5EF4-FFF2-40B4-BE49-F238E27FC236}">
                <a16:creationId xmlns:a16="http://schemas.microsoft.com/office/drawing/2014/main" id="{3F264BE3-3D8D-CCF7-BCF4-351D6BA060AF}"/>
              </a:ext>
            </a:extLst>
          </p:cNvPr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5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6" name="Zástupný symbol pro datum 7">
            <a:extLst>
              <a:ext uri="{FF2B5EF4-FFF2-40B4-BE49-F238E27FC236}">
                <a16:creationId xmlns:a16="http://schemas.microsoft.com/office/drawing/2014/main" id="{811AE535-FF6F-3E71-24C2-EB464F5B3E09}"/>
              </a:ext>
            </a:extLst>
          </p:cNvPr>
          <p:cNvSpPr txBox="1">
            <a:spLocks noGrp="1"/>
          </p:cNvSpPr>
          <p:nvPr/>
        </p:nvSpPr>
        <p:spPr bwMode="auto">
          <a:xfrm>
            <a:off x="6477000" y="-18288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C9D4659-4470-DCD2-4EBE-C5E299B165A4}"/>
              </a:ext>
            </a:extLst>
          </p:cNvPr>
          <p:cNvSpPr txBox="1"/>
          <p:nvPr/>
        </p:nvSpPr>
        <p:spPr>
          <a:xfrm>
            <a:off x="8678615" y="337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4612902-98B8-F3A6-2CEA-B1AD2C8F86BA}"/>
              </a:ext>
            </a:extLst>
          </p:cNvPr>
          <p:cNvSpPr txBox="1"/>
          <p:nvPr/>
        </p:nvSpPr>
        <p:spPr>
          <a:xfrm>
            <a:off x="8678615" y="3380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192D40D-1E5B-750E-4541-A3DB47D3D979}"/>
              </a:ext>
            </a:extLst>
          </p:cNvPr>
          <p:cNvSpPr txBox="1"/>
          <p:nvPr/>
        </p:nvSpPr>
        <p:spPr>
          <a:xfrm>
            <a:off x="8654551" y="-2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4445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9" grpId="1" build="allAtOnce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8166E-8E84-5C25-B2AD-F3107739B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C16F0B9-C4E3-30C6-A890-FC15A1DC4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6526" y="1212292"/>
            <a:ext cx="9110663" cy="5037137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dirty="0">
                <a:latin typeface="Book Antiqua" pitchFamily="18" charset="0"/>
              </a:rPr>
              <a:t>Standardní hlavička obchodního dopisu: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  <a:latin typeface="Book Antiqua" pitchFamily="18" charset="0"/>
              </a:rPr>
              <a:t>V Plzni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,</a:t>
            </a:r>
            <a:r>
              <a:rPr lang="cs-CZ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24. března 2023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dirty="0">
                <a:latin typeface="Book Antiqua" pitchFamily="18" charset="0"/>
              </a:rPr>
              <a:t>    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</a:rPr>
              <a:t>KDE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        </a:t>
            </a: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KDY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dirty="0">
                <a:latin typeface="Book Antiqua" pitchFamily="18" charset="0"/>
              </a:rPr>
              <a:t>KDE: značíme   </a:t>
            </a:r>
            <a:r>
              <a:rPr lang="cs-CZ" b="1" i="1" dirty="0">
                <a:solidFill>
                  <a:srgbClr val="0070C0"/>
                </a:solidFill>
                <a:latin typeface="Book Antiqua" pitchFamily="18" charset="0"/>
              </a:rPr>
              <a:t>r</a:t>
            </a:r>
            <a:r>
              <a:rPr lang="cs-CZ" i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dirty="0">
                <a:latin typeface="Book Antiqua" pitchFamily="18" charset="0"/>
              </a:rPr>
              <a:t> (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</a:rPr>
              <a:t>v Plzni</a:t>
            </a:r>
            <a:r>
              <a:rPr lang="cs-CZ" dirty="0">
                <a:latin typeface="Book Antiqua" pitchFamily="18" charset="0"/>
              </a:rPr>
              <a:t>)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dirty="0">
                <a:latin typeface="Book Antiqua" pitchFamily="18" charset="0"/>
              </a:rPr>
              <a:t>KDY: značíme  </a:t>
            </a:r>
            <a:r>
              <a:rPr lang="cs-CZ" i="1" dirty="0">
                <a:solidFill>
                  <a:srgbClr val="009900"/>
                </a:solidFill>
                <a:latin typeface="Book Antiqua" pitchFamily="18" charset="0"/>
              </a:rPr>
              <a:t>t</a:t>
            </a:r>
            <a:r>
              <a:rPr lang="cs-CZ" i="1" dirty="0">
                <a:latin typeface="Book Antiqua" pitchFamily="18" charset="0"/>
              </a:rPr>
              <a:t>   </a:t>
            </a:r>
            <a:r>
              <a:rPr lang="cs-CZ" dirty="0">
                <a:latin typeface="Book Antiqua" pitchFamily="18" charset="0"/>
              </a:rPr>
              <a:t>(</a:t>
            </a: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24. března 2023</a:t>
            </a:r>
            <a:r>
              <a:rPr lang="cs-CZ" dirty="0">
                <a:latin typeface="Book Antiqua" pitchFamily="18" charset="0"/>
              </a:rPr>
              <a:t>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dirty="0">
                <a:latin typeface="Book Antiqua" pitchFamily="18" charset="0"/>
              </a:rPr>
              <a:t>  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</a:rPr>
              <a:t>prostor</a:t>
            </a:r>
            <a:r>
              <a:rPr lang="cs-CZ" dirty="0">
                <a:latin typeface="Book Antiqua" pitchFamily="18" charset="0"/>
              </a:rPr>
              <a:t> &amp; </a:t>
            </a: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čas</a:t>
            </a:r>
            <a:r>
              <a:rPr lang="cs-CZ" dirty="0">
                <a:latin typeface="Book Antiqua" pitchFamily="18" charset="0"/>
              </a:rPr>
              <a:t> = </a:t>
            </a:r>
            <a:r>
              <a:rPr lang="cs-CZ" dirty="0">
                <a:solidFill>
                  <a:srgbClr val="FF0000"/>
                </a:solidFill>
                <a:latin typeface="Book Antiqua" pitchFamily="18" charset="0"/>
              </a:rPr>
              <a:t>prostoročas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dirty="0">
                <a:latin typeface="Book Antiqua" pitchFamily="18" charset="0"/>
              </a:rPr>
              <a:t>Dvojice {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</a:rPr>
              <a:t>kde</a:t>
            </a:r>
            <a:r>
              <a:rPr lang="cs-CZ" dirty="0">
                <a:latin typeface="Book Antiqua" pitchFamily="18" charset="0"/>
              </a:rPr>
              <a:t>; </a:t>
            </a: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kdy</a:t>
            </a:r>
            <a:r>
              <a:rPr lang="cs-CZ" dirty="0">
                <a:latin typeface="Book Antiqua" pitchFamily="18" charset="0"/>
              </a:rPr>
              <a:t>} = {</a:t>
            </a:r>
            <a:r>
              <a:rPr lang="cs-CZ" b="1" i="1" dirty="0">
                <a:latin typeface="Book Antiqua" pitchFamily="18" charset="0"/>
              </a:rPr>
              <a:t>r</a:t>
            </a:r>
            <a:r>
              <a:rPr lang="cs-CZ" i="1" dirty="0">
                <a:latin typeface="Book Antiqua" pitchFamily="18" charset="0"/>
              </a:rPr>
              <a:t>; t</a:t>
            </a:r>
            <a:r>
              <a:rPr lang="cs-CZ" dirty="0">
                <a:latin typeface="Book Antiqua" pitchFamily="18" charset="0"/>
              </a:rPr>
              <a:t>}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dirty="0">
                <a:latin typeface="Book Antiqua" pitchFamily="18" charset="0"/>
              </a:rPr>
              <a:t> je </a:t>
            </a:r>
            <a:r>
              <a:rPr lang="cs-CZ" dirty="0">
                <a:solidFill>
                  <a:srgbClr val="FF0000"/>
                </a:solidFill>
                <a:latin typeface="Book Antiqua" pitchFamily="18" charset="0"/>
              </a:rPr>
              <a:t>bod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v prostoročasu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		nazývá se „</a:t>
            </a:r>
            <a:r>
              <a:rPr lang="cs-CZ" dirty="0">
                <a:solidFill>
                  <a:srgbClr val="FF0000"/>
                </a:solidFill>
                <a:latin typeface="Book Antiqua" pitchFamily="18" charset="0"/>
              </a:rPr>
              <a:t>událost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“</a:t>
            </a:r>
          </a:p>
        </p:txBody>
      </p:sp>
      <p:sp>
        <p:nvSpPr>
          <p:cNvPr id="14345" name="Rectangle 9">
            <a:extLst>
              <a:ext uri="{FF2B5EF4-FFF2-40B4-BE49-F238E27FC236}">
                <a16:creationId xmlns:a16="http://schemas.microsoft.com/office/drawing/2014/main" id="{62BEB8D5-6F7F-9E88-A1B4-1BF879EE0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227" y="412525"/>
            <a:ext cx="4948791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Prostoročas; událost</a:t>
            </a:r>
          </a:p>
        </p:txBody>
      </p:sp>
      <p:sp>
        <p:nvSpPr>
          <p:cNvPr id="8" name="Zástupný symbol pro číslo snímku 3">
            <a:extLst>
              <a:ext uri="{FF2B5EF4-FFF2-40B4-BE49-F238E27FC236}">
                <a16:creationId xmlns:a16="http://schemas.microsoft.com/office/drawing/2014/main" id="{A5EC3D4D-9F8A-0F00-045E-326487E093A4}"/>
              </a:ext>
            </a:extLst>
          </p:cNvPr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6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6" name="Zástupný symbol pro datum 7">
            <a:extLst>
              <a:ext uri="{FF2B5EF4-FFF2-40B4-BE49-F238E27FC236}">
                <a16:creationId xmlns:a16="http://schemas.microsoft.com/office/drawing/2014/main" id="{02195E8A-FB91-0705-592B-BA78C16BD9DD}"/>
              </a:ext>
            </a:extLst>
          </p:cNvPr>
          <p:cNvSpPr txBox="1">
            <a:spLocks noGrp="1"/>
          </p:cNvSpPr>
          <p:nvPr/>
        </p:nvSpPr>
        <p:spPr bwMode="auto">
          <a:xfrm>
            <a:off x="6477000" y="-18288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9974FB3-8526-CCE8-8A11-0D240E3FA3C6}"/>
              </a:ext>
            </a:extLst>
          </p:cNvPr>
          <p:cNvSpPr txBox="1"/>
          <p:nvPr/>
        </p:nvSpPr>
        <p:spPr>
          <a:xfrm>
            <a:off x="8602414" y="79534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45388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9B53C-15E3-CA6F-4986-6516AAEEB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11C8C5C-2F0A-D3EA-6F36-3A0A10B1D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6526" y="1212292"/>
            <a:ext cx="9403726" cy="5037137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dirty="0">
                <a:latin typeface="Book Antiqua" pitchFamily="18" charset="0"/>
              </a:rPr>
              <a:t>Stejně naše základní údaje pro evidenci:</a:t>
            </a:r>
            <a:endParaRPr lang="cs-CZ" dirty="0">
              <a:solidFill>
                <a:srgbClr val="FF0000"/>
              </a:solidFill>
              <a:latin typeface="Book Antiqua" pitchFamily="18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dirty="0">
                <a:latin typeface="Book Antiqua" pitchFamily="18" charset="0"/>
              </a:rPr>
              <a:t>Narodil se 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70C0"/>
                </a:solidFill>
                <a:latin typeface="Book Antiqua" pitchFamily="18" charset="0"/>
              </a:rPr>
              <a:t>KDE: </a:t>
            </a:r>
            <a:r>
              <a:rPr lang="cs-CZ" b="1" i="1" dirty="0">
                <a:solidFill>
                  <a:srgbClr val="0070C0"/>
                </a:solidFill>
                <a:latin typeface="Book Antiqua" pitchFamily="18" charset="0"/>
              </a:rPr>
              <a:t>r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</a:rPr>
              <a:t> (v Praze)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KDY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</a:rPr>
              <a:t>: </a:t>
            </a:r>
            <a:r>
              <a:rPr lang="cs-CZ" i="1" dirty="0">
                <a:solidFill>
                  <a:srgbClr val="00B050"/>
                </a:solidFill>
                <a:latin typeface="Book Antiqua" pitchFamily="18" charset="0"/>
              </a:rPr>
              <a:t>t  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</a:rPr>
              <a:t>(12. března 1982)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dirty="0">
                <a:latin typeface="Book Antiqua" pitchFamily="18" charset="0"/>
              </a:rPr>
              <a:t>… atd.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Problém: moc rozměrů najednou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Prostoročas: 3D + 1D = 4D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🙁 4D je příliš mnoho pro zobrazení</a:t>
            </a:r>
          </a:p>
        </p:txBody>
      </p:sp>
      <p:sp>
        <p:nvSpPr>
          <p:cNvPr id="14345" name="Rectangle 9">
            <a:extLst>
              <a:ext uri="{FF2B5EF4-FFF2-40B4-BE49-F238E27FC236}">
                <a16:creationId xmlns:a16="http://schemas.microsoft.com/office/drawing/2014/main" id="{F7855305-11C8-C52D-C9DE-FCCBB0EFC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227" y="412525"/>
            <a:ext cx="4948791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Prostoročas; událost</a:t>
            </a:r>
          </a:p>
        </p:txBody>
      </p:sp>
      <p:sp>
        <p:nvSpPr>
          <p:cNvPr id="8" name="Zástupný symbol pro číslo snímku 3">
            <a:extLst>
              <a:ext uri="{FF2B5EF4-FFF2-40B4-BE49-F238E27FC236}">
                <a16:creationId xmlns:a16="http://schemas.microsoft.com/office/drawing/2014/main" id="{BCDCD28A-BA12-D42D-6CC5-82DC9EB8B683}"/>
              </a:ext>
            </a:extLst>
          </p:cNvPr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7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6" name="Zástupný symbol pro datum 7">
            <a:extLst>
              <a:ext uri="{FF2B5EF4-FFF2-40B4-BE49-F238E27FC236}">
                <a16:creationId xmlns:a16="http://schemas.microsoft.com/office/drawing/2014/main" id="{63BD9515-5DE7-D5A5-B04B-140F4FC641B2}"/>
              </a:ext>
            </a:extLst>
          </p:cNvPr>
          <p:cNvSpPr txBox="1">
            <a:spLocks noGrp="1"/>
          </p:cNvSpPr>
          <p:nvPr/>
        </p:nvSpPr>
        <p:spPr bwMode="auto">
          <a:xfrm>
            <a:off x="6477000" y="-18288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34638C7-4B12-0CBC-8BF5-B860F3B417E1}"/>
              </a:ext>
            </a:extLst>
          </p:cNvPr>
          <p:cNvSpPr txBox="1"/>
          <p:nvPr/>
        </p:nvSpPr>
        <p:spPr>
          <a:xfrm>
            <a:off x="8582588" y="126174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B5808FA-99FC-CD01-3E94-DC5485C00B81}"/>
              </a:ext>
            </a:extLst>
          </p:cNvPr>
          <p:cNvSpPr txBox="1"/>
          <p:nvPr/>
        </p:nvSpPr>
        <p:spPr>
          <a:xfrm>
            <a:off x="8580437" y="128791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06CFC01-4C08-55D4-CF33-E4BBFF49AF7E}"/>
              </a:ext>
            </a:extLst>
          </p:cNvPr>
          <p:cNvSpPr txBox="1"/>
          <p:nvPr/>
        </p:nvSpPr>
        <p:spPr>
          <a:xfrm>
            <a:off x="8582588" y="126174"/>
            <a:ext cx="4929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40577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085A3-02BC-ECF6-25C7-6C871C24B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DAF565F-272F-1FEF-3867-590905866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592262"/>
            <a:ext cx="9110663" cy="5037137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Náš známý 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</a:rPr>
              <a:t>prostor je </a:t>
            </a:r>
            <a:r>
              <a:rPr lang="cs-CZ" dirty="0">
                <a:solidFill>
                  <a:srgbClr val="0070C0"/>
                </a:solidFill>
                <a:highlight>
                  <a:srgbClr val="FFFF00"/>
                </a:highlight>
                <a:latin typeface="Book Antiqua" pitchFamily="18" charset="0"/>
              </a:rPr>
              <a:t>3D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, např.: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výška; šířka; délka</a:t>
            </a:r>
          </a:p>
          <a:p>
            <a:pPr marL="971550" lvl="1" indent="-457200" eaLnBrk="1" hangingPunct="1"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nadmořská výška; zeměpisná šířka; zem. délka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Omezíme se na 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</a:rPr>
              <a:t>prostor </a:t>
            </a:r>
            <a:r>
              <a:rPr lang="cs-CZ" dirty="0">
                <a:solidFill>
                  <a:srgbClr val="0070C0"/>
                </a:solidFill>
                <a:highlight>
                  <a:srgbClr val="FFFF00"/>
                </a:highlight>
                <a:latin typeface="Book Antiqua" pitchFamily="18" charset="0"/>
              </a:rPr>
              <a:t>1D</a:t>
            </a:r>
            <a:br>
              <a:rPr lang="cs-CZ" dirty="0">
                <a:solidFill>
                  <a:srgbClr val="0070C0"/>
                </a:solidFill>
                <a:highlight>
                  <a:srgbClr val="FFFF00"/>
                </a:highlight>
                <a:latin typeface="Book Antiqua" pitchFamily="18" charset="0"/>
              </a:rPr>
            </a:br>
            <a:r>
              <a:rPr lang="cs-CZ" dirty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i="1" dirty="0">
                <a:solidFill>
                  <a:srgbClr val="FF0000"/>
                </a:solidFill>
                <a:latin typeface="Book Antiqua" pitchFamily="18" charset="0"/>
              </a:rPr>
              <a:t>x,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např. dálka – směr </a:t>
            </a:r>
            <a:r>
              <a:rPr lang="cs-CZ" dirty="0" err="1">
                <a:solidFill>
                  <a:schemeClr val="tx1"/>
                </a:solidFill>
                <a:latin typeface="Book Antiqua" pitchFamily="18" charset="0"/>
              </a:rPr>
              <a:t>vzáj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. pohybu)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FF0000"/>
                </a:solidFill>
                <a:latin typeface="Book Antiqua" pitchFamily="18" charset="0"/>
              </a:rPr>
              <a:t>Událost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= {</a:t>
            </a:r>
            <a:r>
              <a:rPr lang="cs-CZ" i="1" dirty="0">
                <a:solidFill>
                  <a:srgbClr val="C00000"/>
                </a:solidFill>
                <a:latin typeface="Book Antiqua" pitchFamily="18" charset="0"/>
              </a:rPr>
              <a:t>x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;</a:t>
            </a:r>
            <a:r>
              <a:rPr lang="cs-CZ" i="1" dirty="0">
                <a:solidFill>
                  <a:srgbClr val="FF0000"/>
                </a:solidFill>
                <a:latin typeface="Book Antiqua" pitchFamily="18" charset="0"/>
              </a:rPr>
              <a:t> t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}  nehoda na </a:t>
            </a:r>
            <a:r>
              <a:rPr lang="cs-CZ" i="1" dirty="0">
                <a:solidFill>
                  <a:srgbClr val="C00000"/>
                </a:solidFill>
                <a:latin typeface="Book Antiqua" pitchFamily="18" charset="0"/>
              </a:rPr>
              <a:t>7,23 km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v </a:t>
            </a:r>
            <a:r>
              <a:rPr lang="cs-CZ" dirty="0">
                <a:solidFill>
                  <a:srgbClr val="FF0000"/>
                </a:solidFill>
                <a:latin typeface="Book Antiqua" pitchFamily="18" charset="0"/>
              </a:rPr>
              <a:t>19:35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Zobrazíme už na papíře, graficky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(K reálnému </a:t>
            </a:r>
            <a:r>
              <a:rPr lang="cs-CZ" dirty="0">
                <a:solidFill>
                  <a:schemeClr val="tx1"/>
                </a:solidFill>
                <a:highlight>
                  <a:srgbClr val="FFFF00"/>
                </a:highlight>
                <a:latin typeface="Book Antiqua" pitchFamily="18" charset="0"/>
              </a:rPr>
              <a:t>3D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se vrátíme až na konci)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  <a:p>
            <a:pPr marL="457200" lvl="1" indent="0" eaLnBrk="1" hangingPunct="1">
              <a:buNone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4345" name="Rectangle 9">
            <a:extLst>
              <a:ext uri="{FF2B5EF4-FFF2-40B4-BE49-F238E27FC236}">
                <a16:creationId xmlns:a16="http://schemas.microsoft.com/office/drawing/2014/main" id="{A5D9B91F-0146-42EA-2AAB-F8901865F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227" y="412525"/>
            <a:ext cx="4948791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Prostoročas; událost</a:t>
            </a:r>
          </a:p>
        </p:txBody>
      </p:sp>
      <p:sp>
        <p:nvSpPr>
          <p:cNvPr id="8" name="Zástupný symbol pro číslo snímku 3">
            <a:extLst>
              <a:ext uri="{FF2B5EF4-FFF2-40B4-BE49-F238E27FC236}">
                <a16:creationId xmlns:a16="http://schemas.microsoft.com/office/drawing/2014/main" id="{8A60FF7D-AA61-5C30-356C-23B9F4E17FDD}"/>
              </a:ext>
            </a:extLst>
          </p:cNvPr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8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6" name="Zástupný symbol pro datum 7">
            <a:extLst>
              <a:ext uri="{FF2B5EF4-FFF2-40B4-BE49-F238E27FC236}">
                <a16:creationId xmlns:a16="http://schemas.microsoft.com/office/drawing/2014/main" id="{42F12370-18EC-BD68-4A40-4E0297626ACB}"/>
              </a:ext>
            </a:extLst>
          </p:cNvPr>
          <p:cNvSpPr txBox="1">
            <a:spLocks noGrp="1"/>
          </p:cNvSpPr>
          <p:nvPr/>
        </p:nvSpPr>
        <p:spPr bwMode="auto">
          <a:xfrm>
            <a:off x="6477000" y="-18288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E4ECF07-F639-2C64-D0D2-D78E35DBC1D6}"/>
              </a:ext>
            </a:extLst>
          </p:cNvPr>
          <p:cNvSpPr txBox="1"/>
          <p:nvPr/>
        </p:nvSpPr>
        <p:spPr>
          <a:xfrm>
            <a:off x="8628815" y="144462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5928C85-30AE-EC89-9B71-AE2B643878B3}"/>
              </a:ext>
            </a:extLst>
          </p:cNvPr>
          <p:cNvSpPr txBox="1"/>
          <p:nvPr/>
        </p:nvSpPr>
        <p:spPr>
          <a:xfrm>
            <a:off x="8628062" y="15398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72002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2A21E-F7E1-EA65-43C4-648798B77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BBC516-8716-BDEC-80E1-5A19F9CB6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4" y="1299873"/>
            <a:ext cx="8686800" cy="503713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dirty="0">
                <a:latin typeface="Book Antiqua" pitchFamily="18" charset="0"/>
              </a:rPr>
              <a:t>Papír: </a:t>
            </a:r>
            <a:r>
              <a:rPr lang="cs-CZ" dirty="0">
                <a:solidFill>
                  <a:srgbClr val="C00000"/>
                </a:solidFill>
                <a:latin typeface="Book Antiqua" pitchFamily="18" charset="0"/>
              </a:rPr>
              <a:t>dvě</a:t>
            </a:r>
            <a:r>
              <a:rPr lang="cs-CZ" dirty="0">
                <a:latin typeface="Book Antiqua" pitchFamily="18" charset="0"/>
              </a:rPr>
              <a:t> osy (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nemusí být k sobě kolmé</a:t>
            </a:r>
            <a:r>
              <a:rPr lang="cs-CZ" dirty="0">
                <a:latin typeface="Book Antiqua" pitchFamily="18" charset="0"/>
              </a:rPr>
              <a:t>)</a:t>
            </a:r>
          </a:p>
          <a:p>
            <a:pPr marL="0" indent="0" eaLnBrk="1" hangingPunct="1">
              <a:buNone/>
            </a:pPr>
            <a:r>
              <a:rPr lang="cs-CZ" dirty="0">
                <a:solidFill>
                  <a:srgbClr val="C00000"/>
                </a:solidFill>
                <a:latin typeface="Book Antiqua" pitchFamily="18" charset="0"/>
              </a:rPr>
              <a:t>Vodorovně</a:t>
            </a:r>
            <a:r>
              <a:rPr lang="cs-CZ" dirty="0">
                <a:latin typeface="Book Antiqua" pitchFamily="18" charset="0"/>
              </a:rPr>
              <a:t> podél nás – </a:t>
            </a:r>
            <a:r>
              <a:rPr lang="cs-CZ" dirty="0">
                <a:solidFill>
                  <a:srgbClr val="FF0000"/>
                </a:solidFill>
                <a:latin typeface="Book Antiqua" pitchFamily="18" charset="0"/>
              </a:rPr>
              <a:t>poloha </a:t>
            </a:r>
            <a:r>
              <a:rPr lang="cs-CZ" i="1" dirty="0">
                <a:solidFill>
                  <a:srgbClr val="FF0000"/>
                </a:solidFill>
                <a:latin typeface="Book Antiqua" pitchFamily="18" charset="0"/>
              </a:rPr>
              <a:t>x</a:t>
            </a:r>
          </a:p>
          <a:p>
            <a:pPr marL="0" indent="0" eaLnBrk="1" hangingPunct="1">
              <a:buNone/>
            </a:pPr>
            <a:r>
              <a:rPr lang="cs-CZ" dirty="0">
                <a:solidFill>
                  <a:srgbClr val="C00000"/>
                </a:solidFill>
                <a:latin typeface="Book Antiqua" pitchFamily="18" charset="0"/>
              </a:rPr>
              <a:t>Svisle</a:t>
            </a:r>
            <a:r>
              <a:rPr lang="cs-CZ" dirty="0">
                <a:latin typeface="Book Antiqua" pitchFamily="18" charset="0"/>
              </a:rPr>
              <a:t> od nás – </a:t>
            </a:r>
            <a:r>
              <a:rPr lang="cs-CZ" dirty="0">
                <a:solidFill>
                  <a:srgbClr val="FF0000"/>
                </a:solidFill>
                <a:latin typeface="Book Antiqua" pitchFamily="18" charset="0"/>
              </a:rPr>
              <a:t>čas </a:t>
            </a:r>
            <a:r>
              <a:rPr lang="cs-CZ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</a:p>
          <a:p>
            <a:pPr marL="0" indent="0" eaLnBrk="1" hangingPunct="1">
              <a:buNone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Počátek pro měření </a:t>
            </a:r>
            <a:r>
              <a:rPr lang="cs-CZ" b="1" dirty="0"/>
              <a:t>O: </a:t>
            </a:r>
            <a:r>
              <a:rPr lang="cs-CZ" dirty="0"/>
              <a:t>událost</a:t>
            </a:r>
            <a:r>
              <a:rPr lang="cs-CZ" i="1" dirty="0"/>
              <a:t> </a:t>
            </a:r>
            <a:r>
              <a:rPr lang="cs-CZ" dirty="0">
                <a:latin typeface="+mj-lt"/>
              </a:rPr>
              <a:t>{</a:t>
            </a:r>
            <a:r>
              <a:rPr lang="cs-CZ" i="1" dirty="0">
                <a:latin typeface="+mj-lt"/>
              </a:rPr>
              <a:t>x</a:t>
            </a:r>
            <a:r>
              <a:rPr lang="cs-CZ" dirty="0">
                <a:latin typeface="+mj-lt"/>
              </a:rPr>
              <a:t>=0; </a:t>
            </a:r>
            <a:r>
              <a:rPr lang="cs-CZ" i="1" dirty="0">
                <a:latin typeface="+mj-lt"/>
              </a:rPr>
              <a:t>t</a:t>
            </a:r>
            <a:r>
              <a:rPr lang="cs-CZ" dirty="0">
                <a:latin typeface="+mj-lt"/>
              </a:rPr>
              <a:t>=0}</a:t>
            </a:r>
            <a:endParaRPr lang="cs-CZ" dirty="0">
              <a:solidFill>
                <a:schemeClr val="tx1"/>
              </a:solidFill>
              <a:latin typeface="+mj-lt"/>
            </a:endParaRPr>
          </a:p>
          <a:p>
            <a:pPr marL="0" indent="0" eaLnBrk="1" hangingPunct="1">
              <a:buNone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  <a:p>
            <a:pPr marL="0" indent="0" eaLnBrk="1" hangingPunct="1">
              <a:buNone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  <a:p>
            <a:pPr marL="0" indent="0" eaLnBrk="1" hangingPunct="1">
              <a:buNone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  <a:p>
            <a:pPr marL="0" indent="0" eaLnBrk="1" hangingPunct="1">
              <a:buNone/>
            </a:pPr>
            <a:br>
              <a:rPr lang="cs-CZ" sz="1600" dirty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Bod </a:t>
            </a:r>
            <a:r>
              <a:rPr lang="cs-CZ" b="1" dirty="0"/>
              <a:t>B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roviny: událost {</a:t>
            </a:r>
            <a:r>
              <a:rPr lang="cs-CZ" i="1" dirty="0" err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b="1" baseline="-25000" dirty="0" err="1">
                <a:solidFill>
                  <a:schemeClr val="tx1"/>
                </a:solidFill>
              </a:rPr>
              <a:t>B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, </a:t>
            </a:r>
            <a:r>
              <a:rPr lang="cs-CZ" i="1" dirty="0" err="1">
                <a:solidFill>
                  <a:schemeClr val="tx1"/>
                </a:solidFill>
                <a:latin typeface="Book Antiqua" pitchFamily="18" charset="0"/>
              </a:rPr>
              <a:t>t</a:t>
            </a:r>
            <a:r>
              <a:rPr lang="cs-CZ" b="1" baseline="-25000" dirty="0" err="1">
                <a:solidFill>
                  <a:schemeClr val="tx1"/>
                </a:solidFill>
              </a:rPr>
              <a:t>B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}</a:t>
            </a:r>
          </a:p>
          <a:p>
            <a:pPr marL="0" indent="0" eaLnBrk="1" hangingPunct="1">
              <a:buNone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Souřadnice 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, 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t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najdeme </a:t>
            </a:r>
            <a:r>
              <a:rPr lang="cs-CZ" dirty="0">
                <a:solidFill>
                  <a:srgbClr val="C00000"/>
                </a:solidFill>
                <a:latin typeface="Book Antiqua" pitchFamily="18" charset="0"/>
              </a:rPr>
              <a:t>rovnoběžně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s osami</a:t>
            </a:r>
            <a:endParaRPr lang="cs-CZ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14345" name="Rectangle 9">
            <a:extLst>
              <a:ext uri="{FF2B5EF4-FFF2-40B4-BE49-F238E27FC236}">
                <a16:creationId xmlns:a16="http://schemas.microsoft.com/office/drawing/2014/main" id="{9B1E3D45-644F-3424-B372-102CF3842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227" y="412525"/>
            <a:ext cx="5809604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Grafický popis pohybu 1</a:t>
            </a:r>
          </a:p>
        </p:txBody>
      </p:sp>
      <p:sp>
        <p:nvSpPr>
          <p:cNvPr id="8" name="Zástupný symbol pro číslo snímku 3">
            <a:extLst>
              <a:ext uri="{FF2B5EF4-FFF2-40B4-BE49-F238E27FC236}">
                <a16:creationId xmlns:a16="http://schemas.microsoft.com/office/drawing/2014/main" id="{391687B5-BF4B-D1B1-2ADD-B04446FDE53F}"/>
              </a:ext>
            </a:extLst>
          </p:cNvPr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9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/44</a:t>
            </a:r>
          </a:p>
        </p:txBody>
      </p:sp>
      <p:sp>
        <p:nvSpPr>
          <p:cNvPr id="6" name="Zástupný symbol pro datum 7">
            <a:extLst>
              <a:ext uri="{FF2B5EF4-FFF2-40B4-BE49-F238E27FC236}">
                <a16:creationId xmlns:a16="http://schemas.microsoft.com/office/drawing/2014/main" id="{FFAEDD75-47A7-B9D0-DFF8-0F39B672CFF9}"/>
              </a:ext>
            </a:extLst>
          </p:cNvPr>
          <p:cNvSpPr txBox="1">
            <a:spLocks noGrp="1"/>
          </p:cNvSpPr>
          <p:nvPr/>
        </p:nvSpPr>
        <p:spPr bwMode="auto">
          <a:xfrm>
            <a:off x="6477000" y="-18288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2024-11-25 - U3V Obdržálek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2FD8B24-C6B2-6670-3BC9-BD983751DFBE}"/>
              </a:ext>
            </a:extLst>
          </p:cNvPr>
          <p:cNvSpPr txBox="1"/>
          <p:nvPr/>
        </p:nvSpPr>
        <p:spPr>
          <a:xfrm>
            <a:off x="8678615" y="1535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1624718-BF76-A7E5-2FB5-447DF6044150}"/>
              </a:ext>
            </a:extLst>
          </p:cNvPr>
          <p:cNvSpPr txBox="1"/>
          <p:nvPr/>
        </p:nvSpPr>
        <p:spPr>
          <a:xfrm>
            <a:off x="8703767" y="14138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F3E8A80-7630-2F38-17C5-7E2FF93EBB7D}"/>
              </a:ext>
            </a:extLst>
          </p:cNvPr>
          <p:cNvSpPr txBox="1"/>
          <p:nvPr/>
        </p:nvSpPr>
        <p:spPr>
          <a:xfrm>
            <a:off x="8678615" y="3550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CBDF3091-B5CC-A26A-06C3-D56993F05E7A}"/>
              </a:ext>
            </a:extLst>
          </p:cNvPr>
          <p:cNvCxnSpPr/>
          <p:nvPr/>
        </p:nvCxnSpPr>
        <p:spPr>
          <a:xfrm>
            <a:off x="583894" y="5233012"/>
            <a:ext cx="514487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617F1333-E331-2A47-3573-3DCB6CD16B98}"/>
              </a:ext>
            </a:extLst>
          </p:cNvPr>
          <p:cNvSpPr txBox="1"/>
          <p:nvPr/>
        </p:nvSpPr>
        <p:spPr>
          <a:xfrm>
            <a:off x="5299114" y="5341860"/>
            <a:ext cx="539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/>
              <a:t>x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99770F58-2043-2C9B-2CFC-7CFA68B5B8C0}"/>
              </a:ext>
            </a:extLst>
          </p:cNvPr>
          <p:cNvCxnSpPr>
            <a:cxnSpLocks/>
          </p:cNvCxnSpPr>
          <p:nvPr/>
        </p:nvCxnSpPr>
        <p:spPr>
          <a:xfrm flipV="1">
            <a:off x="789140" y="3832964"/>
            <a:ext cx="501235" cy="17251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3A12C57-AFB1-4719-E9B5-4B24D9D61519}"/>
              </a:ext>
            </a:extLst>
          </p:cNvPr>
          <p:cNvSpPr txBox="1"/>
          <p:nvPr/>
        </p:nvSpPr>
        <p:spPr>
          <a:xfrm>
            <a:off x="937135" y="3427453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>
                <a:latin typeface="+mj-lt"/>
              </a:rPr>
              <a:t>t</a:t>
            </a: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8DB27B74-731B-3702-F0D7-20019ED95452}"/>
              </a:ext>
            </a:extLst>
          </p:cNvPr>
          <p:cNvSpPr/>
          <p:nvPr/>
        </p:nvSpPr>
        <p:spPr>
          <a:xfrm>
            <a:off x="3503502" y="4110830"/>
            <a:ext cx="137702" cy="130662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1F74A0D2-83F3-A70A-D25B-68449B1BCEFE}"/>
              </a:ext>
            </a:extLst>
          </p:cNvPr>
          <p:cNvCxnSpPr>
            <a:cxnSpLocks/>
          </p:cNvCxnSpPr>
          <p:nvPr/>
        </p:nvCxnSpPr>
        <p:spPr>
          <a:xfrm flipH="1">
            <a:off x="3235647" y="4155025"/>
            <a:ext cx="346797" cy="1030173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B4BC0D22-6D93-1D0D-3620-E9160C7E0D10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1286310" y="4176161"/>
            <a:ext cx="2217192" cy="6131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43168035-78D2-AE9E-F7A8-25926491A65E}"/>
              </a:ext>
            </a:extLst>
          </p:cNvPr>
          <p:cNvSpPr txBox="1"/>
          <p:nvPr/>
        </p:nvSpPr>
        <p:spPr>
          <a:xfrm>
            <a:off x="3718171" y="3849220"/>
            <a:ext cx="771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B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E71C9C9E-DE8E-B26F-3419-E9F890F69506}"/>
              </a:ext>
            </a:extLst>
          </p:cNvPr>
          <p:cNvSpPr txBox="1"/>
          <p:nvPr/>
        </p:nvSpPr>
        <p:spPr>
          <a:xfrm>
            <a:off x="2986511" y="5089867"/>
            <a:ext cx="787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 err="1">
                <a:latin typeface="+mj-lt"/>
              </a:rPr>
              <a:t>x</a:t>
            </a:r>
            <a:r>
              <a:rPr lang="cs-CZ" sz="3200" baseline="-25000" dirty="0" err="1">
                <a:latin typeface="+mj-lt"/>
              </a:rPr>
              <a:t>B</a:t>
            </a:r>
            <a:endParaRPr lang="cs-CZ" sz="3200" baseline="-25000" dirty="0">
              <a:latin typeface="+mj-lt"/>
            </a:endParaRP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7E20EE0E-E398-18DE-4CF3-8BA8302E8D24}"/>
              </a:ext>
            </a:extLst>
          </p:cNvPr>
          <p:cNvSpPr txBox="1"/>
          <p:nvPr/>
        </p:nvSpPr>
        <p:spPr>
          <a:xfrm>
            <a:off x="710594" y="3851108"/>
            <a:ext cx="787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 err="1">
                <a:latin typeface="+mj-lt"/>
              </a:rPr>
              <a:t>t</a:t>
            </a:r>
            <a:r>
              <a:rPr lang="cs-CZ" sz="3200" baseline="-25000" dirty="0" err="1">
                <a:latin typeface="+mj-lt"/>
              </a:rPr>
              <a:t>B</a:t>
            </a:r>
            <a:endParaRPr lang="cs-CZ" sz="3200" baseline="-25000" dirty="0">
              <a:latin typeface="+mj-lt"/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0F8544B7-0AE6-5B1E-CB31-146B337B56C4}"/>
              </a:ext>
            </a:extLst>
          </p:cNvPr>
          <p:cNvSpPr txBox="1"/>
          <p:nvPr/>
        </p:nvSpPr>
        <p:spPr>
          <a:xfrm>
            <a:off x="827256" y="5172731"/>
            <a:ext cx="2100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+mn-lt"/>
              </a:rPr>
              <a:t>O</a:t>
            </a:r>
            <a:r>
              <a:rPr lang="cs-CZ" sz="3200" i="1" dirty="0">
                <a:latin typeface="+mj-lt"/>
              </a:rPr>
              <a:t> </a:t>
            </a:r>
            <a:r>
              <a:rPr lang="cs-CZ" sz="3200" dirty="0">
                <a:latin typeface="+mj-lt"/>
              </a:rPr>
              <a:t>= {0; 0}</a:t>
            </a:r>
            <a:endParaRPr lang="cs-CZ" sz="3200" baseline="-25000" dirty="0">
              <a:latin typeface="+mj-lt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12213787-B3E2-EF42-3E41-00FBC0EB16ED}"/>
              </a:ext>
            </a:extLst>
          </p:cNvPr>
          <p:cNvSpPr txBox="1"/>
          <p:nvPr/>
        </p:nvSpPr>
        <p:spPr>
          <a:xfrm>
            <a:off x="8678615" y="25433"/>
            <a:ext cx="6714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81434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Vlastní 1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est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13942</TotalTime>
  <Words>3824</Words>
  <Application>Microsoft Office PowerPoint</Application>
  <PresentationFormat>Předvádění na obrazovce (4:3)</PresentationFormat>
  <Paragraphs>881</Paragraphs>
  <Slides>41</Slides>
  <Notes>36</Notes>
  <HiddenSlides>2</HiddenSlides>
  <MMClips>1</MMClips>
  <ScaleCrop>false</ScaleCrop>
  <HeadingPairs>
    <vt:vector size="8" baseType="variant">
      <vt:variant>
        <vt:lpstr>Použitá písma</vt:lpstr>
      </vt:variant>
      <vt:variant>
        <vt:i4>15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41</vt:i4>
      </vt:variant>
    </vt:vector>
  </HeadingPairs>
  <TitlesOfParts>
    <vt:vector size="59" baseType="lpstr">
      <vt:lpstr>Arial</vt:lpstr>
      <vt:lpstr>Bahnschrift Light</vt:lpstr>
      <vt:lpstr>Bahnschrift SemiBold</vt:lpstr>
      <vt:lpstr>Blackadder ITC</vt:lpstr>
      <vt:lpstr>Book Antiqua</vt:lpstr>
      <vt:lpstr>Calibri</vt:lpstr>
      <vt:lpstr>Cambria</vt:lpstr>
      <vt:lpstr>Cambria Math</vt:lpstr>
      <vt:lpstr>Courier New</vt:lpstr>
      <vt:lpstr>Franklin Gothic Medium</vt:lpstr>
      <vt:lpstr>Impact</vt:lpstr>
      <vt:lpstr>Symbol</vt:lpstr>
      <vt:lpstr>Webdings</vt:lpstr>
      <vt:lpstr>Wingdings</vt:lpstr>
      <vt:lpstr>Wingdings 2</vt:lpstr>
      <vt:lpstr>Cesta</vt:lpstr>
      <vt:lpstr>Acrobat Document</vt:lpstr>
      <vt:lpstr>Equation</vt:lpstr>
      <vt:lpstr>Prezentace aplikace PowerPoint</vt:lpstr>
      <vt:lpstr>Prezentace aplikace PowerPoint</vt:lpstr>
      <vt:lpstr>Porovnání teorií s experimenty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MFF 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Jan Obdržálek</dc:creator>
  <cp:lastModifiedBy>Jan Obdržálek</cp:lastModifiedBy>
  <cp:revision>612</cp:revision>
  <cp:lastPrinted>2021-03-28T23:11:49Z</cp:lastPrinted>
  <dcterms:created xsi:type="dcterms:W3CDTF">2010-10-29T03:57:00Z</dcterms:created>
  <dcterms:modified xsi:type="dcterms:W3CDTF">2024-12-02T02:48:26Z</dcterms:modified>
</cp:coreProperties>
</file>