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7" r:id="rId8"/>
    <p:sldId id="261" r:id="rId9"/>
    <p:sldId id="262" r:id="rId10"/>
    <p:sldId id="263" r:id="rId11"/>
    <p:sldId id="265" r:id="rId12"/>
    <p:sldId id="274" r:id="rId13"/>
    <p:sldId id="266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10234613" cy="7099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99FF"/>
    <a:srgbClr val="FF00FF"/>
    <a:srgbClr val="FFFFFF"/>
    <a:srgbClr val="2D6BB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008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E1B7DFA-7A72-4776-8D24-2287E5F704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7525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3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noProof="0" smtClean="0"/>
              <a:t>Klepnutím lze upravit styly předlohy textu.</a:t>
            </a:r>
          </a:p>
          <a:p>
            <a:pPr lvl="1"/>
            <a:r>
              <a:rPr lang="en-US" altLang="cs-CZ" noProof="0" smtClean="0"/>
              <a:t>Druhá úroveň</a:t>
            </a:r>
          </a:p>
          <a:p>
            <a:pPr lvl="2"/>
            <a:r>
              <a:rPr lang="en-US" altLang="cs-CZ" noProof="0" smtClean="0"/>
              <a:t>Třetí úroveň</a:t>
            </a:r>
          </a:p>
          <a:p>
            <a:pPr lvl="3"/>
            <a:r>
              <a:rPr lang="en-US" altLang="cs-CZ" noProof="0" smtClean="0"/>
              <a:t>Čtvrtá úroveň</a:t>
            </a:r>
          </a:p>
          <a:p>
            <a:pPr lvl="4"/>
            <a:r>
              <a:rPr lang="en-US" altLang="cs-CZ" noProof="0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768" tIns="47384" rIns="94768" bIns="47384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C29251E-0806-4B5C-B2CF-E3F7FCF35B24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848245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7F547D-46B8-410E-8527-7A16FBDFFFA1}" type="slidenum">
              <a:rPr lang="en-US" altLang="cs-CZ"/>
              <a:pPr eaLnBrk="1" hangingPunct="1">
                <a:spcBef>
                  <a:spcPct val="0"/>
                </a:spcBef>
              </a:pPr>
              <a:t>1</a:t>
            </a:fld>
            <a:endParaRPr lang="en-US" altLang="cs-CZ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94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9938" indent="-295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4275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7350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2013" indent="-2365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892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464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036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813" indent="-2365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C42B3F3-4450-4579-BC36-5EA8CA3FE393}" type="slidenum">
              <a:rPr lang="en-US" altLang="cs-CZ"/>
              <a:pPr eaLnBrk="1" hangingPunct="1">
                <a:spcBef>
                  <a:spcPct val="0"/>
                </a:spcBef>
              </a:pPr>
              <a:t>2</a:t>
            </a:fld>
            <a:endParaRPr lang="en-US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380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7 h 1912"/>
              <a:gd name="T4" fmla="*/ 0 w 1588"/>
              <a:gd name="T5" fmla="*/ 2147483647 h 1912"/>
              <a:gd name="T6" fmla="*/ 0 w 1588"/>
              <a:gd name="T7" fmla="*/ 2147483647 h 1912"/>
              <a:gd name="T8" fmla="*/ 0 w 1588"/>
              <a:gd name="T9" fmla="*/ 2147483647 h 1912"/>
              <a:gd name="T10" fmla="*/ 0 w 1588"/>
              <a:gd name="T11" fmla="*/ 2147483647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altLang="cs-CZ" noProof="0" smtClean="0"/>
              <a:t>Klepnutím lze upravit styl předlohy nadpisů.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cs-CZ" noProof="0" smtClean="0"/>
              <a:t>Klepnutím lze upravit styl předlohy podnadpisů.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44730-5E06-4ED4-B26F-94E49C09D556}" type="slidenum">
              <a:rPr lang="en-US" altLang="cs-CZ"/>
              <a:pPr/>
              <a:t>‹#›</a:t>
            </a:fld>
            <a:endParaRPr lang="en-US" alt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71814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FB9CCE-44C6-42B3-A9FE-A825008C1CB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717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69DC-F5E6-48B4-BD94-A5BD1D94E138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09691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5BE16-13C7-4402-A944-205BAC12C5BE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55978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593C5-08D7-4194-A9B6-1ABA6A82073C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06117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D5E5F9-B659-42A2-89BE-93B2F8AC0360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785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4688EC-4AFE-4A7F-8909-3ADE870F3DC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3673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490BE0-210D-412B-BDAF-71AF568FDAF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133272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4802B-E1B9-4F5F-8606-638A34E1B425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44417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22C607-610C-47EA-8960-4D8F4D610221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6747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55942-47D0-470B-B6A3-34A75456C6CB}" type="slidenum">
              <a:rPr lang="en-US" altLang="cs-CZ"/>
              <a:pPr/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55508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 smtClean="0"/>
              <a:t>Klepnutím lze upravit styly předlohy textu.</a:t>
            </a:r>
          </a:p>
          <a:p>
            <a:pPr lvl="1"/>
            <a:r>
              <a:rPr lang="en-US" altLang="cs-CZ" smtClean="0"/>
              <a:t>Druhá úroveň</a:t>
            </a:r>
          </a:p>
          <a:p>
            <a:pPr lvl="2"/>
            <a:r>
              <a:rPr lang="en-US" altLang="cs-CZ" smtClean="0"/>
              <a:t>Třetí úroveň</a:t>
            </a:r>
          </a:p>
          <a:p>
            <a:pPr lvl="3"/>
            <a:r>
              <a:rPr lang="en-US" altLang="cs-CZ" smtClean="0"/>
              <a:t>Čtvrtá úroveň</a:t>
            </a:r>
          </a:p>
          <a:p>
            <a:pPr lvl="4"/>
            <a:r>
              <a:rPr lang="en-US" altLang="cs-CZ" smtClean="0"/>
              <a:t>Pátá úroveň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en-US" altLang="cs-CZ"/>
              <a:t>Podivná voda, Descartes - Olomouc, 2012-11-20T10:00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fld id="{916681CF-B578-4ED8-9582-9E6A0E23F955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doi.org/10.1063/1.5085163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H2O_2D_labelled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en.wikipedia.org/wiki/File:Water_molecule_3D.sv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en.wikipedia.org/wiki/File:3D_model_hydrogen_bonds_in_water.sv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5CF5EC-43EF-4966-B03A-FD352ABBA4E3}" type="slidenum">
              <a:rPr lang="en-US" altLang="cs-CZ" b="0">
                <a:latin typeface="Arial" panose="020B0604020202020204" pitchFamily="34" charset="0"/>
              </a:rPr>
              <a:pPr eaLnBrk="1" hangingPunct="1"/>
              <a:t>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92080" y="1997075"/>
            <a:ext cx="2088232" cy="1431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            </a:t>
            </a:r>
            <a:r>
              <a:rPr lang="cs-CZ" altLang="cs-CZ" sz="6600" dirty="0" smtClean="0">
                <a:solidFill>
                  <a:srgbClr val="00B0F0"/>
                </a:solidFill>
              </a:rPr>
              <a:t>voda</a:t>
            </a:r>
            <a:endParaRPr lang="en-US" altLang="cs-CZ" sz="6600" dirty="0" smtClean="0">
              <a:solidFill>
                <a:srgbClr val="00B0F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U3V, </a:t>
            </a:r>
            <a:r>
              <a:rPr lang="cs-CZ" altLang="cs-CZ" dirty="0" smtClean="0"/>
              <a:t>2024</a:t>
            </a:r>
            <a:endParaRPr lang="cs-CZ" altLang="cs-CZ" dirty="0" smtClean="0"/>
          </a:p>
          <a:p>
            <a:pPr eaLnBrk="1" hangingPunct="1">
              <a:defRPr/>
            </a:pPr>
            <a:r>
              <a:rPr lang="cs-CZ" altLang="cs-CZ" dirty="0" smtClean="0"/>
              <a:t>Jan Obdržálek</a:t>
            </a:r>
          </a:p>
          <a:p>
            <a:pPr eaLnBrk="1" hangingPunct="1">
              <a:defRPr/>
            </a:pPr>
            <a:r>
              <a:rPr lang="cs-CZ" altLang="cs-CZ" dirty="0" smtClean="0"/>
              <a:t>ÚTF MFF UK</a:t>
            </a:r>
            <a:endParaRPr lang="en-US" altLang="cs-CZ" dirty="0" smtClean="0"/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1979712" y="2492896"/>
            <a:ext cx="2917975" cy="87317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cs-CZ" sz="3600" i="1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P   o   d   i   v   n    á</a:t>
            </a:r>
            <a:endParaRPr lang="cs-CZ" sz="3600" i="1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0DF4078-4E00-4749-97FA-B6377068DC95}" type="slidenum">
              <a:rPr lang="en-US" altLang="cs-CZ" b="0">
                <a:latin typeface="Arial" panose="020B0604020202020204" pitchFamily="34" charset="0"/>
              </a:rPr>
              <a:pPr eaLnBrk="1" hangingPunct="1"/>
              <a:t>10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Za </a:t>
            </a:r>
            <a:r>
              <a:rPr lang="cs-CZ" altLang="cs-CZ" sz="2800" dirty="0" err="1" smtClean="0"/>
              <a:t>atmoférického</a:t>
            </a:r>
            <a:r>
              <a:rPr lang="cs-CZ" altLang="cs-CZ" sz="2800" dirty="0" smtClean="0"/>
              <a:t> tlaku (100 </a:t>
            </a:r>
            <a:r>
              <a:rPr lang="cs-CZ" altLang="cs-CZ" sz="2800" dirty="0" err="1" smtClean="0"/>
              <a:t>kPa</a:t>
            </a:r>
            <a:r>
              <a:rPr lang="cs-CZ" altLang="cs-CZ" sz="2800" dirty="0" smtClean="0"/>
              <a:t>) kapalina: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tuhne (taje) 0 °C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 dirty="0" smtClean="0"/>
              <a:t>vaří se 100 °C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Trojný bod: T = 0,01 °C; p = 615 Pa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Teplotní stupnice Celsius; kelvin; nyní jinak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>
                <a:solidFill>
                  <a:schemeClr val="hlink"/>
                </a:solidFill>
              </a:rPr>
              <a:t>Anomálie vody</a:t>
            </a:r>
            <a:r>
              <a:rPr lang="cs-CZ" altLang="cs-CZ" sz="2800" dirty="0" smtClean="0"/>
              <a:t>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mechanické: hustota 3,98 °C, viskozita,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tepelné: teplota tání, varu, …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elektrické: permitivita 80 (silně polární)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 dirty="0" smtClean="0"/>
              <a:t>(na webu až 41 anomálií)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FB996EB-00D4-4385-A181-19E8CA1EA2EF}" type="slidenum">
              <a:rPr lang="en-US" altLang="cs-CZ" b="0">
                <a:latin typeface="Arial" panose="020B0604020202020204" pitchFamily="34" charset="0"/>
              </a:rPr>
              <a:pPr eaLnBrk="1" hangingPunct="1"/>
              <a:t>11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Co je to voda ve </a:t>
            </a:r>
            <a:r>
              <a:rPr lang="cs-CZ" altLang="cs-CZ" dirty="0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Anomálie, kde se dá</a:t>
            </a:r>
            <a:r>
              <a:rPr lang="en-US" dirty="0" err="1"/>
              <a:t>i</a:t>
            </a:r>
            <a:endParaRPr lang="cs-CZ" altLang="cs-CZ" dirty="0" smtClean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sp>
        <p:nvSpPr>
          <p:cNvPr id="2" name="Obdélník 1"/>
          <p:cNvSpPr/>
          <p:nvPr/>
        </p:nvSpPr>
        <p:spPr>
          <a:xfrm>
            <a:off x="7247531" y="2431820"/>
            <a:ext cx="1279517" cy="400110"/>
          </a:xfrm>
          <a:prstGeom prst="rect">
            <a:avLst/>
          </a:prstGeom>
          <a:solidFill>
            <a:srgbClr val="2D6BB5">
              <a:alpha val="0"/>
            </a:srgbClr>
          </a:solidFill>
        </p:spPr>
        <p:txBody>
          <a:bodyPr wrap="none">
            <a:spAutoFit/>
          </a:bodyPr>
          <a:lstStyle/>
          <a:p>
            <a:r>
              <a:rPr lang="en-US" sz="800" dirty="0" err="1" smtClean="0"/>
              <a:t>hus</a:t>
            </a:r>
            <a:r>
              <a:rPr lang="cs-CZ" sz="800" dirty="0" smtClean="0"/>
              <a:t>t</a:t>
            </a:r>
            <a:r>
              <a:rPr lang="en-US" sz="800" dirty="0" err="1" smtClean="0"/>
              <a:t>ota</a:t>
            </a:r>
            <a:r>
              <a:rPr lang="cs-CZ" sz="800" dirty="0" smtClean="0">
                <a:solidFill>
                  <a:schemeClr val="bg1">
                    <a:lumMod val="50000"/>
                  </a:schemeClr>
                </a:solidFill>
              </a:rPr>
              <a:t>-</a:t>
            </a:r>
            <a:r>
              <a:rPr lang="cs-CZ" sz="2000" dirty="0" smtClean="0">
                <a:solidFill>
                  <a:schemeClr val="bg1">
                    <a:lumMod val="50000"/>
                  </a:schemeClr>
                </a:solidFill>
              </a:rPr>
              <a:t>____</a:t>
            </a:r>
            <a:endParaRPr lang="cs-CZ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235421" y="2831877"/>
            <a:ext cx="123623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 err="1" smtClean="0"/>
              <a:t>vazkost</a:t>
            </a:r>
            <a:r>
              <a:rPr lang="cs-CZ" sz="2000" dirty="0" smtClean="0">
                <a:solidFill>
                  <a:srgbClr val="FF00FF"/>
                </a:solidFill>
              </a:rPr>
              <a:t>____</a:t>
            </a:r>
            <a:endParaRPr lang="cs-CZ" sz="2000" dirty="0">
              <a:solidFill>
                <a:srgbClr val="FF00FF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235421" y="3218030"/>
            <a:ext cx="2077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z</a:t>
            </a:r>
            <a:r>
              <a:rPr lang="en-US" sz="800" dirty="0" smtClean="0"/>
              <a:t>m</a:t>
            </a:r>
            <a:r>
              <a:rPr lang="cs-CZ" sz="800" dirty="0" smtClean="0"/>
              <a:t>ě</a:t>
            </a:r>
            <a:r>
              <a:rPr lang="en-US" sz="800" dirty="0" err="1" smtClean="0"/>
              <a:t>na</a:t>
            </a:r>
            <a:r>
              <a:rPr lang="en-US" sz="800" dirty="0" smtClean="0"/>
              <a:t> </a:t>
            </a:r>
            <a:r>
              <a:rPr lang="en-US" sz="800" dirty="0" err="1" smtClean="0"/>
              <a:t>vazkost</a:t>
            </a:r>
            <a:r>
              <a:rPr lang="en-US" sz="800" dirty="0" smtClean="0"/>
              <a:t> z </a:t>
            </a:r>
            <a:r>
              <a:rPr lang="en-US" sz="800" dirty="0" err="1" smtClean="0"/>
              <a:t>tlakem</a:t>
            </a:r>
            <a:r>
              <a:rPr lang="cs-CZ" sz="2000" dirty="0" smtClean="0">
                <a:solidFill>
                  <a:srgbClr val="FFC000"/>
                </a:solidFill>
              </a:rPr>
              <a:t>____</a:t>
            </a:r>
            <a:endParaRPr lang="cs-CZ" sz="2000" dirty="0">
              <a:solidFill>
                <a:srgbClr val="FFC000"/>
              </a:solidFill>
            </a:endParaRPr>
          </a:p>
          <a:p>
            <a:endParaRPr lang="cs-CZ" sz="800" dirty="0"/>
          </a:p>
        </p:txBody>
      </p:sp>
      <p:sp>
        <p:nvSpPr>
          <p:cNvPr id="11" name="Obdélník 10"/>
          <p:cNvSpPr/>
          <p:nvPr/>
        </p:nvSpPr>
        <p:spPr>
          <a:xfrm>
            <a:off x="7242130" y="3674554"/>
            <a:ext cx="15472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stlačitelnost</a:t>
            </a:r>
            <a:r>
              <a:rPr lang="cs-CZ" sz="2000" dirty="0">
                <a:solidFill>
                  <a:srgbClr val="FFC000"/>
                </a:solidFill>
              </a:rPr>
              <a:t> </a:t>
            </a:r>
            <a:r>
              <a:rPr lang="cs-CZ" sz="200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____</a:t>
            </a:r>
            <a:endParaRPr lang="cs-CZ" sz="200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7262430" y="4450431"/>
            <a:ext cx="14927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00" dirty="0" smtClean="0"/>
              <a:t>měrné teplo </a:t>
            </a:r>
            <a:r>
              <a:rPr lang="cs-CZ" sz="2000" dirty="0" smtClean="0">
                <a:solidFill>
                  <a:srgbClr val="FF0000"/>
                </a:solidFill>
              </a:rPr>
              <a:t>____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206910" y="4889808"/>
            <a:ext cx="19370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/>
              <a:t>t</a:t>
            </a:r>
            <a:r>
              <a:rPr lang="cs-CZ" sz="800" dirty="0" smtClean="0"/>
              <a:t>epelná roztažnost </a:t>
            </a:r>
            <a:r>
              <a:rPr lang="cs-CZ" sz="2000" dirty="0" smtClean="0">
                <a:solidFill>
                  <a:srgbClr val="FF99FF"/>
                </a:solidFill>
              </a:rPr>
              <a:t>____</a:t>
            </a:r>
            <a:endParaRPr lang="cs-CZ" sz="2000" dirty="0">
              <a:solidFill>
                <a:srgbClr val="FF99FF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206911" y="4001820"/>
            <a:ext cx="16503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00" dirty="0" smtClean="0"/>
              <a:t>rychlost zvuku </a:t>
            </a:r>
            <a:r>
              <a:rPr lang="cs-CZ" sz="2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____</a:t>
            </a:r>
            <a:endParaRPr lang="cs-CZ" sz="2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endParaRPr lang="cs-CZ" sz="800" dirty="0"/>
          </a:p>
        </p:txBody>
      </p:sp>
      <p:sp>
        <p:nvSpPr>
          <p:cNvPr id="4" name="Obdélník 3"/>
          <p:cNvSpPr/>
          <p:nvPr/>
        </p:nvSpPr>
        <p:spPr>
          <a:xfrm>
            <a:off x="1331640" y="6237312"/>
            <a:ext cx="6235596" cy="2616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1100" b="0" dirty="0">
                <a:ln w="9525">
                  <a:noFill/>
                  <a:prstDash val="solid"/>
                </a:ln>
                <a:solidFill>
                  <a:srgbClr val="FFFFFF"/>
                </a:solidFill>
              </a:rPr>
              <a:t>Obrázek převzat z:http://www1.lsbu.ac.uk/water/water_anomalies.html</a:t>
            </a:r>
            <a:endParaRPr lang="cs-CZ" sz="1100" b="0" cap="none" spc="0" dirty="0">
              <a:ln w="9525">
                <a:noFill/>
                <a:prstDash val="solid"/>
              </a:ln>
              <a:solidFill>
                <a:srgbClr val="FFFFFF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79240" y="5727145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dirty="0" smtClean="0"/>
              <a:t>-30                 0</a:t>
            </a:r>
            <a:r>
              <a:rPr lang="cs-CZ" dirty="0" smtClean="0"/>
              <a:t>              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                     </a:t>
            </a:r>
            <a:r>
              <a:rPr lang="cs-CZ" dirty="0" smtClean="0"/>
              <a:t>  teplota / °C      </a:t>
            </a:r>
            <a:r>
              <a:rPr lang="cs-CZ" b="0" dirty="0" smtClean="0"/>
              <a:t>100</a:t>
            </a:r>
            <a:endParaRPr lang="cs-CZ" b="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3148" y="5504716"/>
            <a:ext cx="61806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4" descr="Anomalous properties of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67" y="2156761"/>
            <a:ext cx="6458544" cy="35227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9EC9353C-726D-4433-BE61-AEC2F93BDF54}" type="slidenum">
              <a:rPr lang="en-US" altLang="cs-CZ" b="0">
                <a:latin typeface="Arial" panose="020B0604020202020204" pitchFamily="34" charset="0"/>
              </a:rPr>
              <a:pPr eaLnBrk="1" hangingPunct="1"/>
              <a:t>12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Fázový diagram</a:t>
            </a:r>
          </a:p>
        </p:txBody>
      </p:sp>
      <p:pic>
        <p:nvPicPr>
          <p:cNvPr id="143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087563"/>
            <a:ext cx="3400425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5095" y="4522669"/>
            <a:ext cx="1667449" cy="1442226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15616" y="623731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0" dirty="0" smtClean="0"/>
              <a:t>teplota / °C →</a:t>
            </a:r>
            <a:endParaRPr lang="cs-CZ" b="0" dirty="0"/>
          </a:p>
        </p:txBody>
      </p:sp>
      <p:sp>
        <p:nvSpPr>
          <p:cNvPr id="11" name="TextovéPole 10"/>
          <p:cNvSpPr txBox="1"/>
          <p:nvPr/>
        </p:nvSpPr>
        <p:spPr>
          <a:xfrm rot="16200000">
            <a:off x="-67870" y="5188550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0" dirty="0" smtClean="0"/>
              <a:t>tlak </a:t>
            </a:r>
            <a:r>
              <a:rPr lang="cs-CZ" b="0" dirty="0" smtClean="0"/>
              <a:t>→</a:t>
            </a:r>
            <a:endParaRPr lang="cs-CZ" b="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115616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-200</a:t>
            </a:r>
            <a:endParaRPr lang="cs-CZ" sz="1200" b="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6368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-100</a:t>
            </a:r>
            <a:endParaRPr lang="cs-CZ" sz="1200" b="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48376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0</a:t>
            </a:r>
            <a:endParaRPr lang="cs-CZ" sz="1200" b="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987824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100</a:t>
            </a:r>
            <a:endParaRPr lang="cs-CZ" sz="1200" b="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563888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200</a:t>
            </a:r>
            <a:endParaRPr lang="cs-CZ" sz="1200" b="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211960" y="6021288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300</a:t>
            </a:r>
            <a:endParaRPr lang="cs-CZ" sz="1200" b="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16016" y="602128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373,946</a:t>
            </a:r>
            <a:endParaRPr lang="cs-CZ" sz="1200" b="0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07504" y="573325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Pa</a:t>
            </a:r>
            <a:endParaRPr lang="cs-CZ" sz="1200" b="0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5496" y="486916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kPa</a:t>
            </a:r>
            <a:endParaRPr lang="cs-CZ" sz="1200" b="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5496" y="393305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MPa</a:t>
            </a:r>
            <a:endParaRPr lang="cs-CZ" sz="1200" b="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35496" y="2996952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GPa</a:t>
            </a:r>
            <a:endParaRPr lang="cs-CZ" sz="1200" b="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5496" y="2060848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1 </a:t>
            </a:r>
            <a:r>
              <a:rPr lang="cs-CZ" sz="1200" b="0" dirty="0" err="1" smtClean="0"/>
              <a:t>TPa</a:t>
            </a:r>
            <a:endParaRPr lang="cs-CZ" sz="1200" b="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7495888" y="4224757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vodíkové vazby</a:t>
            </a:r>
            <a:endParaRPr lang="cs-CZ" sz="1200" b="0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6444208" y="1772816"/>
            <a:ext cx="2520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dirty="0" smtClean="0"/>
              <a:t>detail extrému kapalné vody</a:t>
            </a:r>
            <a:endParaRPr lang="cs-CZ" sz="1200" b="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273280" y="6116216"/>
            <a:ext cx="18707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b="0" dirty="0"/>
              <a:t>J. Chem. Phys. 150, 060901 (2019); </a:t>
            </a:r>
            <a:r>
              <a:rPr lang="de-DE" sz="800" b="0" dirty="0">
                <a:hlinkClick r:id="rId4"/>
              </a:rPr>
              <a:t>https://doi.org/10.1063/1.5085163</a:t>
            </a:r>
            <a:endParaRPr lang="cs-CZ" sz="800" b="0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5496" y="3501008"/>
            <a:ext cx="792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0" dirty="0" smtClean="0"/>
              <a:t>22,064</a:t>
            </a:r>
            <a:endParaRPr lang="cs-CZ" sz="1000" b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154" y="4522668"/>
            <a:ext cx="1931665" cy="1434115"/>
          </a:xfrm>
          <a:prstGeom prst="rect">
            <a:avLst/>
          </a:prstGeom>
        </p:spPr>
      </p:pic>
      <p:pic>
        <p:nvPicPr>
          <p:cNvPr id="1026" name="irc_mi" descr="700px-Phase_diagram_of_wa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831" y="1968499"/>
            <a:ext cx="4737336" cy="3996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6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050A40B-BBA4-43C9-9D4C-D844CE695468}" type="slidenum">
              <a:rPr lang="en-US" altLang="cs-CZ" b="0">
                <a:latin typeface="Arial" panose="020B0604020202020204" pitchFamily="34" charset="0"/>
              </a:rPr>
              <a:pPr eaLnBrk="1" hangingPunct="1"/>
              <a:t>13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>
                <a:solidFill>
                  <a:schemeClr val="hlink"/>
                </a:solidFill>
              </a:rPr>
              <a:t>Anomálie</a:t>
            </a:r>
            <a:r>
              <a:rPr lang="cs-CZ" altLang="cs-CZ" smtClean="0"/>
              <a:t> v termodynamice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4606925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800" dirty="0" smtClean="0"/>
              <a:t>Vysoká teplota tání i varu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kapacita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Vysoká tepelná vodivost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výparné teplo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Vysoké latentní teplo tání</a:t>
            </a:r>
          </a:p>
          <a:p>
            <a:pPr eaLnBrk="1" hangingPunct="1">
              <a:defRPr/>
            </a:pPr>
            <a:r>
              <a:rPr lang="cs-CZ" altLang="cs-CZ" sz="2800" dirty="0" smtClean="0"/>
              <a:t>Hydratační vlastnosti (proteiny, </a:t>
            </a:r>
            <a:r>
              <a:rPr lang="cs-CZ" altLang="cs-CZ" sz="2800" dirty="0" err="1" smtClean="0"/>
              <a:t>nukl.kys</a:t>
            </a:r>
            <a:r>
              <a:rPr lang="cs-CZ" altLang="cs-CZ" sz="2800" dirty="0" smtClean="0"/>
              <a:t>.)</a:t>
            </a:r>
          </a:p>
          <a:p>
            <a:pPr eaLnBrk="1" hangingPunct="1">
              <a:defRPr/>
            </a:pPr>
            <a:r>
              <a:rPr lang="cs-CZ" altLang="cs-CZ" sz="2800" dirty="0" smtClean="0"/>
              <a:t>Iontové reakce a interakce (</a:t>
            </a:r>
            <a:r>
              <a:rPr lang="cs-CZ" altLang="cs-CZ" sz="2800" dirty="0" err="1" smtClean="0"/>
              <a:t>Bi</a:t>
            </a:r>
            <a:r>
              <a:rPr lang="cs-CZ" altLang="cs-CZ" sz="2800" dirty="0" smtClean="0"/>
              <a:t>)</a:t>
            </a:r>
          </a:p>
          <a:p>
            <a:pPr eaLnBrk="1" hangingPunct="1">
              <a:defRPr/>
            </a:pPr>
            <a:r>
              <a:rPr lang="cs-CZ" altLang="cs-CZ" sz="2800" dirty="0" smtClean="0"/>
              <a:t>měrný objem ledu &gt; vody (rybníček nepromrzne)</a:t>
            </a:r>
          </a:p>
          <a:p>
            <a:pPr eaLnBrk="1" hangingPunct="1">
              <a:defRPr/>
            </a:pPr>
            <a:endParaRPr lang="cs-CZ" altLang="cs-CZ" sz="2800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4094BD7-6D2D-40CA-9BA8-808DE0D5DBC0}" type="slidenum">
              <a:rPr lang="en-US" altLang="cs-CZ" b="0">
                <a:latin typeface="Arial" panose="020B0604020202020204" pitchFamily="34" charset="0"/>
              </a:rPr>
              <a:pPr eaLnBrk="1" hangingPunct="1"/>
              <a:t>14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Anomálie v termodynamice</a:t>
            </a:r>
          </a:p>
        </p:txBody>
      </p:sp>
      <p:sp>
        <p:nvSpPr>
          <p:cNvPr id="2356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351837" cy="4606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ale hlavně: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Nejvyšší hustota (minimální objem) při </a:t>
            </a:r>
            <a:r>
              <a:rPr lang="en-US" altLang="cs-CZ" smtClean="0">
                <a:cs typeface="Tahoma" pitchFamily="34" charset="0"/>
              </a:rPr>
              <a:t>~</a:t>
            </a:r>
            <a:r>
              <a:rPr lang="cs-CZ" altLang="cs-CZ" smtClean="0"/>
              <a:t>4 °C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smtClean="0"/>
              <a:t>Význam pro přežití ryb v zimě (spolu s hustotou ledu nižší než u vody):</a:t>
            </a:r>
            <a:br>
              <a:rPr lang="cs-CZ" altLang="cs-CZ" smtClean="0"/>
            </a:br>
            <a:r>
              <a:rPr lang="cs-CZ" altLang="cs-CZ" smtClean="0"/>
              <a:t>- do 4 °C voda chladne „normálně“</a:t>
            </a:r>
            <a:br>
              <a:rPr lang="cs-CZ" altLang="cs-CZ" smtClean="0"/>
            </a:br>
            <a:r>
              <a:rPr lang="cs-CZ" altLang="cs-CZ" smtClean="0"/>
              <a:t>- poté zůstává u dna 4 °C, shora chladne, ale bez míchání, tedy pomalu</a:t>
            </a:r>
            <a:br>
              <a:rPr lang="cs-CZ" altLang="cs-CZ" smtClean="0"/>
            </a:br>
            <a:r>
              <a:rPr lang="cs-CZ" altLang="cs-CZ" smtClean="0"/>
              <a:t>- pod 0 °C zatuhne povrch, ale (studený) led neklesá dolů a chrání vše shora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B3FD0-D69E-4288-B7FE-A5B8497D9A38}" type="slidenum">
              <a:rPr lang="en-US" altLang="cs-CZ" b="0">
                <a:latin typeface="Arial" panose="020B0604020202020204" pitchFamily="34" charset="0"/>
              </a:rPr>
              <a:pPr eaLnBrk="1" hangingPunct="1"/>
              <a:t>15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 smtClean="0"/>
              <a:t>Anomálie v termodynamice</a:t>
            </a:r>
            <a:br>
              <a:rPr lang="cs-CZ" altLang="cs-CZ" sz="4000" smtClean="0"/>
            </a:br>
            <a:r>
              <a:rPr lang="cs-CZ" altLang="cs-CZ" sz="4000" smtClean="0">
                <a:solidFill>
                  <a:schemeClr val="hlink"/>
                </a:solidFill>
              </a:rPr>
              <a:t>pro biologii savců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Vysoká tepelná kapacita umožní jen malé změny teploty při příjmu i výdeji energie</a:t>
            </a:r>
          </a:p>
          <a:p>
            <a:pPr eaLnBrk="1" hangingPunct="1">
              <a:defRPr/>
            </a:pPr>
            <a:r>
              <a:rPr lang="cs-CZ" altLang="cs-CZ" smtClean="0"/>
              <a:t>Vysoká tepelná vodivost urychlí vyrovnání teplot v organismu</a:t>
            </a:r>
          </a:p>
          <a:p>
            <a:pPr eaLnBrk="1" hangingPunct="1">
              <a:defRPr/>
            </a:pPr>
            <a:r>
              <a:rPr lang="cs-CZ" altLang="cs-CZ" smtClean="0"/>
              <a:t>Vysoké výparné teplo umožní v horku ochladit se potem (pes vyplazí jazyk)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A1C0F5A-B43B-435F-BCCF-BBD16E80C70E}" type="slidenum">
              <a:rPr lang="en-US" altLang="cs-CZ" b="0">
                <a:latin typeface="Arial" panose="020B0604020202020204" pitchFamily="34" charset="0"/>
              </a:rPr>
              <a:pPr eaLnBrk="1" hangingPunct="1"/>
              <a:t>16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7666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 dirty="0" smtClean="0"/>
              <a:t>Kritický přístup k informacím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362950" cy="396026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>
                <a:solidFill>
                  <a:schemeClr val="hlink"/>
                </a:solidFill>
              </a:rPr>
              <a:t>Efekt </a:t>
            </a:r>
            <a:r>
              <a:rPr lang="cs-CZ" altLang="cs-CZ" dirty="0" err="1" smtClean="0">
                <a:solidFill>
                  <a:schemeClr val="hlink"/>
                </a:solidFill>
              </a:rPr>
              <a:t>Mpembe</a:t>
            </a:r>
            <a:r>
              <a:rPr lang="cs-CZ" altLang="cs-CZ" dirty="0" smtClean="0">
                <a:solidFill>
                  <a:schemeClr val="hlink"/>
                </a:solidFill>
              </a:rPr>
              <a:t>: </a:t>
            </a:r>
            <a:r>
              <a:rPr lang="cs-CZ" altLang="cs-CZ" dirty="0" smtClean="0"/>
              <a:t>horká šťáva se v lednici zmrazí dříve než studená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Anomálie? Neúspěch termodynamiky? (Školometi nic nevědí, ale my víme…)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Hlavní vliv:</a:t>
            </a:r>
            <a:br>
              <a:rPr lang="cs-CZ" altLang="cs-CZ" sz="2400" dirty="0" smtClean="0"/>
            </a:br>
            <a:r>
              <a:rPr lang="cs-CZ" altLang="cs-CZ" sz="2400" dirty="0" smtClean="0"/>
              <a:t>― horký hrnec rozmrazí sněhové závěje </a:t>
            </a:r>
            <a:br>
              <a:rPr lang="cs-CZ" altLang="cs-CZ" sz="2400" dirty="0" smtClean="0"/>
            </a:br>
            <a:r>
              <a:rPr lang="cs-CZ" altLang="cs-CZ" sz="2400" dirty="0" smtClean="0"/>
              <a:t>→ lepší tepelný kontakt s mrazákem </a:t>
            </a:r>
            <a:br>
              <a:rPr lang="cs-CZ" altLang="cs-CZ" sz="2400" dirty="0" smtClean="0"/>
            </a:br>
            <a:r>
              <a:rPr lang="cs-CZ" altLang="cs-CZ" sz="2400" dirty="0" smtClean="0"/>
              <a:t>experimentálně: Pavel Böhm, </a:t>
            </a:r>
            <a:r>
              <a:rPr lang="cs-CZ" altLang="cs-CZ" sz="2400" dirty="0" err="1" smtClean="0"/>
              <a:t>dipl</a:t>
            </a:r>
            <a:r>
              <a:rPr lang="cs-CZ" altLang="cs-CZ" sz="2400" dirty="0" smtClean="0"/>
              <a:t>. práce (2006)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 smtClean="0"/>
              <a:t>další: urychlení prouděním během chlazení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F07F18F-8C49-4C49-8A5D-832283B94B21}" type="slidenum">
              <a:rPr lang="en-US" altLang="cs-CZ" b="0">
                <a:latin typeface="Arial" panose="020B0604020202020204" pitchFamily="34" charset="0"/>
              </a:rPr>
              <a:pPr eaLnBrk="1" hangingPunct="1"/>
              <a:t>17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z="5400" dirty="0" smtClean="0">
                <a:solidFill>
                  <a:srgbClr val="FF00FF"/>
                </a:solidFill>
              </a:rPr>
              <a:t>Cimrman</a:t>
            </a:r>
            <a:r>
              <a:rPr lang="cs-CZ" altLang="cs-CZ" sz="5400" dirty="0" smtClean="0"/>
              <a:t> varuje: Pozor na </a:t>
            </a:r>
            <a:r>
              <a:rPr lang="cs-CZ" altLang="cs-CZ" sz="5400" dirty="0" err="1" smtClean="0">
                <a:solidFill>
                  <a:srgbClr val="FF00FF"/>
                </a:solidFill>
              </a:rPr>
              <a:t>dihydrogenmonoxyd</a:t>
            </a:r>
            <a:r>
              <a:rPr lang="cs-CZ" altLang="cs-CZ" sz="5400" dirty="0" smtClean="0">
                <a:solidFill>
                  <a:srgbClr val="FF00FF"/>
                </a:solidFill>
              </a:rPr>
              <a:t> </a:t>
            </a:r>
            <a:r>
              <a:rPr lang="cs-CZ" altLang="cs-CZ" sz="5400" dirty="0" smtClean="0">
                <a:solidFill>
                  <a:srgbClr val="FF0000"/>
                </a:solidFill>
              </a:rPr>
              <a:t>H</a:t>
            </a:r>
            <a:r>
              <a:rPr lang="cs-CZ" altLang="cs-CZ" sz="5400" baseline="-25000" dirty="0" smtClean="0">
                <a:solidFill>
                  <a:srgbClr val="FF0000"/>
                </a:solidFill>
              </a:rPr>
              <a:t>2</a:t>
            </a:r>
            <a:r>
              <a:rPr lang="cs-CZ" altLang="cs-CZ" sz="5400" dirty="0" smtClean="0">
                <a:solidFill>
                  <a:srgbClr val="FF0000"/>
                </a:solidFill>
              </a:rPr>
              <a:t>O</a:t>
            </a:r>
            <a:r>
              <a:rPr lang="cs-CZ" altLang="cs-CZ" sz="5400" dirty="0" smtClean="0"/>
              <a:t>!!</a:t>
            </a:r>
            <a:endParaRPr lang="cs-CZ" altLang="cs-CZ" sz="5400" dirty="0" smtClean="0">
              <a:solidFill>
                <a:schemeClr val="hlink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2205038"/>
            <a:ext cx="8362950" cy="338455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 smtClean="0"/>
              <a:t>Je podstatnou součástí kyselých dešťů</a:t>
            </a:r>
          </a:p>
          <a:p>
            <a:pPr eaLnBrk="1" hangingPunct="1">
              <a:defRPr/>
            </a:pPr>
            <a:r>
              <a:rPr lang="cs-CZ" altLang="cs-CZ" sz="2400" dirty="0" smtClean="0"/>
              <a:t>V plících usmrtí dospělého člověka za 5 minut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nalezen a potvrzen v krvi VŠECH vrahů z vilnosti a násobných („</a:t>
            </a:r>
            <a:r>
              <a:rPr lang="cs-CZ" altLang="cs-CZ" sz="2400" dirty="0" err="1" smtClean="0"/>
              <a:t>seriových</a:t>
            </a:r>
            <a:r>
              <a:rPr lang="cs-CZ" altLang="cs-CZ" sz="2400" dirty="0" smtClean="0"/>
              <a:t>“) vrahů</a:t>
            </a:r>
          </a:p>
          <a:p>
            <a:pPr eaLnBrk="1" hangingPunct="1">
              <a:defRPr/>
            </a:pPr>
            <a:r>
              <a:rPr lang="cs-CZ" altLang="cs-CZ" sz="2400" dirty="0" smtClean="0"/>
              <a:t>Byl příčinou zániku prakticky všech nepřeživších cestujících na </a:t>
            </a:r>
            <a:r>
              <a:rPr lang="cs-CZ" altLang="cs-CZ" sz="2400" dirty="0" err="1" smtClean="0"/>
              <a:t>Titanicu</a:t>
            </a:r>
            <a:endParaRPr lang="cs-CZ" altLang="cs-CZ" sz="2400" dirty="0" smtClean="0"/>
          </a:p>
          <a:p>
            <a:pPr eaLnBrk="1" hangingPunct="1">
              <a:defRPr/>
            </a:pPr>
            <a:r>
              <a:rPr lang="cs-CZ" altLang="cs-CZ" sz="2400" dirty="0" smtClean="0"/>
              <a:t>Při záplavách zahubil tisíce nevinných lidí, i dětí</a:t>
            </a:r>
          </a:p>
          <a:p>
            <a:pPr eaLnBrk="1" hangingPunct="1">
              <a:defRPr/>
            </a:pPr>
            <a:r>
              <a:rPr lang="cs-CZ" altLang="cs-CZ" sz="2400" dirty="0" smtClean="0"/>
              <a:t>…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F637D28-4093-4699-A304-F7C348A6E433}" type="slidenum">
              <a:rPr lang="en-US" altLang="cs-CZ" b="0">
                <a:latin typeface="Arial" panose="020B0604020202020204" pitchFamily="34" charset="0"/>
              </a:rPr>
              <a:pPr eaLnBrk="1" hangingPunct="1"/>
              <a:t>18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-387350"/>
            <a:ext cx="8229600" cy="4114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cs-CZ" altLang="cs-CZ" sz="40000" smtClean="0">
                <a:sym typeface="Wingdings" pitchFamily="2" charset="2"/>
              </a:rPr>
              <a:t></a:t>
            </a:r>
            <a:endParaRPr lang="cs-CZ" altLang="cs-CZ" sz="40000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50825" y="5013325"/>
            <a:ext cx="8713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120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Tahoma" panose="020B0604030504040204" pitchFamily="34" charset="0"/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anose="05000000000000000000" pitchFamily="2" charset="2"/>
              <a:buChar char="v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cs-CZ" altLang="cs-CZ" sz="6000" b="0" dirty="0"/>
              <a:t>Děkuji za pozornost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DD2478D-1A07-4EE5-9522-3D86E8CD7B18}" type="slidenum">
              <a:rPr lang="en-US" altLang="cs-CZ" b="0">
                <a:latin typeface="Arial" panose="020B0604020202020204" pitchFamily="34" charset="0"/>
              </a:rPr>
              <a:pPr eaLnBrk="1" hangingPunct="1"/>
              <a:t>2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765175"/>
            <a:ext cx="7416800" cy="5480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Zeptejte se známých, jakou znají typickou kapalinu: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Líh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Rtuť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Nafta, benzin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pivo…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…</a:t>
            </a:r>
          </a:p>
          <a:p>
            <a:pPr algn="l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sice na Zemi nejrozšířenější kapalinou, ale </a:t>
            </a:r>
            <a:r>
              <a:rPr lang="cs-CZ" altLang="cs-CZ" dirty="0" smtClean="0">
                <a:solidFill>
                  <a:schemeClr val="hlink"/>
                </a:solidFill>
              </a:rPr>
              <a:t>vůbec</a:t>
            </a:r>
            <a:r>
              <a:rPr lang="cs-CZ" altLang="cs-CZ" dirty="0" smtClean="0"/>
              <a:t> není typická</a:t>
            </a:r>
            <a:endParaRPr lang="en-US" altLang="cs-CZ" dirty="0" smtClean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347864" y="6466036"/>
            <a:ext cx="2520280" cy="255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400" b="0" kern="1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altLang="cs-CZ" smtClean="0"/>
              <a:t>Podivná voda</a:t>
            </a:r>
            <a:r>
              <a:rPr lang="cs-CZ" altLang="cs-CZ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D35363F-A5E3-4B89-916E-0622A92F428B}" type="slidenum">
              <a:rPr lang="en-US" altLang="cs-CZ" b="0">
                <a:latin typeface="Arial" panose="020B0604020202020204" pitchFamily="34" charset="0"/>
              </a:rPr>
              <a:pPr eaLnBrk="1" hangingPunct="1"/>
              <a:t>3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altLang="cs-CZ" smtClean="0">
                <a:solidFill>
                  <a:schemeClr val="tx1"/>
                </a:solidFill>
                <a:latin typeface="HGSSoeiKakupoptai" pitchFamily="50" charset="-128"/>
                <a:ea typeface="HGSSoeiKakupoptai" pitchFamily="50" charset="-128"/>
              </a:rPr>
              <a:t>V o d 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362950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5400" dirty="0" smtClean="0"/>
              <a:t>Co je voda? </a:t>
            </a:r>
            <a:r>
              <a:rPr lang="cs-CZ" altLang="cs-CZ" sz="2800" dirty="0" smtClean="0"/>
              <a:t>Lépe:</a:t>
            </a:r>
            <a:r>
              <a:rPr lang="cs-CZ" altLang="cs-CZ" sz="5400" dirty="0" smtClean="0"/>
              <a:t> </a:t>
            </a:r>
            <a:r>
              <a:rPr lang="cs-CZ" altLang="cs-CZ" sz="2800" dirty="0" smtClean="0"/>
              <a:t>co se stane, když…</a:t>
            </a:r>
          </a:p>
          <a:p>
            <a:pPr eaLnBrk="1" hangingPunct="1">
              <a:defRPr/>
            </a:pPr>
            <a:r>
              <a:rPr lang="cs-CZ" altLang="cs-CZ" sz="5400" dirty="0" smtClean="0"/>
              <a:t>Co o vodě víme? </a:t>
            </a:r>
          </a:p>
          <a:p>
            <a:pPr eaLnBrk="1" hangingPunct="1">
              <a:defRPr/>
            </a:pPr>
            <a:r>
              <a:rPr lang="cs-CZ" altLang="cs-CZ" sz="5400" dirty="0" smtClean="0"/>
              <a:t>F, Ch, </a:t>
            </a:r>
            <a:r>
              <a:rPr lang="cs-CZ" altLang="cs-CZ" sz="5400" dirty="0" err="1" smtClean="0"/>
              <a:t>Bi</a:t>
            </a:r>
            <a:r>
              <a:rPr lang="cs-CZ" altLang="cs-CZ" sz="5400" dirty="0" smtClean="0"/>
              <a:t>, </a:t>
            </a:r>
            <a:r>
              <a:rPr lang="cs-CZ" altLang="cs-CZ" sz="5400" dirty="0" err="1" smtClean="0"/>
              <a:t>SpV</a:t>
            </a:r>
            <a:r>
              <a:rPr lang="cs-CZ" altLang="cs-CZ" sz="4400" dirty="0" smtClean="0"/>
              <a:t> </a:t>
            </a:r>
            <a:r>
              <a:rPr lang="cs-CZ" altLang="cs-CZ" sz="3600" dirty="0" smtClean="0"/>
              <a:t>(spol. vědy)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208F67-B015-4312-9589-D32C8378B13A}" type="slidenum">
              <a:rPr lang="en-US" altLang="cs-CZ" b="0">
                <a:latin typeface="Arial" panose="020B0604020202020204" pitchFamily="34" charset="0"/>
              </a:rPr>
              <a:pPr eaLnBrk="1" hangingPunct="1"/>
              <a:t>4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Voda je živel (země, voda, vzduch, oheň)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smtClean="0"/>
              <a:t>F: obvykle kapalina, ale i led, pára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Bi</a:t>
            </a:r>
            <a:r>
              <a:rPr lang="cs-CZ" altLang="cs-CZ" dirty="0" smtClean="0"/>
              <a:t>: základ života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 err="1" smtClean="0"/>
              <a:t>SpV</a:t>
            </a:r>
            <a:r>
              <a:rPr lang="cs-CZ" altLang="cs-CZ" dirty="0" smtClean="0"/>
              <a:t>: základ života; ale i války pro vodu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nápoj pro lidi i dobytek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potřebná pro hygienu, řemeslo i průmysl;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 smtClean="0"/>
              <a:t>doprava (města na řece, soutocích, brodech; moře)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4F6C8B6-7FE8-4723-AC26-AABAB788AE2B}" type="slidenum">
              <a:rPr lang="en-US" altLang="cs-CZ" b="0">
                <a:latin typeface="Arial" panose="020B0604020202020204" pitchFamily="34" charset="0"/>
              </a:rPr>
              <a:pPr eaLnBrk="1" hangingPunct="1"/>
              <a:t>5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561036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Ch: Oxid vodný 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O;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18</a:t>
            </a:r>
          </a:p>
          <a:p>
            <a:pPr eaLnBrk="1" hangingPunct="1">
              <a:defRPr/>
            </a:pPr>
            <a:r>
              <a:rPr lang="cs-CZ" altLang="cs-CZ" dirty="0" smtClean="0"/>
              <a:t>H – O – H </a:t>
            </a:r>
          </a:p>
          <a:p>
            <a:pPr eaLnBrk="1" hangingPunct="1">
              <a:defRPr/>
            </a:pP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  <a:r>
              <a:rPr lang="cs-CZ" altLang="cs-CZ" baseline="-32000" dirty="0" smtClean="0"/>
              <a:t> </a:t>
            </a:r>
            <a:r>
              <a:rPr lang="cs-CZ" altLang="cs-CZ" dirty="0" smtClean="0"/>
              <a:t>/</a:t>
            </a:r>
            <a:r>
              <a:rPr lang="cs-CZ" altLang="cs-CZ" baseline="60000" dirty="0" smtClean="0">
                <a:solidFill>
                  <a:srgbClr val="FFFFFF"/>
                </a:solidFill>
              </a:rPr>
              <a:t>O</a:t>
            </a:r>
            <a:r>
              <a:rPr lang="cs-CZ" altLang="cs-CZ" baseline="80000" dirty="0" smtClean="0">
                <a:solidFill>
                  <a:srgbClr val="FFFFFF"/>
                </a:solidFill>
              </a:rPr>
              <a:t>=</a:t>
            </a:r>
            <a:r>
              <a:rPr lang="cs-CZ" altLang="cs-CZ" dirty="0" smtClean="0"/>
              <a:t>\ </a:t>
            </a:r>
            <a:r>
              <a:rPr lang="cs-CZ" altLang="cs-CZ" baseline="-32000" dirty="0" smtClean="0"/>
              <a:t>H</a:t>
            </a:r>
            <a:r>
              <a:rPr lang="cs-CZ" altLang="cs-CZ" baseline="-12000" dirty="0" smtClean="0"/>
              <a:t>+</a:t>
            </a:r>
          </a:p>
          <a:p>
            <a:pPr eaLnBrk="1" hangingPunct="1">
              <a:defRPr/>
            </a:pPr>
            <a:r>
              <a:rPr lang="cs-CZ" altLang="cs-CZ" dirty="0" smtClean="0"/>
              <a:t>obvykle ale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5</a:t>
            </a:r>
            <a:r>
              <a:rPr lang="cs-CZ" altLang="cs-CZ" dirty="0" smtClean="0"/>
              <a:t> ; (H</a:t>
            </a:r>
            <a:r>
              <a:rPr lang="cs-CZ" altLang="cs-CZ" baseline="-25000" dirty="0" smtClean="0"/>
              <a:t>2</a:t>
            </a:r>
            <a:r>
              <a:rPr lang="cs-CZ" altLang="cs-CZ" dirty="0" smtClean="0"/>
              <a:t>O)</a:t>
            </a:r>
            <a:r>
              <a:rPr lang="cs-CZ" altLang="cs-CZ" baseline="-25000" dirty="0" smtClean="0"/>
              <a:t>6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m. h. 100</a:t>
            </a:r>
          </a:p>
          <a:p>
            <a:pPr eaLnBrk="1" hangingPunct="1">
              <a:defRPr/>
            </a:pPr>
            <a:r>
              <a:rPr lang="cs-CZ" altLang="cs-CZ" dirty="0" smtClean="0"/>
              <a:t>vysoce polární kapalina </a:t>
            </a:r>
            <a:r>
              <a:rPr lang="cs-CZ" altLang="cs-CZ" dirty="0" smtClean="0">
                <a:sym typeface="Symbol"/>
              </a:rPr>
              <a:t></a:t>
            </a:r>
            <a:r>
              <a:rPr lang="cs-CZ" altLang="cs-CZ" dirty="0" smtClean="0"/>
              <a:t> rozpustidlo</a:t>
            </a:r>
          </a:p>
          <a:p>
            <a:pPr eaLnBrk="1" hangingPunct="1">
              <a:defRPr/>
            </a:pPr>
            <a:r>
              <a:rPr lang="cs-CZ" altLang="cs-CZ" dirty="0" smtClean="0"/>
              <a:t>jak kyselá: H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 (resp. H</a:t>
            </a:r>
            <a:r>
              <a:rPr lang="cs-CZ" altLang="cs-CZ" baseline="-25000" dirty="0" smtClean="0"/>
              <a:t>3</a:t>
            </a:r>
            <a:r>
              <a:rPr lang="cs-CZ" altLang="cs-CZ" dirty="0" smtClean="0"/>
              <a:t>O</a:t>
            </a:r>
            <a:r>
              <a:rPr lang="cs-CZ" altLang="cs-CZ" baseline="50000" dirty="0" smtClean="0"/>
              <a:t>+</a:t>
            </a:r>
            <a:r>
              <a:rPr lang="cs-CZ" altLang="cs-CZ" dirty="0" smtClean="0"/>
              <a:t>), </a:t>
            </a:r>
          </a:p>
          <a:p>
            <a:pPr eaLnBrk="1" hangingPunct="1">
              <a:defRPr/>
            </a:pPr>
            <a:r>
              <a:rPr lang="cs-CZ" altLang="cs-CZ" dirty="0" smtClean="0"/>
              <a:t>tak i  zásaditá: OH</a:t>
            </a:r>
            <a:r>
              <a:rPr lang="cs-CZ" altLang="cs-CZ" baseline="50000" dirty="0" smtClean="0"/>
              <a:t>–</a:t>
            </a:r>
            <a:r>
              <a:rPr lang="cs-CZ" altLang="cs-CZ" dirty="0" smtClean="0"/>
              <a:t>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chemii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85E611C-906F-4472-8425-4398F68D98FE}" type="slidenum">
              <a:rPr lang="en-US" altLang="cs-CZ" b="0">
                <a:latin typeface="Arial" panose="020B0604020202020204" pitchFamily="34" charset="0"/>
              </a:rPr>
              <a:pPr eaLnBrk="1" hangingPunct="1"/>
              <a:t>6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Ch: Oxid vodný H</a:t>
            </a:r>
            <a:r>
              <a:rPr lang="cs-CZ" altLang="cs-CZ" baseline="-25000" smtClean="0"/>
              <a:t>2</a:t>
            </a:r>
            <a:r>
              <a:rPr lang="cs-CZ" altLang="cs-CZ" smtClean="0"/>
              <a:t>O; rel. m. h. 18</a:t>
            </a:r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8197" name="Picture 5" descr="135px-H2O_2D_labelled">
            <a:hlinkClick r:id="rId2" tooltip="&quot;The water molecule has this basic geometric structure&quot;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175" y="2405063"/>
            <a:ext cx="316071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106px-Water_molecule_3D">
            <a:hlinkClick r:id="rId4" tooltip="&quot;Space filling model of a water molecule&quot;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4221163"/>
            <a:ext cx="230505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DEA257F-CE21-4702-9A5E-846C3B7FCDB3}" type="slidenum">
              <a:rPr lang="en-US" altLang="cs-CZ" b="0">
                <a:latin typeface="Arial" panose="020B0604020202020204" pitchFamily="34" charset="0"/>
              </a:rPr>
              <a:pPr eaLnBrk="1" hangingPunct="1"/>
              <a:t>7</a:t>
            </a:fld>
            <a:endParaRPr lang="en-US" altLang="cs-CZ" b="0" dirty="0">
              <a:latin typeface="Arial" panose="020B0604020202020204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 </a:t>
            </a:r>
            <a:r>
              <a:rPr lang="cs-CZ" altLang="cs-CZ" smtClean="0">
                <a:solidFill>
                  <a:schemeClr val="hlink"/>
                </a:solidFill>
              </a:rPr>
              <a:t>chemii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altLang="cs-CZ" dirty="0" smtClean="0"/>
              <a:t>„Partička 5 až 6 molekul“ </a:t>
            </a:r>
            <a:br>
              <a:rPr lang="cs-CZ" altLang="cs-CZ" dirty="0" smtClean="0"/>
            </a:br>
            <a:r>
              <a:rPr lang="cs-CZ" altLang="cs-CZ" dirty="0" smtClean="0"/>
              <a:t>(jen na 200 </a:t>
            </a:r>
            <a:r>
              <a:rPr lang="cs-CZ" altLang="cs-CZ" dirty="0" err="1" smtClean="0"/>
              <a:t>fs</a:t>
            </a:r>
            <a:r>
              <a:rPr lang="cs-CZ" altLang="cs-CZ" dirty="0" smtClean="0"/>
              <a:t> – a pak zas jiní kamarádi)</a:t>
            </a:r>
          </a:p>
        </p:txBody>
      </p:sp>
      <p:pic>
        <p:nvPicPr>
          <p:cNvPr id="9221" name="Picture 7" descr="225px-3D_model_hydrogen_bonds_in_wat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41663"/>
            <a:ext cx="2141538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859338" y="5456238"/>
            <a:ext cx="2952750" cy="4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cs-CZ" altLang="cs-CZ" sz="2400" b="0" dirty="0">
                <a:solidFill>
                  <a:srgbClr val="0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1: vodíkový můstek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5739DD6-03CD-4F39-B551-B54066A94529}" type="slidenum">
              <a:rPr lang="en-US" altLang="cs-CZ" b="0">
                <a:latin typeface="Arial" panose="020B0604020202020204" pitchFamily="34" charset="0"/>
              </a:rPr>
              <a:pPr eaLnBrk="1" hangingPunct="1"/>
              <a:t>8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579296" cy="41148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dirty="0" smtClean="0"/>
              <a:t>Za obvyklých podmínek známe vodu jako </a:t>
            </a:r>
            <a:r>
              <a:rPr lang="cs-CZ" altLang="cs-CZ" dirty="0" smtClean="0">
                <a:solidFill>
                  <a:srgbClr val="FF0000"/>
                </a:solidFill>
              </a:rPr>
              <a:t>kapalinu</a:t>
            </a:r>
            <a:r>
              <a:rPr lang="cs-CZ" altLang="cs-CZ" dirty="0" smtClean="0"/>
              <a:t>,</a:t>
            </a:r>
          </a:p>
          <a:p>
            <a:pPr eaLnBrk="1" hangingPunct="1">
              <a:defRPr/>
            </a:pPr>
            <a:r>
              <a:rPr lang="cs-CZ" altLang="cs-CZ" dirty="0" smtClean="0"/>
              <a:t>ale i </a:t>
            </a:r>
            <a:r>
              <a:rPr lang="cs-CZ" altLang="cs-CZ" dirty="0" smtClean="0">
                <a:solidFill>
                  <a:srgbClr val="FF0000"/>
                </a:solidFill>
              </a:rPr>
              <a:t>tuhou látku</a:t>
            </a:r>
            <a:r>
              <a:rPr lang="cs-CZ" altLang="cs-CZ" dirty="0" smtClean="0"/>
              <a:t> (led)</a:t>
            </a:r>
          </a:p>
          <a:p>
            <a:pPr eaLnBrk="1" hangingPunct="1">
              <a:defRPr/>
            </a:pPr>
            <a:r>
              <a:rPr lang="cs-CZ" altLang="cs-CZ" dirty="0" smtClean="0"/>
              <a:t>i </a:t>
            </a:r>
            <a:r>
              <a:rPr lang="cs-CZ" altLang="cs-CZ" dirty="0" smtClean="0">
                <a:solidFill>
                  <a:srgbClr val="FF0000"/>
                </a:solidFill>
              </a:rPr>
              <a:t>plyn</a:t>
            </a:r>
            <a:r>
              <a:rPr lang="cs-CZ" altLang="cs-CZ" dirty="0" smtClean="0"/>
              <a:t> (pára); pozor – nikoli mlha!! tu tvoří kapičky kapalné vody v plynu.</a:t>
            </a:r>
          </a:p>
          <a:p>
            <a:pPr eaLnBrk="1" hangingPunct="1">
              <a:defRPr/>
            </a:pPr>
            <a:r>
              <a:rPr lang="cs-CZ" altLang="cs-CZ" dirty="0" smtClean="0"/>
              <a:t>Páru není vidět , ale je tam!</a:t>
            </a:r>
          </a:p>
          <a:p>
            <a:pPr eaLnBrk="1" hangingPunct="1">
              <a:defRPr/>
            </a:pPr>
            <a:r>
              <a:rPr lang="cs-CZ" altLang="cs-CZ" dirty="0" smtClean="0"/>
              <a:t>Takových látek (</a:t>
            </a:r>
            <a:r>
              <a:rPr lang="cs-CZ" altLang="cs-CZ" dirty="0" smtClean="0">
                <a:solidFill>
                  <a:srgbClr val="FF0000"/>
                </a:solidFill>
              </a:rPr>
              <a:t>3 fáze </a:t>
            </a:r>
            <a:r>
              <a:rPr lang="cs-CZ" altLang="cs-CZ" dirty="0" smtClean="0"/>
              <a:t>blízko) je málo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with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0389F-5243-4988-A9AC-9190E745EAF3}" type="slidenum">
              <a:rPr lang="en-US" altLang="cs-CZ" b="0">
                <a:latin typeface="Arial" panose="020B0604020202020204" pitchFamily="34" charset="0"/>
              </a:rPr>
              <a:pPr eaLnBrk="1" hangingPunct="1"/>
              <a:t>9</a:t>
            </a:fld>
            <a:endParaRPr lang="en-US" altLang="cs-CZ" b="0">
              <a:latin typeface="Arial" panose="020B0604020202020204" pitchFamily="34" charset="0"/>
            </a:endParaRP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Co je to voda ve </a:t>
            </a:r>
            <a:r>
              <a:rPr lang="cs-CZ" altLang="cs-CZ" smtClean="0">
                <a:solidFill>
                  <a:schemeClr val="hlink"/>
                </a:solidFill>
              </a:rPr>
              <a:t>fyzice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mtClean="0"/>
              <a:t>Koloběh vody v přírodě: kapalina – plyn</a:t>
            </a:r>
          </a:p>
          <a:p>
            <a:pPr eaLnBrk="1" hangingPunct="1">
              <a:defRPr/>
            </a:pPr>
            <a:r>
              <a:rPr lang="cs-CZ" altLang="cs-CZ" smtClean="0"/>
              <a:t>Přenos vody, ale i energie (vodní toky)</a:t>
            </a:r>
          </a:p>
          <a:p>
            <a:pPr eaLnBrk="1" hangingPunct="1">
              <a:defRPr/>
            </a:pPr>
            <a:r>
              <a:rPr lang="cs-CZ" altLang="cs-CZ" smtClean="0"/>
              <a:t>Vliv na atmosféru (fázový přechod)</a:t>
            </a:r>
          </a:p>
          <a:p>
            <a:pPr eaLnBrk="1" hangingPunct="1">
              <a:defRPr/>
            </a:pPr>
            <a:r>
              <a:rPr lang="cs-CZ" altLang="cs-CZ" smtClean="0"/>
              <a:t>Voda ve vzduchu:</a:t>
            </a:r>
          </a:p>
          <a:p>
            <a:pPr lvl="1" eaLnBrk="1" hangingPunct="1">
              <a:defRPr/>
            </a:pPr>
            <a:r>
              <a:rPr lang="cs-CZ" altLang="cs-CZ" smtClean="0"/>
              <a:t>plyn (vodní pára)</a:t>
            </a:r>
          </a:p>
          <a:p>
            <a:pPr lvl="1" eaLnBrk="1" hangingPunct="1">
              <a:defRPr/>
            </a:pPr>
            <a:r>
              <a:rPr lang="cs-CZ" altLang="cs-CZ" smtClean="0"/>
              <a:t>kapalina (déšť, oblaka)</a:t>
            </a:r>
          </a:p>
          <a:p>
            <a:pPr lvl="1" eaLnBrk="1" hangingPunct="1">
              <a:defRPr/>
            </a:pPr>
            <a:r>
              <a:rPr lang="cs-CZ" altLang="cs-CZ" smtClean="0"/>
              <a:t>pevná látka (sníh, kroupy, oblaka vysoko)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347864" y="6466036"/>
            <a:ext cx="2520280" cy="255439"/>
          </a:xfrm>
        </p:spPr>
        <p:txBody>
          <a:bodyPr/>
          <a:lstStyle/>
          <a:p>
            <a:pPr algn="l">
              <a:defRPr/>
            </a:pPr>
            <a:r>
              <a:rPr lang="en-US" altLang="cs-CZ" dirty="0" err="1"/>
              <a:t>Podivná</a:t>
            </a:r>
            <a:r>
              <a:rPr lang="en-US" altLang="cs-CZ" dirty="0"/>
              <a:t> </a:t>
            </a:r>
            <a:r>
              <a:rPr lang="en-US" altLang="cs-CZ" dirty="0" err="1" smtClean="0"/>
              <a:t>voda</a:t>
            </a:r>
            <a:r>
              <a:rPr lang="cs-CZ" altLang="cs-CZ" dirty="0" smtClean="0"/>
              <a:t> U3V Obdržálek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ceán">
  <a:themeElements>
    <a:clrScheme name="Oceá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á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á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á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1073</TotalTime>
  <Words>864</Words>
  <Application>Microsoft Office PowerPoint</Application>
  <PresentationFormat>Předvádění na obrazovce (4:3)</PresentationFormat>
  <Paragraphs>167</Paragraphs>
  <Slides>18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HGSSoeiKakupoptai</vt:lpstr>
      <vt:lpstr>Impact</vt:lpstr>
      <vt:lpstr>Symbol</vt:lpstr>
      <vt:lpstr>Tahoma</vt:lpstr>
      <vt:lpstr>Wingdings</vt:lpstr>
      <vt:lpstr>Oceán</vt:lpstr>
      <vt:lpstr>            voda</vt:lpstr>
      <vt:lpstr>Prezentace aplikace PowerPoint</vt:lpstr>
      <vt:lpstr>V o d a</vt:lpstr>
      <vt:lpstr>Co je to voda</vt:lpstr>
      <vt:lpstr>Co je to voda v chemii</vt:lpstr>
      <vt:lpstr>Co je to voda v chemii</vt:lpstr>
      <vt:lpstr>Co je to voda v chemii</vt:lpstr>
      <vt:lpstr>Co je to voda ve fyzice</vt:lpstr>
      <vt:lpstr>Co je to voda ve fyzice</vt:lpstr>
      <vt:lpstr>Co je to voda ve fyzice</vt:lpstr>
      <vt:lpstr>Co je to voda ve fyzice</vt:lpstr>
      <vt:lpstr>Co je to voda ve fyzice</vt:lpstr>
      <vt:lpstr>Anomálie v termodynamice</vt:lpstr>
      <vt:lpstr>Anomálie v termodynamice</vt:lpstr>
      <vt:lpstr>Anomálie v termodynamice pro biologii savců</vt:lpstr>
      <vt:lpstr>Kritický přístup k informacím</vt:lpstr>
      <vt:lpstr>Cimrman varuje: Pozor na dihydrogenmonoxyd H2O!!</vt:lpstr>
      <vt:lpstr>Prezentace aplikace PowerPoint</vt:lpstr>
    </vt:vector>
  </TitlesOfParts>
  <Company>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voda</dc:title>
  <dc:creator>Jan Obdrzalek</dc:creator>
  <cp:lastModifiedBy>Jenda</cp:lastModifiedBy>
  <cp:revision>55</cp:revision>
  <cp:lastPrinted>2013-10-06T21:59:36Z</cp:lastPrinted>
  <dcterms:created xsi:type="dcterms:W3CDTF">2012-11-19T23:27:32Z</dcterms:created>
  <dcterms:modified xsi:type="dcterms:W3CDTF">2024-09-18T09:15:24Z</dcterms:modified>
</cp:coreProperties>
</file>