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0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98" r:id="rId3"/>
    <p:sldId id="416" r:id="rId4"/>
    <p:sldId id="412" r:id="rId5"/>
    <p:sldId id="349" r:id="rId6"/>
    <p:sldId id="350" r:id="rId7"/>
    <p:sldId id="339" r:id="rId8"/>
    <p:sldId id="397" r:id="rId9"/>
    <p:sldId id="396" r:id="rId10"/>
    <p:sldId id="362" r:id="rId11"/>
    <p:sldId id="359" r:id="rId12"/>
    <p:sldId id="413" r:id="rId13"/>
    <p:sldId id="366" r:id="rId14"/>
    <p:sldId id="260" r:id="rId15"/>
    <p:sldId id="393" r:id="rId16"/>
    <p:sldId id="390" r:id="rId17"/>
    <p:sldId id="391" r:id="rId18"/>
    <p:sldId id="322" r:id="rId19"/>
    <p:sldId id="323" r:id="rId20"/>
    <p:sldId id="324" r:id="rId21"/>
    <p:sldId id="265" r:id="rId22"/>
    <p:sldId id="346" r:id="rId23"/>
    <p:sldId id="313" r:id="rId24"/>
    <p:sldId id="353" r:id="rId25"/>
    <p:sldId id="306" r:id="rId26"/>
    <p:sldId id="354" r:id="rId27"/>
    <p:sldId id="356" r:id="rId28"/>
    <p:sldId id="357" r:id="rId29"/>
    <p:sldId id="302" r:id="rId30"/>
    <p:sldId id="387" r:id="rId31"/>
    <p:sldId id="404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ap" initials="o" lastIdx="2" clrIdx="0">
    <p:extLst>
      <p:ext uri="{19B8F6BF-5375-455C-9EA6-DF929625EA0E}">
        <p15:presenceInfo xmlns:p15="http://schemas.microsoft.com/office/powerpoint/2012/main" userId="e3632dfd0cfccb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FF"/>
    <a:srgbClr val="22603B"/>
    <a:srgbClr val="FFFFFF"/>
    <a:srgbClr val="3C3C3C"/>
    <a:srgbClr val="E888EA"/>
    <a:srgbClr val="D5B8EA"/>
    <a:srgbClr val="FF9999"/>
    <a:srgbClr val="CC0000"/>
    <a:srgbClr val="FFCCCC"/>
    <a:srgbClr val="1F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93" autoAdjust="0"/>
    <p:restoredTop sz="80164" autoAdjust="0"/>
  </p:normalViewPr>
  <p:slideViewPr>
    <p:cSldViewPr>
      <p:cViewPr varScale="1">
        <p:scale>
          <a:sx n="128" d="100"/>
          <a:sy n="128" d="100"/>
        </p:scale>
        <p:origin x="1392" y="10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754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3T14:19:17.17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97020D-96C3-4DB3-A791-EDB9E1D4FD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04F0C-816E-4517-B018-F2E6B15424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5885-A0DE-4641-9C64-963A0BA1FA9B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BA74F3-FABC-4A0D-87AF-BDE0F4B2B3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B5A53F-C4E1-4567-9BA1-06CAD7F2B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C2E57-4283-429A-8825-512E2F1A9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3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819A-D02F-461D-90B6-0269118EFBD9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6B78-405E-47B2-AB7A-3AB03F9471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5%98e%C4%8Dtina" TargetMode="External"/><Relationship Id="rId7" Type="http://schemas.openxmlformats.org/officeDocument/2006/relationships/hyperlink" Target="https://cs.wikipedia.org/wiki/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Deformace" TargetMode="External"/><Relationship Id="rId5" Type="http://schemas.openxmlformats.org/officeDocument/2006/relationships/hyperlink" Target="https://cs.wikipedia.org/wiki/Elektrick%C3%A9_nap%C4%9Bt%C3%AD" TargetMode="External"/><Relationship Id="rId4" Type="http://schemas.openxmlformats.org/officeDocument/2006/relationships/hyperlink" Target="https://cs.wikipedia.org/wiki/Krysta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Hned</a:t>
            </a:r>
            <a:r>
              <a:rPr lang="cs-CZ" baseline="0" dirty="0"/>
              <a:t> na úvod podotknu, že se nebudeme zabývat chytrými spotřebiči, které se skládají z více než jedné součástky, ale budeme mluvit pouze o samotném materiálu, o kusu hmoty, o látce, a jak si dokáže poradit se změnou okolních podmínek i bez mačkacích knoflíků.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4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Piezoelektrický jev</a:t>
            </a:r>
            <a:r>
              <a:rPr lang="cs-CZ" dirty="0"/>
              <a:t> (z </a:t>
            </a:r>
            <a:r>
              <a:rPr lang="cs-CZ" dirty="0">
                <a:hlinkClick r:id="rId3" tooltip="Řečtina"/>
              </a:rPr>
              <a:t>řeckého</a:t>
            </a:r>
            <a:r>
              <a:rPr lang="cs-CZ" dirty="0"/>
              <a:t> </a:t>
            </a:r>
            <a:r>
              <a:rPr lang="cs-CZ" i="1" dirty="0" err="1"/>
              <a:t>piezein</a:t>
            </a:r>
            <a:r>
              <a:rPr lang="cs-CZ" dirty="0"/>
              <a:t> (</a:t>
            </a:r>
            <a:r>
              <a:rPr lang="el-GR" dirty="0"/>
              <a:t>πιέζειν) – </a:t>
            </a:r>
            <a:r>
              <a:rPr lang="cs-CZ" i="1" dirty="0"/>
              <a:t>tlačit</a:t>
            </a:r>
            <a:r>
              <a:rPr lang="cs-CZ" dirty="0"/>
              <a:t>) je schopnost </a:t>
            </a:r>
            <a:r>
              <a:rPr lang="cs-CZ" dirty="0">
                <a:hlinkClick r:id="rId4" tooltip="Krystal"/>
              </a:rPr>
              <a:t>krystalu</a:t>
            </a:r>
            <a:r>
              <a:rPr lang="cs-CZ" dirty="0"/>
              <a:t> generovat </a:t>
            </a:r>
            <a:r>
              <a:rPr lang="cs-CZ" dirty="0">
                <a:hlinkClick r:id="rId5" tooltip="Elektrické napětí"/>
              </a:rPr>
              <a:t>elektrické napětí</a:t>
            </a:r>
            <a:r>
              <a:rPr lang="cs-CZ" dirty="0"/>
              <a:t> při jeho </a:t>
            </a:r>
            <a:r>
              <a:rPr lang="cs-CZ" dirty="0">
                <a:hlinkClick r:id="rId6" tooltip="Deformace"/>
              </a:rPr>
              <a:t>deformování</a:t>
            </a:r>
            <a:r>
              <a:rPr lang="cs-CZ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Jev lze vysvětlit mikroskopicky: Deformací se </a:t>
            </a:r>
            <a:r>
              <a:rPr lang="cs-CZ" dirty="0">
                <a:hlinkClick r:id="rId7" tooltip="Ion"/>
              </a:rPr>
              <a:t>ionty</a:t>
            </a:r>
            <a:r>
              <a:rPr lang="cs-CZ" dirty="0"/>
              <a:t> opačných nábojů posunou v krystalové mřížce tak, že elektrická těžiště záporných a kladných iontů, která se v nezdeformovaném krystalu nacházejí ve stejném bodě, se od sebe vzdálí. Na určitých plochách krystalu se objeví elektrický náboj.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Právě tento princip </a:t>
            </a:r>
            <a:r>
              <a:rPr lang="cs-CZ" dirty="0" err="1"/>
              <a:t>latky</a:t>
            </a:r>
            <a:r>
              <a:rPr lang="cs-CZ" dirty="0"/>
              <a:t> z</a:t>
            </a:r>
            <a:r>
              <a:rPr lang="cs-CZ" baseline="0" dirty="0"/>
              <a:t> nesymetricky </a:t>
            </a:r>
            <a:r>
              <a:rPr lang="cs-CZ" baseline="0" dirty="0" err="1"/>
              <a:t>rozloženym</a:t>
            </a:r>
            <a:r>
              <a:rPr lang="cs-CZ" baseline="0" dirty="0"/>
              <a:t> el. </a:t>
            </a:r>
            <a:r>
              <a:rPr lang="cs-CZ" baseline="0" dirty="0" err="1"/>
              <a:t>Nabojem</a:t>
            </a:r>
            <a:r>
              <a:rPr lang="cs-CZ" baseline="0" dirty="0"/>
              <a:t> je </a:t>
            </a:r>
            <a:r>
              <a:rPr lang="cs-CZ" baseline="0" dirty="0" err="1"/>
              <a:t>vyuzivan</a:t>
            </a:r>
            <a:r>
              <a:rPr lang="cs-CZ" baseline="0" dirty="0"/>
              <a:t> v </a:t>
            </a:r>
            <a:r>
              <a:rPr lang="cs-CZ" baseline="0" dirty="0" err="1"/>
              <a:t>ruznych</a:t>
            </a:r>
            <a:r>
              <a:rPr lang="cs-CZ" baseline="0" dirty="0"/>
              <a:t> </a:t>
            </a:r>
            <a:r>
              <a:rPr lang="cs-CZ" baseline="0" dirty="0" err="1"/>
              <a:t>masažnich</a:t>
            </a:r>
            <a:r>
              <a:rPr lang="cs-CZ" baseline="0" dirty="0"/>
              <a:t> </a:t>
            </a:r>
            <a:r>
              <a:rPr lang="cs-CZ" baseline="0" dirty="0" err="1"/>
              <a:t>metodach</a:t>
            </a:r>
            <a:r>
              <a:rPr lang="cs-CZ" baseline="0" dirty="0"/>
              <a:t> a </a:t>
            </a:r>
            <a:r>
              <a:rPr lang="cs-CZ" baseline="0" dirty="0" err="1"/>
              <a:t>zvlast</a:t>
            </a:r>
            <a:r>
              <a:rPr lang="cs-CZ" baseline="0" dirty="0"/>
              <a:t> v </a:t>
            </a:r>
            <a:r>
              <a:rPr lang="cs-CZ" baseline="0" dirty="0" err="1"/>
              <a:t>akupresure</a:t>
            </a:r>
            <a:r>
              <a:rPr lang="cs-CZ" baseline="0" dirty="0"/>
              <a:t> a </a:t>
            </a:r>
            <a:r>
              <a:rPr lang="cs-CZ" baseline="0" dirty="0" err="1"/>
              <a:t>reflexoterapii</a:t>
            </a:r>
            <a:r>
              <a:rPr lang="cs-CZ" baseline="0" dirty="0"/>
              <a:t> protože je to </a:t>
            </a:r>
            <a:r>
              <a:rPr lang="cs-CZ" baseline="0" dirty="0" err="1"/>
              <a:t>zasadni</a:t>
            </a:r>
            <a:r>
              <a:rPr lang="cs-CZ" baseline="0" dirty="0"/>
              <a:t> princip </a:t>
            </a:r>
            <a:r>
              <a:rPr lang="cs-CZ" baseline="0" dirty="0" err="1"/>
              <a:t>nasich</a:t>
            </a:r>
            <a:r>
              <a:rPr lang="cs-CZ" baseline="0" dirty="0"/>
              <a:t> svalu.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Turmalin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1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MĚNICI</a:t>
            </a:r>
            <a:r>
              <a:rPr lang="cs-CZ" baseline="0" dirty="0"/>
              <a:t> HRNEC</a:t>
            </a:r>
          </a:p>
          <a:p>
            <a:r>
              <a:rPr lang="cs-CZ" baseline="0" dirty="0"/>
              <a:t>Pokud se do hrnce nalije horka voda nastane jeho ohřev, což je vratná reakce protože za </a:t>
            </a:r>
            <a:r>
              <a:rPr lang="cs-CZ" baseline="0" dirty="0" err="1"/>
              <a:t>nejakou</a:t>
            </a:r>
            <a:r>
              <a:rPr lang="cs-CZ" baseline="0" dirty="0"/>
              <a:t> dobu vystydne, teda přijme teplotu svého okolí, čili se mu přizpůsobí, ale pro </a:t>
            </a:r>
            <a:r>
              <a:rPr lang="cs-CZ" baseline="0" dirty="0" err="1"/>
              <a:t>nas</a:t>
            </a:r>
            <a:r>
              <a:rPr lang="cs-CZ" baseline="0" dirty="0"/>
              <a:t> to </a:t>
            </a:r>
            <a:r>
              <a:rPr lang="cs-CZ" baseline="0" dirty="0" err="1"/>
              <a:t>neni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a </a:t>
            </a:r>
            <a:r>
              <a:rPr lang="cs-CZ" baseline="0" dirty="0" err="1"/>
              <a:t>nezda</a:t>
            </a:r>
            <a:r>
              <a:rPr lang="cs-CZ" baseline="0" dirty="0"/>
              <a:t> byt chytré. Ale co se </a:t>
            </a:r>
            <a:r>
              <a:rPr lang="cs-CZ" baseline="0" dirty="0" err="1"/>
              <a:t>nam</a:t>
            </a:r>
            <a:r>
              <a:rPr lang="cs-CZ" baseline="0" dirty="0"/>
              <a:t> zdá byt zvláštní, nebo </a:t>
            </a:r>
            <a:r>
              <a:rPr lang="cs-CZ" baseline="0" dirty="0" err="1"/>
              <a:t>apon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že se hrnec změní barvu, a </a:t>
            </a:r>
            <a:r>
              <a:rPr lang="cs-CZ" baseline="0" dirty="0" err="1"/>
              <a:t>ukaže</a:t>
            </a:r>
            <a:r>
              <a:rPr lang="cs-CZ" baseline="0" dirty="0"/>
              <a:t> </a:t>
            </a:r>
            <a:r>
              <a:rPr lang="cs-CZ" baseline="0" dirty="0" err="1"/>
              <a:t>nejaký</a:t>
            </a:r>
            <a:r>
              <a:rPr lang="cs-CZ" baseline="0" dirty="0"/>
              <a:t> </a:t>
            </a:r>
            <a:r>
              <a:rPr lang="cs-CZ" baseline="0" dirty="0" err="1"/>
              <a:t>obrazek</a:t>
            </a:r>
            <a:r>
              <a:rPr lang="cs-CZ" baseline="0" dirty="0"/>
              <a:t>, což je </a:t>
            </a:r>
            <a:r>
              <a:rPr lang="cs-CZ" baseline="0" dirty="0" err="1"/>
              <a:t>ted´hodně</a:t>
            </a:r>
            <a:r>
              <a:rPr lang="cs-CZ" baseline="0" dirty="0"/>
              <a:t> pop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53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Muze</a:t>
            </a:r>
            <a:r>
              <a:rPr lang="cs-CZ" dirty="0"/>
              <a:t> byt </a:t>
            </a:r>
            <a:r>
              <a:rPr lang="cs-CZ" dirty="0" err="1"/>
              <a:t>vyuzit</a:t>
            </a:r>
            <a:r>
              <a:rPr lang="cs-CZ" dirty="0"/>
              <a:t> i   pro </a:t>
            </a:r>
            <a:r>
              <a:rPr lang="cs-CZ" dirty="0" err="1"/>
              <a:t>takove</a:t>
            </a:r>
            <a:r>
              <a:rPr lang="cs-CZ" dirty="0"/>
              <a:t> </a:t>
            </a:r>
            <a:r>
              <a:rPr lang="cs-CZ" dirty="0" err="1"/>
              <a:t>uchylky</a:t>
            </a:r>
            <a:r>
              <a:rPr lang="cs-CZ" dirty="0"/>
              <a:t>, jako barva nehtu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72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</a:t>
            </a:r>
            <a:r>
              <a:rPr lang="cs-CZ" dirty="0"/>
              <a:t> si </a:t>
            </a:r>
            <a:r>
              <a:rPr lang="cs-CZ" dirty="0" err="1"/>
              <a:t>myslim</a:t>
            </a:r>
            <a:r>
              <a:rPr lang="cs-CZ" dirty="0"/>
              <a:t>, že stoji za to si uvědomit že na  </a:t>
            </a:r>
            <a:r>
              <a:rPr lang="cs-CZ" dirty="0" err="1"/>
              <a:t>rozdil</a:t>
            </a:r>
            <a:r>
              <a:rPr lang="cs-CZ" dirty="0"/>
              <a:t> od </a:t>
            </a:r>
            <a:r>
              <a:rPr lang="cs-CZ" dirty="0" err="1"/>
              <a:t>nežive</a:t>
            </a:r>
            <a:r>
              <a:rPr lang="cs-CZ" dirty="0"/>
              <a:t> </a:t>
            </a:r>
            <a:r>
              <a:rPr lang="cs-CZ" dirty="0" err="1"/>
              <a:t>přirody</a:t>
            </a:r>
            <a:r>
              <a:rPr lang="cs-CZ" dirty="0"/>
              <a:t>, o které dnes </a:t>
            </a:r>
            <a:r>
              <a:rPr lang="cs-CZ" dirty="0" err="1"/>
              <a:t>povidame</a:t>
            </a:r>
            <a:r>
              <a:rPr lang="cs-CZ" dirty="0"/>
              <a:t>, a kterou se </a:t>
            </a:r>
            <a:r>
              <a:rPr lang="cs-CZ" dirty="0" err="1"/>
              <a:t>zabyva</a:t>
            </a:r>
            <a:r>
              <a:rPr lang="cs-CZ" dirty="0"/>
              <a:t> fyzika, živa příroda je o mnoho chytřejší a složitější, a tam ta kombinace takzvaných chytrých jevů je skutečně neomezena jako třeba u tohoto chameleona. A </a:t>
            </a:r>
            <a:r>
              <a:rPr lang="cs-CZ" dirty="0" err="1"/>
              <a:t>duvodem</a:t>
            </a:r>
            <a:r>
              <a:rPr lang="cs-CZ" baseline="0" dirty="0"/>
              <a:t> k tomu proč se zde zmiňuji o živé </a:t>
            </a:r>
            <a:r>
              <a:rPr lang="cs-CZ" baseline="0" dirty="0" err="1"/>
              <a:t>přirodě</a:t>
            </a:r>
            <a:r>
              <a:rPr lang="cs-CZ" baseline="0" dirty="0"/>
              <a:t> </a:t>
            </a:r>
            <a:r>
              <a:rPr lang="cs-CZ" baseline="0" dirty="0" err="1"/>
              <a:t>ja</a:t>
            </a:r>
            <a:r>
              <a:rPr lang="cs-CZ" baseline="0" dirty="0"/>
              <a:t> to že hnací sila </a:t>
            </a:r>
            <a:r>
              <a:rPr lang="cs-CZ" baseline="0" dirty="0" err="1"/>
              <a:t>vyvéje</a:t>
            </a:r>
            <a:r>
              <a:rPr lang="cs-CZ" baseline="0" dirty="0"/>
              <a:t> těchto jevu je snaha přizpůsobit  se </a:t>
            </a:r>
            <a:r>
              <a:rPr lang="cs-CZ" baseline="0" dirty="0" err="1"/>
              <a:t>okoli</a:t>
            </a:r>
            <a:r>
              <a:rPr lang="cs-CZ" baseline="0" dirty="0"/>
              <a:t>, využit okolní </a:t>
            </a:r>
            <a:r>
              <a:rPr lang="cs-CZ" baseline="0" dirty="0" err="1"/>
              <a:t>změný</a:t>
            </a:r>
            <a:r>
              <a:rPr lang="cs-CZ" baseline="0" dirty="0"/>
              <a:t> ve svůj </a:t>
            </a:r>
            <a:r>
              <a:rPr lang="cs-CZ" baseline="0" dirty="0" err="1"/>
              <a:t>prospech</a:t>
            </a:r>
            <a:r>
              <a:rPr lang="cs-CZ" baseline="0" dirty="0"/>
              <a:t> nebo </a:t>
            </a:r>
            <a:r>
              <a:rPr lang="cs-CZ" baseline="0" dirty="0" err="1"/>
              <a:t>aspon</a:t>
            </a:r>
            <a:r>
              <a:rPr lang="cs-CZ" baseline="0" dirty="0"/>
              <a:t> pro </a:t>
            </a:r>
            <a:r>
              <a:rPr lang="cs-CZ" baseline="0" dirty="0" err="1"/>
              <a:t>zachranu</a:t>
            </a:r>
            <a:r>
              <a:rPr lang="cs-CZ" baseline="0" dirty="0"/>
              <a:t>. 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EF3AEFB-F3E4-44B2-B1BB-1C61AC2F8F26}" type="datetimeFigureOut">
              <a:rPr lang="cs-CZ" smtClean="0"/>
              <a:t>14.12.2024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PjMVIxZk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rep31110#auth-6" TargetMode="External"/><Relationship Id="rId3" Type="http://schemas.openxmlformats.org/officeDocument/2006/relationships/hyperlink" Target="https://www.nature.com/articles/srep31110#auth-1" TargetMode="External"/><Relationship Id="rId7" Type="http://schemas.openxmlformats.org/officeDocument/2006/relationships/hyperlink" Target="https://www.nature.com/articles/srep31110#auth-5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rep31110#auth-4" TargetMode="External"/><Relationship Id="rId5" Type="http://schemas.openxmlformats.org/officeDocument/2006/relationships/hyperlink" Target="https://www.nature.com/articles/srep31110#auth-3" TargetMode="External"/><Relationship Id="rId4" Type="http://schemas.openxmlformats.org/officeDocument/2006/relationships/hyperlink" Target="https://www.nature.com/articles/srep31110#auth-2" TargetMode="External"/><Relationship Id="rId9" Type="http://schemas.openxmlformats.org/officeDocument/2006/relationships/hyperlink" Target="https://www.nature.com/articles/srep31110.ri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tevrenaveda.cz/cs/pro-verejnos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nrel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PjMVIxZ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hYPjMVIxZ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357327"/>
            <a:ext cx="4521480" cy="854690"/>
          </a:xfrm>
        </p:spPr>
        <p:txBody>
          <a:bodyPr>
            <a:noAutofit/>
          </a:bodyPr>
          <a:lstStyle/>
          <a:p>
            <a:r>
              <a:rPr lang="cs-CZ" sz="3600" i="0" dirty="0">
                <a:latin typeface="Arial" panose="020B0604020202020204" pitchFamily="34" charset="0"/>
                <a:cs typeface="Arial" panose="020B0604020202020204" pitchFamily="34" charset="0"/>
              </a:rPr>
              <a:t>Táňa </a:t>
            </a:r>
            <a:r>
              <a:rPr lang="cs-CZ" sz="3600" i="0" dirty="0" err="1">
                <a:latin typeface="Arial" panose="020B0604020202020204" pitchFamily="34" charset="0"/>
                <a:cs typeface="Arial" panose="020B0604020202020204" pitchFamily="34" charset="0"/>
              </a:rPr>
              <a:t>Ostapčuk</a:t>
            </a:r>
            <a:endParaRPr lang="en-US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35004"/>
            <a:ext cx="7056784" cy="97264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HYTRÉ   MATERIÁLY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pic>
        <p:nvPicPr>
          <p:cNvPr id="6" name="Picture 5" descr="C:\Users\Tinka\Desktop\logo_puvodni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14046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893610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ODD</a:t>
            </a:r>
            <a:r>
              <a:rPr lang="cs-CZ" sz="2000" b="1" dirty="0"/>
              <a:t>Ě</a:t>
            </a:r>
            <a:r>
              <a:rPr lang="en-GB" sz="2000" b="1" dirty="0"/>
              <a:t>LEN</a:t>
            </a:r>
            <a:r>
              <a:rPr lang="cs-CZ" sz="2000" b="1" dirty="0"/>
              <a:t>Í </a:t>
            </a:r>
            <a:r>
              <a:rPr lang="en-GB" sz="2000" b="1" dirty="0"/>
              <a:t> </a:t>
            </a:r>
            <a:r>
              <a:rPr lang="cs-CZ" sz="2000" b="1" dirty="0"/>
              <a:t>D</a:t>
            </a:r>
            <a:r>
              <a:rPr lang="en-GB" sz="2000" b="1" dirty="0"/>
              <a:t>IELEKTRIK</a:t>
            </a:r>
            <a:endParaRPr lang="cs-CZ" sz="2000" b="1" dirty="0"/>
          </a:p>
        </p:txBody>
      </p:sp>
      <p:pic>
        <p:nvPicPr>
          <p:cNvPr id="1026" name="Picture 2" descr="https://www.fzu.cz/sites/default/files/FZU-L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57245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D906CA5-19C9-4CC1-9E71-D0A40CB71133}"/>
              </a:ext>
            </a:extLst>
          </p:cNvPr>
          <p:cNvSpPr txBox="1">
            <a:spLocks/>
          </p:cNvSpPr>
          <p:nvPr/>
        </p:nvSpPr>
        <p:spPr>
          <a:xfrm>
            <a:off x="742108" y="3363521"/>
            <a:ext cx="4521480" cy="85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i="0" dirty="0" err="1">
                <a:latin typeface="Arial" panose="020B0604020202020204" pitchFamily="34" charset="0"/>
                <a:cs typeface="Arial" panose="020B0604020202020204" pitchFamily="34" charset="0"/>
              </a:rPr>
              <a:t>ostapcuk</a:t>
            </a:r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cs-CZ" sz="2800" i="0" dirty="0">
                <a:latin typeface="Arial" panose="020B0604020202020204" pitchFamily="34" charset="0"/>
                <a:cs typeface="Arial" panose="020B0604020202020204" pitchFamily="34" charset="0"/>
              </a:rPr>
              <a:t>fzu.cz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49714F-439F-4C77-8F77-2DAA430660B0}"/>
              </a:ext>
            </a:extLst>
          </p:cNvPr>
          <p:cNvSpPr txBox="1">
            <a:spLocks/>
          </p:cNvSpPr>
          <p:nvPr/>
        </p:nvSpPr>
        <p:spPr>
          <a:xfrm>
            <a:off x="5263588" y="3465438"/>
            <a:ext cx="3240360" cy="789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0" dirty="0">
                <a:latin typeface="Arial" panose="020B0604020202020204" pitchFamily="34" charset="0"/>
                <a:cs typeface="Arial" panose="020B0604020202020204" pitchFamily="34" charset="0"/>
              </a:rPr>
              <a:t>    www.</a:t>
            </a:r>
            <a:r>
              <a:rPr lang="cs-CZ" sz="2800" i="0" dirty="0">
                <a:latin typeface="Arial" panose="020B0604020202020204" pitchFamily="34" charset="0"/>
                <a:cs typeface="Arial" panose="020B0604020202020204" pitchFamily="34" charset="0"/>
              </a:rPr>
              <a:t>fzu.cz</a:t>
            </a:r>
          </a:p>
        </p:txBody>
      </p:sp>
    </p:spTree>
    <p:extLst>
      <p:ext uri="{BB962C8B-B14F-4D97-AF65-F5344CB8AC3E}">
        <p14:creationId xmlns:p14="http://schemas.microsoft.com/office/powerpoint/2010/main" val="316035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6" y="818045"/>
            <a:ext cx="5976664" cy="28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818045"/>
            <a:ext cx="2110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https://journalbitcoin.com/shape-memory-polymer-market-2019-strategic-assessments-basf-se-cornerstone-research-group-sinopec-covestro-endoshape-evonik/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893" y="174808"/>
            <a:ext cx="630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MATERIÁLY</a:t>
            </a:r>
            <a:r>
              <a:rPr lang="cs-CZ" sz="3200" b="1" dirty="0">
                <a:solidFill>
                  <a:srgbClr val="FFFF00"/>
                </a:solidFill>
              </a:rPr>
              <a:t> S </a:t>
            </a:r>
            <a:r>
              <a:rPr lang="cs-CZ" sz="3200" b="1" dirty="0">
                <a:solidFill>
                  <a:schemeClr val="tx2"/>
                </a:solidFill>
              </a:rPr>
              <a:t>TVAROVOU PAMĚTI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5" y="4521277"/>
            <a:ext cx="8170247" cy="20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2" y="3730951"/>
            <a:ext cx="8194065" cy="73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9FE505E-D49D-41EF-8E6C-A66636EAE640}"/>
              </a:ext>
            </a:extLst>
          </p:cNvPr>
          <p:cNvSpPr txBox="1"/>
          <p:nvPr/>
        </p:nvSpPr>
        <p:spPr>
          <a:xfrm>
            <a:off x="3394457" y="6195743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Ochlazen a deformován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0F98C7-495E-49EA-8E84-2A02D3F22B43}"/>
              </a:ext>
            </a:extLst>
          </p:cNvPr>
          <p:cNvSpPr txBox="1"/>
          <p:nvPr/>
        </p:nvSpPr>
        <p:spPr>
          <a:xfrm>
            <a:off x="539552" y="5877272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Ohnutý a ohřát na 500 </a:t>
            </a:r>
            <a:r>
              <a:rPr lang="cs-CZ" baseline="30000" dirty="0">
                <a:solidFill>
                  <a:srgbClr val="C00000"/>
                </a:solidFill>
              </a:rPr>
              <a:t>0</a:t>
            </a:r>
            <a:r>
              <a:rPr lang="cs-CZ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36EB8B-3277-4F45-B25B-453F541DB736}"/>
              </a:ext>
            </a:extLst>
          </p:cNvPr>
          <p:cNvSpPr txBox="1"/>
          <p:nvPr/>
        </p:nvSpPr>
        <p:spPr>
          <a:xfrm>
            <a:off x="7452320" y="6205703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Ohřát</a:t>
            </a:r>
          </a:p>
        </p:txBody>
      </p:sp>
    </p:spTree>
    <p:extLst>
      <p:ext uri="{BB962C8B-B14F-4D97-AF65-F5344CB8AC3E}">
        <p14:creationId xmlns:p14="http://schemas.microsoft.com/office/powerpoint/2010/main" val="247789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31" y="4880429"/>
            <a:ext cx="5183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SMPs-Shape-memory polymers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SCPs- Shape-changing polymers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312" y="1679764"/>
            <a:ext cx="22317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FOTO</a:t>
            </a:r>
            <a:r>
              <a:rPr lang="cs-CZ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(UV)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MAGNETO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TERMO</a:t>
            </a:r>
          </a:p>
          <a:p>
            <a:r>
              <a:rPr lang="cs-CZ" sz="2800" b="1" dirty="0">
                <a:solidFill>
                  <a:srgbClr val="92D050"/>
                </a:solidFill>
              </a:rPr>
              <a:t>pH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Vlhkost</a:t>
            </a:r>
          </a:p>
          <a:p>
            <a:r>
              <a:rPr lang="cs-CZ" sz="2800" b="1" dirty="0"/>
              <a:t>rozpouštědlo</a:t>
            </a:r>
            <a:endParaRPr lang="cs-CZ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281898" y="1484784"/>
            <a:ext cx="708403" cy="3168352"/>
          </a:xfrm>
          <a:prstGeom prst="rightBrace">
            <a:avLst>
              <a:gd name="adj1" fmla="val 8333"/>
              <a:gd name="adj2" fmla="val 50925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280593" y="2326095"/>
            <a:ext cx="404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Vratná změna TVARU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688" y="5842424"/>
            <a:ext cx="841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SMA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Shape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memory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alloys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 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kovové slitiny (</a:t>
            </a:r>
            <a:r>
              <a:rPr lang="cs-CZ" sz="32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NiTi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1144" y="2910439"/>
            <a:ext cx="451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(efekt  tvarové paměti)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72" y="188640"/>
            <a:ext cx="573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CCCC"/>
                </a:solidFill>
              </a:rPr>
              <a:t>Shape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memory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materials</a:t>
            </a:r>
            <a:endParaRPr lang="cs-CZ" sz="4000" b="1" dirty="0">
              <a:solidFill>
                <a:srgbClr val="FFCC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604" y="836712"/>
            <a:ext cx="55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MATERIÁLY S TVAROVOU PAMĚTI</a:t>
            </a:r>
          </a:p>
        </p:txBody>
      </p:sp>
    </p:spTree>
    <p:extLst>
      <p:ext uri="{BB962C8B-B14F-4D97-AF65-F5344CB8AC3E}">
        <p14:creationId xmlns:p14="http://schemas.microsoft.com/office/powerpoint/2010/main" val="387727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CHYTRÉ MATERIÁLY – NEZkreslená věda V">
            <a:hlinkClick r:id="" action="ppaction://media"/>
            <a:extLst>
              <a:ext uri="{FF2B5EF4-FFF2-40B4-BE49-F238E27FC236}">
                <a16:creationId xmlns:a16="http://schemas.microsoft.com/office/drawing/2014/main" id="{B1BB2CF4-4589-4846-BF66-93D261DB29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620688"/>
            <a:ext cx="7964288" cy="44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6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30" y="548680"/>
            <a:ext cx="6825470" cy="59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116632"/>
            <a:ext cx="228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Multimaterial</a:t>
            </a:r>
            <a:r>
              <a:rPr lang="cs-CZ" b="1" dirty="0"/>
              <a:t> 4D </a:t>
            </a:r>
            <a:r>
              <a:rPr lang="cs-CZ" b="1" dirty="0" err="1"/>
              <a:t>Printing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Tailorable</a:t>
            </a:r>
            <a:r>
              <a:rPr lang="cs-CZ" b="1" dirty="0"/>
              <a:t> </a:t>
            </a:r>
            <a:r>
              <a:rPr lang="cs-CZ" b="1" dirty="0" err="1"/>
              <a:t>Shape</a:t>
            </a:r>
            <a:r>
              <a:rPr lang="cs-CZ" b="1" dirty="0"/>
              <a:t> </a:t>
            </a:r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cs-CZ" b="1" dirty="0" err="1"/>
              <a:t>Polymers</a:t>
            </a:r>
            <a:endParaRPr lang="cs-CZ" b="1" dirty="0"/>
          </a:p>
          <a:p>
            <a:r>
              <a:rPr lang="cs-CZ" dirty="0" err="1">
                <a:hlinkClick r:id="rId3"/>
              </a:rPr>
              <a:t>Qi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Ge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4"/>
              </a:rPr>
              <a:t>Amir </a:t>
            </a:r>
            <a:r>
              <a:rPr lang="cs-CZ" dirty="0" err="1">
                <a:hlinkClick r:id="rId4"/>
              </a:rPr>
              <a:t>Hosein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Sakhaei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 err="1">
                <a:hlinkClick r:id="rId5"/>
              </a:rPr>
              <a:t>Howon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Lee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6"/>
              </a:rPr>
              <a:t>Conner K. </a:t>
            </a:r>
            <a:r>
              <a:rPr lang="cs-CZ" dirty="0" err="1">
                <a:hlinkClick r:id="rId6"/>
              </a:rPr>
              <a:t>Dunn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7"/>
              </a:rPr>
              <a:t>Nicholas X. Fang</a:t>
            </a:r>
            <a:endParaRPr lang="cs-CZ" dirty="0"/>
          </a:p>
          <a:p>
            <a:r>
              <a:rPr lang="cs-CZ" dirty="0"/>
              <a:t> &amp; </a:t>
            </a:r>
            <a:r>
              <a:rPr lang="cs-CZ" dirty="0">
                <a:hlinkClick r:id="rId8"/>
              </a:rPr>
              <a:t>Martin L. </a:t>
            </a:r>
            <a:r>
              <a:rPr lang="cs-CZ" dirty="0" err="1">
                <a:hlinkClick r:id="rId8"/>
              </a:rPr>
              <a:t>Dunn</a:t>
            </a:r>
            <a:endParaRPr lang="cs-CZ" dirty="0"/>
          </a:p>
          <a:p>
            <a:r>
              <a:rPr lang="cs-CZ" i="1" dirty="0" err="1"/>
              <a:t>Scientific</a:t>
            </a:r>
            <a:r>
              <a:rPr lang="cs-CZ" i="1" dirty="0"/>
              <a:t> </a:t>
            </a:r>
            <a:r>
              <a:rPr lang="cs-CZ" i="1" dirty="0" err="1"/>
              <a:t>Reports</a:t>
            </a:r>
            <a:r>
              <a:rPr lang="cs-CZ" dirty="0"/>
              <a:t> </a:t>
            </a:r>
            <a:r>
              <a:rPr lang="cs-CZ" b="1" dirty="0" err="1"/>
              <a:t>volume</a:t>
            </a:r>
            <a:r>
              <a:rPr lang="cs-CZ" b="1" dirty="0"/>
              <a:t> 6</a:t>
            </a:r>
            <a:r>
              <a:rPr lang="cs-CZ" dirty="0"/>
              <a:t>, </a:t>
            </a:r>
            <a:r>
              <a:rPr lang="cs-CZ" dirty="0" err="1"/>
              <a:t>Article</a:t>
            </a:r>
            <a:r>
              <a:rPr lang="cs-CZ" dirty="0"/>
              <a:t> </a:t>
            </a:r>
            <a:r>
              <a:rPr lang="cs-CZ" dirty="0" err="1"/>
              <a:t>number</a:t>
            </a:r>
            <a:r>
              <a:rPr lang="cs-CZ" dirty="0"/>
              <a:t>: 31110 (2016) | </a:t>
            </a:r>
            <a:r>
              <a:rPr lang="cs-CZ" dirty="0" err="1">
                <a:hlinkClick r:id="rId9"/>
              </a:rPr>
              <a:t>Download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Citation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3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14" y="247371"/>
            <a:ext cx="723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MATERIALY S BARVOMĚNOU</a:t>
            </a:r>
            <a:endParaRPr lang="cs-CZ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7088" y="5483139"/>
            <a:ext cx="59875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dirty="0"/>
              <a:t> 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3475357" y="1015298"/>
            <a:ext cx="54469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/>
              <a:t>vratná</a:t>
            </a:r>
            <a:r>
              <a:rPr lang="cs-CZ" sz="4000" dirty="0"/>
              <a:t> </a:t>
            </a:r>
            <a:r>
              <a:rPr lang="cs-CZ" sz="4000" b="1" dirty="0">
                <a:solidFill>
                  <a:srgbClr val="FFFF00"/>
                </a:solidFill>
              </a:rPr>
              <a:t>reakce</a:t>
            </a:r>
            <a:r>
              <a:rPr lang="cs-CZ" sz="4000" dirty="0"/>
              <a:t> na podnět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336CEA-2245-42B2-8826-A99B54B5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2" y="1788143"/>
            <a:ext cx="5832648" cy="387921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9F3C3F-4CF3-4DDA-9847-A29A7CAD38BA}"/>
              </a:ext>
            </a:extLst>
          </p:cNvPr>
          <p:cNvSpPr txBox="1"/>
          <p:nvPr/>
        </p:nvSpPr>
        <p:spPr>
          <a:xfrm>
            <a:off x="234102" y="2474893"/>
            <a:ext cx="253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Termosenzitivní</a:t>
            </a:r>
            <a:r>
              <a:rPr lang="cs-CZ" sz="2800" dirty="0"/>
              <a:t> glazura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9F9398-06BC-40BF-B53E-D0FFAC71DE02}"/>
              </a:ext>
            </a:extLst>
          </p:cNvPr>
          <p:cNvSpPr txBox="1"/>
          <p:nvPr/>
        </p:nvSpPr>
        <p:spPr>
          <a:xfrm>
            <a:off x="6218600" y="566132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https://www.tajnedarky.cz/originalni-darky/magicky-menici-hrnek-detail</a:t>
            </a:r>
          </a:p>
        </p:txBody>
      </p:sp>
    </p:spTree>
    <p:extLst>
      <p:ext uri="{BB962C8B-B14F-4D97-AF65-F5344CB8AC3E}">
        <p14:creationId xmlns:p14="http://schemas.microsoft.com/office/powerpoint/2010/main" val="228286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1B115E-A814-4EB7-AAF5-8EC14EB8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1" y="476672"/>
            <a:ext cx="8232915" cy="5040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4D8CD0A-733F-4279-9D71-217474ABAB00}"/>
              </a:ext>
            </a:extLst>
          </p:cNvPr>
          <p:cNvSpPr txBox="1"/>
          <p:nvPr/>
        </p:nvSpPr>
        <p:spPr>
          <a:xfrm>
            <a:off x="323528" y="6174182"/>
            <a:ext cx="791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Master</a:t>
            </a:r>
            <a:r>
              <a:rPr lang="en-US" sz="2000" dirty="0"/>
              <a:t>’s Thesis, </a:t>
            </a:r>
            <a:r>
              <a:rPr lang="en-US" sz="2000" dirty="0" err="1"/>
              <a:t>Bc</a:t>
            </a:r>
            <a:r>
              <a:rPr lang="en-US" sz="2000" dirty="0"/>
              <a:t>. Martina </a:t>
            </a:r>
            <a:r>
              <a:rPr lang="en-US" sz="2000" dirty="0" err="1"/>
              <a:t>Sobkov</a:t>
            </a:r>
            <a:r>
              <a:rPr lang="cs-CZ" sz="2000" dirty="0"/>
              <a:t>á, Ústav Chemie Materiálů, Brno 2018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553BB18-7462-49A4-9A23-1A6ED3E67B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61140" y="1124744"/>
            <a:ext cx="7680325" cy="456965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397A1C-953F-4E5D-B553-4CB7D366CA64}"/>
              </a:ext>
            </a:extLst>
          </p:cNvPr>
          <p:cNvSpPr/>
          <p:nvPr/>
        </p:nvSpPr>
        <p:spPr>
          <a:xfrm>
            <a:off x="1403648" y="430255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922EA74-3BB2-4E85-BDC9-F68BCA3C7442}"/>
              </a:ext>
            </a:extLst>
          </p:cNvPr>
          <p:cNvSpPr/>
          <p:nvPr/>
        </p:nvSpPr>
        <p:spPr>
          <a:xfrm>
            <a:off x="5868144" y="43007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6CA9A0-39A2-4D8C-B3F6-B11E6C786F2D}"/>
              </a:ext>
            </a:extLst>
          </p:cNvPr>
          <p:cNvSpPr txBox="1"/>
          <p:nvPr/>
        </p:nvSpPr>
        <p:spPr>
          <a:xfrm>
            <a:off x="1305845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5F3DA6-4A91-4936-97A4-B340BDF1E95D}"/>
              </a:ext>
            </a:extLst>
          </p:cNvPr>
          <p:cNvSpPr txBox="1"/>
          <p:nvPr/>
        </p:nvSpPr>
        <p:spPr>
          <a:xfrm>
            <a:off x="5796136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4" name="Šipka: zahnutá doprava 13">
            <a:extLst>
              <a:ext uri="{FF2B5EF4-FFF2-40B4-BE49-F238E27FC236}">
                <a16:creationId xmlns:a16="http://schemas.microsoft.com/office/drawing/2014/main" id="{1089D0D5-231C-453B-BA0E-938ED5DB7BA2}"/>
              </a:ext>
            </a:extLst>
          </p:cNvPr>
          <p:cNvSpPr/>
          <p:nvPr/>
        </p:nvSpPr>
        <p:spPr>
          <a:xfrm>
            <a:off x="5436096" y="3276356"/>
            <a:ext cx="432048" cy="872723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Šipka: zahnutá doleva 14">
            <a:extLst>
              <a:ext uri="{FF2B5EF4-FFF2-40B4-BE49-F238E27FC236}">
                <a16:creationId xmlns:a16="http://schemas.microsoft.com/office/drawing/2014/main" id="{E9155082-5393-4BE3-A742-473ADCF56E63}"/>
              </a:ext>
            </a:extLst>
          </p:cNvPr>
          <p:cNvSpPr/>
          <p:nvPr/>
        </p:nvSpPr>
        <p:spPr>
          <a:xfrm>
            <a:off x="2843808" y="2286164"/>
            <a:ext cx="504056" cy="92282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9737ED3-D83A-47F0-BBDB-55CBC4662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8543"/>
            <a:ext cx="1844824" cy="1844824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AFFF26A0-736D-49EC-95CA-82EBF932369F}"/>
              </a:ext>
            </a:extLst>
          </p:cNvPr>
          <p:cNvSpPr txBox="1"/>
          <p:nvPr/>
        </p:nvSpPr>
        <p:spPr>
          <a:xfrm>
            <a:off x="3128133" y="5788666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Albi Měnící hrnek - Kytky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43DF4AA-42F0-4C23-BBA3-22902D7D2799}"/>
              </a:ext>
            </a:extLst>
          </p:cNvPr>
          <p:cNvSpPr txBox="1"/>
          <p:nvPr/>
        </p:nvSpPr>
        <p:spPr>
          <a:xfrm>
            <a:off x="7452320" y="237262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bezbarv</a:t>
            </a:r>
            <a:r>
              <a:rPr lang="cs-CZ" dirty="0">
                <a:solidFill>
                  <a:srgbClr val="FF0000"/>
                </a:solidFill>
              </a:rPr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255159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8F2062-41EE-4E34-9754-8B4779C645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9" y="1340769"/>
            <a:ext cx="6768117" cy="231382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56823F4-196A-4620-A149-45A33EF4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42" y="380548"/>
            <a:ext cx="7680325" cy="792088"/>
          </a:xfrm>
        </p:spPr>
        <p:txBody>
          <a:bodyPr>
            <a:normAutofit/>
          </a:bodyPr>
          <a:lstStyle/>
          <a:p>
            <a:r>
              <a:rPr lang="cs-CZ" dirty="0" err="1"/>
              <a:t>Leuco</a:t>
            </a:r>
            <a:r>
              <a:rPr lang="cs-CZ" dirty="0"/>
              <a:t> (bezbarvé/</a:t>
            </a:r>
            <a:r>
              <a:rPr lang="cs-CZ" dirty="0" err="1"/>
              <a:t>bilé</a:t>
            </a:r>
            <a:r>
              <a:rPr lang="cs-CZ" dirty="0"/>
              <a:t>) barvy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0F5CEC-461D-4884-8D3A-013F57F22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89041"/>
            <a:ext cx="6984776" cy="2688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18630B-33A7-48E3-9D2F-334F3E744C3E}"/>
              </a:ext>
            </a:extLst>
          </p:cNvPr>
          <p:cNvSpPr txBox="1"/>
          <p:nvPr/>
        </p:nvSpPr>
        <p:spPr>
          <a:xfrm>
            <a:off x="6294758" y="3873425"/>
            <a:ext cx="28492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HALO</a:t>
            </a:r>
            <a:r>
              <a:rPr lang="cs-CZ" sz="2800" b="1" dirty="0">
                <a:solidFill>
                  <a:srgbClr val="FFFF00"/>
                </a:solidFill>
              </a:rPr>
              <a:t>CHROMNÝ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jev</a:t>
            </a:r>
            <a:r>
              <a:rPr lang="cs-CZ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819496-A27F-473F-AB37-ED6787EA8686}"/>
              </a:ext>
            </a:extLst>
          </p:cNvPr>
          <p:cNvSpPr txBox="1"/>
          <p:nvPr/>
        </p:nvSpPr>
        <p:spPr>
          <a:xfrm>
            <a:off x="6769147" y="612308"/>
            <a:ext cx="2142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λευκός </a:t>
            </a:r>
            <a:r>
              <a:rPr lang="cs-CZ" sz="2000" i="1" dirty="0" err="1"/>
              <a:t>leukos</a:t>
            </a:r>
            <a:r>
              <a:rPr lang="cs-CZ" sz="2000" dirty="0"/>
              <a:t>: </a:t>
            </a:r>
            <a:r>
              <a:rPr lang="cs-CZ" sz="2000" dirty="0" err="1"/>
              <a:t>bilý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906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B1A800E-A829-4167-9B83-4D9B2264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60" y="143632"/>
            <a:ext cx="6192688" cy="765932"/>
          </a:xfrm>
        </p:spPr>
        <p:txBody>
          <a:bodyPr/>
          <a:lstStyle/>
          <a:p>
            <a:r>
              <a:rPr lang="cs-CZ" dirty="0"/>
              <a:t>Změna vnějších podmínek 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DFE91739-4C76-43EC-80EC-6F007FA1E3FC}"/>
              </a:ext>
            </a:extLst>
          </p:cNvPr>
          <p:cNvSpPr txBox="1">
            <a:spLocks/>
          </p:cNvSpPr>
          <p:nvPr/>
        </p:nvSpPr>
        <p:spPr>
          <a:xfrm>
            <a:off x="445724" y="2738924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FF00"/>
                </a:solidFill>
              </a:rPr>
              <a:t>Změna chemických vazeb mezi nebo uvnitř molekul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F5B7CDF-3AA8-4DF4-974E-B309082544AC}"/>
              </a:ext>
            </a:extLst>
          </p:cNvPr>
          <p:cNvSpPr/>
          <p:nvPr/>
        </p:nvSpPr>
        <p:spPr>
          <a:xfrm>
            <a:off x="3131840" y="1008200"/>
            <a:ext cx="866332" cy="1412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F991CD76-4C57-4E90-87E6-F052375519C8}"/>
              </a:ext>
            </a:extLst>
          </p:cNvPr>
          <p:cNvSpPr txBox="1">
            <a:spLocks/>
          </p:cNvSpPr>
          <p:nvPr/>
        </p:nvSpPr>
        <p:spPr>
          <a:xfrm>
            <a:off x="611560" y="5013176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0000"/>
                </a:solidFill>
              </a:rPr>
              <a:t>Změna barvy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50CA367-359B-4A3B-B25F-354A9505BA28}"/>
              </a:ext>
            </a:extLst>
          </p:cNvPr>
          <p:cNvSpPr txBox="1">
            <a:spLocks/>
          </p:cNvSpPr>
          <p:nvPr/>
        </p:nvSpPr>
        <p:spPr>
          <a:xfrm>
            <a:off x="611560" y="40621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92D050"/>
                </a:solidFill>
              </a:rPr>
              <a:t>Přeskupení vnitřního elektrického náboje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EACF22-59D0-4AB7-B472-A088188F1D8E}"/>
              </a:ext>
            </a:extLst>
          </p:cNvPr>
          <p:cNvSpPr txBox="1"/>
          <p:nvPr/>
        </p:nvSpPr>
        <p:spPr>
          <a:xfrm>
            <a:off x="4286204" y="1124744"/>
            <a:ext cx="443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PŘEMĚNÁ </a:t>
            </a:r>
            <a:r>
              <a:rPr lang="cs-CZ" sz="2400" dirty="0">
                <a:solidFill>
                  <a:srgbClr val="FFCCCC"/>
                </a:solidFill>
              </a:rPr>
              <a:t>MAKROSKOPICKÉ</a:t>
            </a:r>
            <a:r>
              <a:rPr lang="cs-CZ" sz="2400" dirty="0">
                <a:solidFill>
                  <a:srgbClr val="FFFF00"/>
                </a:solidFill>
              </a:rPr>
              <a:t>  ENERGIE NA </a:t>
            </a:r>
            <a:r>
              <a:rPr lang="cs-CZ" sz="2400" dirty="0">
                <a:solidFill>
                  <a:srgbClr val="FFC000"/>
                </a:solidFill>
              </a:rPr>
              <a:t>MIKROSKOPICKOU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1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1600" y="1700808"/>
            <a:ext cx="5688632" cy="5017594"/>
            <a:chOff x="193373" y="1473944"/>
            <a:chExt cx="5400327" cy="4907381"/>
          </a:xfrm>
        </p:grpSpPr>
        <p:pic>
          <p:nvPicPr>
            <p:cNvPr id="1028" name="Picture 4" descr="Související obráze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50" y="1473944"/>
              <a:ext cx="5391150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3373" y="5734994"/>
              <a:ext cx="5274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https://www.etsy.com/ie/listing/551852615/temperature-activated-color-changing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55976" y="878908"/>
            <a:ext cx="429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i="1" dirty="0">
                <a:solidFill>
                  <a:srgbClr val="FFFF00"/>
                </a:solidFill>
              </a:rPr>
              <a:t>barvy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s </a:t>
            </a:r>
            <a:r>
              <a:rPr lang="cs-CZ" sz="3200" dirty="0">
                <a:solidFill>
                  <a:srgbClr val="FF0000"/>
                </a:solidFill>
              </a:rPr>
              <a:t>teplotou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CD21D81-3A49-4EEB-A744-4C4118CA2C0D}"/>
              </a:ext>
            </a:extLst>
          </p:cNvPr>
          <p:cNvSpPr txBox="1"/>
          <p:nvPr/>
        </p:nvSpPr>
        <p:spPr>
          <a:xfrm>
            <a:off x="-180528" y="-121367"/>
            <a:ext cx="84712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b="1" dirty="0"/>
              <a:t> </a:t>
            </a:r>
            <a:r>
              <a:rPr lang="cs-CZ" sz="4000" dirty="0"/>
              <a:t>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83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187062"/>
            <a:ext cx="5305675" cy="8617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E888EA"/>
                </a:solidFill>
              </a:rPr>
              <a:t>FOTO</a:t>
            </a:r>
            <a:r>
              <a:rPr lang="cs-CZ" b="1" dirty="0">
                <a:solidFill>
                  <a:srgbClr val="FFFF00"/>
                </a:solidFill>
              </a:rPr>
              <a:t>CHROMNÝ</a:t>
            </a:r>
            <a:r>
              <a:rPr lang="en-GB" b="1" dirty="0"/>
              <a:t> </a:t>
            </a:r>
            <a:r>
              <a:rPr lang="cs-CZ" dirty="0"/>
              <a:t>JEV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3635896" y="1205496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dirty="0">
                <a:solidFill>
                  <a:srgbClr val="FFFF00"/>
                </a:solidFill>
              </a:rPr>
              <a:t>barvy</a:t>
            </a:r>
            <a:r>
              <a:rPr lang="cs-CZ" sz="3200" dirty="0"/>
              <a:t> </a:t>
            </a:r>
            <a:r>
              <a:rPr lang="cs-CZ" sz="3200" i="1" dirty="0">
                <a:solidFill>
                  <a:srgbClr val="E888EA"/>
                </a:solidFill>
              </a:rPr>
              <a:t>s UV osvětlením</a:t>
            </a:r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F89FD6B-AA21-447F-A201-FB28A5DD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3972"/>
            <a:ext cx="5459961" cy="359165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4898F58F-3B66-473E-B2E5-73A45AF582A0}"/>
              </a:ext>
            </a:extLst>
          </p:cNvPr>
          <p:cNvSpPr txBox="1"/>
          <p:nvPr/>
        </p:nvSpPr>
        <p:spPr>
          <a:xfrm>
            <a:off x="395536" y="6138524"/>
            <a:ext cx="852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https://www.allaboutvision.com/eyeglasses/when-were-photochromic-lenses-invented/</a:t>
            </a:r>
          </a:p>
        </p:txBody>
      </p:sp>
    </p:spTree>
    <p:extLst>
      <p:ext uri="{BB962C8B-B14F-4D97-AF65-F5344CB8AC3E}">
        <p14:creationId xmlns:p14="http://schemas.microsoft.com/office/powerpoint/2010/main" val="61853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1F12D7B-2100-487D-87FE-B8A2513A2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747966" cy="36004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Uvod</a:t>
            </a:r>
            <a:endParaRPr lang="cs-CZ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PIEZO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PYRO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materialy</a:t>
            </a:r>
            <a:endParaRPr lang="cs-CZ" sz="2800" dirty="0">
              <a:solidFill>
                <a:srgbClr val="FF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2800" b="1" dirty="0">
                <a:solidFill>
                  <a:srgbClr val="FFFFFF"/>
                </a:solidFill>
              </a:rPr>
              <a:t>MATERIÁLY</a:t>
            </a:r>
            <a:r>
              <a:rPr lang="cs-CZ" sz="2800" b="1" dirty="0">
                <a:solidFill>
                  <a:srgbClr val="FFFF00"/>
                </a:solidFill>
              </a:rPr>
              <a:t> S </a:t>
            </a:r>
            <a:r>
              <a:rPr lang="cs-CZ" sz="2800" b="1" dirty="0">
                <a:solidFill>
                  <a:schemeClr val="tx2"/>
                </a:solidFill>
              </a:rPr>
              <a:t>TVAROVOU PAMĚTI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2800" dirty="0">
                <a:latin typeface="Andalus" panose="02020603050405020304" pitchFamily="18" charset="-78"/>
                <a:cs typeface="Andalus" panose="02020603050405020304" pitchFamily="18" charset="-78"/>
              </a:rPr>
              <a:t>Materiály s </a:t>
            </a:r>
            <a:r>
              <a:rPr lang="cs-CZ" sz="3300" b="1" dirty="0">
                <a:solidFill>
                  <a:srgbClr val="FFFFFF"/>
                </a:solidFill>
                <a:highlight>
                  <a:srgbClr val="FF00FF"/>
                </a:highlight>
              </a:rPr>
              <a:t>BARVOMĚNOU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Ostatní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SYSTEMATIZACE. SHRNUTÍ.</a:t>
            </a: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FC6CA8-0253-4F7A-AAAC-D5F9E690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404664"/>
            <a:ext cx="2275358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BSAH: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6A34C9-E77B-4BBF-93A7-C0E2ACC885D5}"/>
              </a:ext>
            </a:extLst>
          </p:cNvPr>
          <p:cNvSpPr txBox="1"/>
          <p:nvPr/>
        </p:nvSpPr>
        <p:spPr>
          <a:xfrm>
            <a:off x="395536" y="472514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hlinkClick r:id="rId2"/>
              </a:rPr>
              <a:t>https://www.otevrenaveda.cz/cs/pro-verejnost/</a:t>
            </a:r>
            <a:endParaRPr lang="cs-CZ" sz="3000" dirty="0"/>
          </a:p>
          <a:p>
            <a:r>
              <a:rPr lang="cs-CZ" sz="3000" dirty="0"/>
              <a:t>nezkreslena-veda/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2F384F-7CD6-4B13-8D68-EE96ECF1BE32}"/>
              </a:ext>
            </a:extLst>
          </p:cNvPr>
          <p:cNvSpPr txBox="1"/>
          <p:nvPr/>
        </p:nvSpPr>
        <p:spPr>
          <a:xfrm>
            <a:off x="1043608" y="599167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Youtube.com       </a:t>
            </a:r>
            <a:r>
              <a:rPr lang="cs-CZ" sz="2400" dirty="0"/>
              <a:t>CHYTRE MATERIALY</a:t>
            </a:r>
          </a:p>
        </p:txBody>
      </p:sp>
    </p:spTree>
    <p:extLst>
      <p:ext uri="{BB962C8B-B14F-4D97-AF65-F5344CB8AC3E}">
        <p14:creationId xmlns:p14="http://schemas.microsoft.com/office/powerpoint/2010/main" val="210651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9512" y="231348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ELEKTRO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CHROMNÝ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pic>
        <p:nvPicPr>
          <p:cNvPr id="4102" name="Picture 6" descr="Photo: Electrochromic glass wired to electric contacts and appearing transparent (clear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6" y="881656"/>
            <a:ext cx="1766854" cy="2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oto: Electrochromic glass wired to electric contacts and appearing opaque (dark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15" y="881656"/>
            <a:ext cx="1800200" cy="24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795089"/>
            <a:ext cx="4464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Vlevo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bez </a:t>
            </a:r>
            <a:r>
              <a:rPr lang="cs-CZ" sz="2000" i="1" dirty="0">
                <a:solidFill>
                  <a:srgbClr val="FFFF00"/>
                </a:solidFill>
                <a:latin typeface="+mj-lt"/>
                <a:ea typeface="+mj-ea"/>
                <a:cs typeface="Tunga" pitchFamily="2"/>
              </a:rPr>
              <a:t>napětí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r>
              <a:rPr lang="cs-CZ" sz="2000" dirty="0"/>
              <a:t>průhledné</a:t>
            </a:r>
          </a:p>
          <a:p>
            <a:r>
              <a:rPr lang="cs-CZ" sz="2000" dirty="0"/>
              <a:t>Vpravo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s napětím </a:t>
            </a:r>
            <a:r>
              <a:rPr lang="cs-CZ" sz="2000" dirty="0"/>
              <a:t>neprůhledné </a:t>
            </a:r>
            <a:r>
              <a:rPr lang="en-US" sz="2000" dirty="0"/>
              <a:t>(</a:t>
            </a:r>
            <a:r>
              <a:rPr lang="cs-CZ" sz="2000" dirty="0"/>
              <a:t>tmavé</a:t>
            </a:r>
            <a:r>
              <a:rPr lang="en-US" sz="2000" dirty="0"/>
              <a:t>) </a:t>
            </a:r>
            <a:br>
              <a:rPr lang="cs-CZ" sz="2000" dirty="0"/>
            </a:br>
            <a:endParaRPr lang="cs-CZ" sz="2000" dirty="0"/>
          </a:p>
          <a:p>
            <a:r>
              <a:rPr lang="cs-CZ" sz="2000" i="1" dirty="0"/>
              <a:t>Foto </a:t>
            </a:r>
            <a:r>
              <a:rPr lang="en-US" sz="2000" i="1" dirty="0"/>
              <a:t> Warren </a:t>
            </a:r>
            <a:r>
              <a:rPr lang="en-US" sz="2000" i="1" dirty="0" err="1"/>
              <a:t>Gretz</a:t>
            </a:r>
            <a:r>
              <a:rPr lang="en-US" sz="2000" i="1" dirty="0"/>
              <a:t> </a:t>
            </a:r>
            <a:r>
              <a:rPr lang="cs-CZ" sz="2000" i="1" dirty="0"/>
              <a:t>s laskavým souhlasem </a:t>
            </a:r>
            <a:br>
              <a:rPr lang="cs-CZ" sz="2000" dirty="0"/>
            </a:br>
            <a:r>
              <a:rPr lang="en-US" sz="2000" i="1" u="sng" dirty="0">
                <a:hlinkClick r:id="rId4"/>
              </a:rPr>
              <a:t>US Department of Energy/National Renewable Energy Laboratory (DOE/NREL)</a:t>
            </a:r>
            <a:r>
              <a:rPr lang="en-US" sz="2000" i="1" u="sng" dirty="0"/>
              <a:t>.</a:t>
            </a:r>
            <a:endParaRPr lang="cs-CZ" sz="2000" i="1" u="sng" dirty="0"/>
          </a:p>
        </p:txBody>
      </p:sp>
      <p:pic>
        <p:nvPicPr>
          <p:cNvPr id="4098" name="Picture 2" descr="switchable-smart-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3" y="3575315"/>
            <a:ext cx="478805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24883" y="3078402"/>
            <a:ext cx="4563899" cy="3978457"/>
            <a:chOff x="4524883" y="3078402"/>
            <a:chExt cx="4563899" cy="3978457"/>
          </a:xfrm>
        </p:grpSpPr>
        <p:sp>
          <p:nvSpPr>
            <p:cNvPr id="8" name="TextBox 7"/>
            <p:cNvSpPr txBox="1"/>
            <p:nvPr/>
          </p:nvSpPr>
          <p:spPr>
            <a:xfrm>
              <a:off x="4524883" y="3078402"/>
              <a:ext cx="4563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http://www.explainthatstuff.com/electrochromic-windows.html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5283211" y="3732872"/>
              <a:ext cx="375328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Elektrochromatická</a:t>
              </a:r>
              <a:r>
                <a:rPr lang="cs-CZ" sz="2400" dirty="0"/>
                <a:t> skla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sz="2400" dirty="0"/>
                <a:t>Průhlednost změníte vypínačem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dirty="0"/>
                <a:t>http://blog.homeandbuild.co.uk/index.php/2015/11/06/is-electrochromic-glazing-the-future-for-all-windows</a:t>
              </a:r>
            </a:p>
            <a:p>
              <a:endParaRPr lang="cs-CZ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542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4165"/>
            <a:ext cx="363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CHAMELEON PARDÁLÍ - nejpestřejší barevná proměna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6099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http://www.axina.cz/blog/2-2-rise-zvirat/144-rise-zvirat-6-afrika-1-3.html</a:t>
            </a:r>
          </a:p>
        </p:txBody>
      </p:sp>
      <p:pic>
        <p:nvPicPr>
          <p:cNvPr id="6148" name="Picture 4" descr="http://www.axina.cz/data/files/!users/Axina/chameleonpard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9" y="887251"/>
            <a:ext cx="4862824" cy="34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Výsledek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26" y="893180"/>
            <a:ext cx="4591043" cy="34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522663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http://www.palacjesteru.hys.cz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1" y="44522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400" dirty="0"/>
              <a:t>Chameleoni mají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kožní buňky s barvivem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 několika vrstvách </a:t>
            </a:r>
            <a:br>
              <a:rPr lang="cs-CZ" sz="2400" dirty="0"/>
            </a:br>
            <a:r>
              <a:rPr lang="cs-CZ" sz="2400" dirty="0"/>
              <a:t>	(pro různé barvy)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192" y="4330169"/>
            <a:ext cx="42227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Změna </a:t>
            </a:r>
            <a:r>
              <a:rPr lang="cs-CZ" sz="2400" dirty="0">
                <a:solidFill>
                  <a:srgbClr val="FFFF00"/>
                </a:solidFill>
              </a:rPr>
              <a:t>zbarvení</a:t>
            </a:r>
            <a:r>
              <a:rPr lang="cs-CZ" sz="2400" dirty="0"/>
              <a:t> jako reakce na: 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FF0000"/>
                </a:solidFill>
              </a:rPr>
              <a:t>teplotu</a:t>
            </a:r>
          </a:p>
          <a:p>
            <a:pPr marL="457200" indent="-457200">
              <a:buAutoNum type="arabicParenR"/>
            </a:pPr>
            <a:r>
              <a:rPr lang="en-GB" sz="2400" dirty="0">
                <a:solidFill>
                  <a:srgbClr val="00B0F0"/>
                </a:solidFill>
              </a:rPr>
              <a:t>UV </a:t>
            </a:r>
            <a:r>
              <a:rPr lang="cs-CZ" sz="2400" dirty="0">
                <a:solidFill>
                  <a:srgbClr val="00B0F0"/>
                </a:solidFill>
              </a:rPr>
              <a:t>světlo</a:t>
            </a:r>
          </a:p>
          <a:p>
            <a:pPr marL="457200" indent="-457200">
              <a:buAutoNum type="arabicParenR"/>
            </a:pPr>
            <a:r>
              <a:rPr lang="cs-CZ" sz="2400" dirty="0"/>
              <a:t>náladu  </a:t>
            </a:r>
            <a:r>
              <a:rPr lang="cs-CZ" dirty="0"/>
              <a:t>či</a:t>
            </a:r>
            <a:r>
              <a:rPr lang="cs-CZ" sz="2400" dirty="0"/>
              <a:t>  zdravotní stav </a:t>
            </a:r>
            <a:br>
              <a:rPr lang="cs-CZ" sz="2400" dirty="0"/>
            </a:br>
            <a:r>
              <a:rPr lang="cs-CZ" sz="2000" dirty="0"/>
              <a:t>(</a:t>
            </a:r>
            <a:r>
              <a:rPr lang="cs-CZ" sz="2000" dirty="0">
                <a:solidFill>
                  <a:srgbClr val="92D050"/>
                </a:solidFill>
              </a:rPr>
              <a:t>elektrické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/>
              <a:t>impulzy z mozku)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07" y="6093296"/>
            <a:ext cx="545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TERMO</a:t>
            </a:r>
            <a:r>
              <a:rPr lang="cs-CZ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/FOTO/</a:t>
            </a:r>
            <a:r>
              <a:rPr lang="cs-CZ" sz="2400" b="1" dirty="0">
                <a:solidFill>
                  <a:srgbClr val="92D050"/>
                </a:solidFill>
              </a:rPr>
              <a:t>ELEKTRO</a:t>
            </a:r>
            <a:r>
              <a:rPr lang="cs-CZ" sz="2400" b="1" dirty="0">
                <a:solidFill>
                  <a:srgbClr val="FFFF00"/>
                </a:solidFill>
              </a:rPr>
              <a:t>CHROMISMUS</a:t>
            </a:r>
          </a:p>
        </p:txBody>
      </p:sp>
    </p:spTree>
    <p:extLst>
      <p:ext uri="{BB962C8B-B14F-4D97-AF65-F5344CB8AC3E}">
        <p14:creationId xmlns:p14="http://schemas.microsoft.com/office/powerpoint/2010/main" val="3744307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-252536" y="116632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D5B8EA"/>
                </a:solidFill>
              </a:rPr>
              <a:t>FOTO</a:t>
            </a:r>
            <a:r>
              <a:rPr lang="en-GB" b="1" dirty="0">
                <a:solidFill>
                  <a:srgbClr val="92D050"/>
                </a:solidFill>
              </a:rPr>
              <a:t>ELEKTRICK</a:t>
            </a:r>
            <a:r>
              <a:rPr lang="cs-CZ" b="1" dirty="0">
                <a:solidFill>
                  <a:srgbClr val="92D050"/>
                </a:solidFill>
              </a:rPr>
              <a:t>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188640"/>
            <a:ext cx="4271148" cy="156966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Fotoelektrický jev</a:t>
            </a:r>
            <a:r>
              <a:rPr lang="cs-CZ" sz="2400" dirty="0"/>
              <a:t> či fotoefekt je fyzikální </a:t>
            </a:r>
            <a:r>
              <a:rPr lang="cs-CZ" sz="2400" b="1" dirty="0"/>
              <a:t>jev</a:t>
            </a:r>
            <a:r>
              <a:rPr lang="cs-CZ" sz="2400" dirty="0"/>
              <a:t>, při němž jsou elektrony uvolňovány z obalu atomu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536" y="764704"/>
            <a:ext cx="3672408" cy="2313617"/>
            <a:chOff x="251520" y="794538"/>
            <a:chExt cx="3672408" cy="2313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794538"/>
              <a:ext cx="3672408" cy="23136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7427" y="1111969"/>
              <a:ext cx="12055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UV, světlo,</a:t>
              </a:r>
            </a:p>
            <a:p>
              <a:r>
                <a:rPr lang="cs-CZ" dirty="0">
                  <a:solidFill>
                    <a:schemeClr val="bg1"/>
                  </a:solidFill>
                </a:rPr>
                <a:t>rentgen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496" y="3184232"/>
            <a:ext cx="5596212" cy="3620515"/>
            <a:chOff x="35496" y="3184232"/>
            <a:chExt cx="5596212" cy="3620515"/>
          </a:xfrm>
        </p:grpSpPr>
        <p:sp>
          <p:nvSpPr>
            <p:cNvPr id="9" name="Rectangle 8"/>
            <p:cNvSpPr/>
            <p:nvPr/>
          </p:nvSpPr>
          <p:spPr>
            <a:xfrm>
              <a:off x="181477" y="3184232"/>
              <a:ext cx="38864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/>
                <a:t>1. </a:t>
              </a:r>
              <a:r>
                <a:rPr lang="cs-CZ" sz="2000" b="1" dirty="0"/>
                <a:t>vnější fotoelektrický jev</a:t>
              </a:r>
              <a:r>
                <a:rPr lang="cs-CZ" sz="2000" dirty="0"/>
                <a:t> − jev probíhá na povrchu látky, elektrony se uvolňují do okolí</a:t>
              </a:r>
            </a:p>
          </p:txBody>
        </p:sp>
        <p:pic>
          <p:nvPicPr>
            <p:cNvPr id="1031" name="Picture 7" descr="https://upload.wikimedia.org/wikipedia/commons/thumb/f/f5/Photoelectric_effect.svg/300px-Photoelectric_effec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300647"/>
              <a:ext cx="2857500" cy="205740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35496" y="6435415"/>
              <a:ext cx="5596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https://www.wikiskripta.eu/w/Fotoelektrick%C3%BD_jev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7944" y="1758300"/>
            <a:ext cx="5049425" cy="4692507"/>
            <a:chOff x="4067944" y="1758300"/>
            <a:chExt cx="5049425" cy="4692507"/>
          </a:xfrm>
        </p:grpSpPr>
        <p:sp>
          <p:nvSpPr>
            <p:cNvPr id="10" name="TextBox 9"/>
            <p:cNvSpPr txBox="1"/>
            <p:nvPr/>
          </p:nvSpPr>
          <p:spPr>
            <a:xfrm>
              <a:off x="4067944" y="1758300"/>
              <a:ext cx="504942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2. </a:t>
              </a:r>
              <a:r>
                <a:rPr lang="cs-CZ" sz="2000" b="1" dirty="0"/>
                <a:t>vnitřní fotoelektrický jev</a:t>
              </a:r>
              <a:r>
                <a:rPr lang="cs-CZ" sz="2000" dirty="0"/>
                <a:t> − uvolněné elektrony zůstávají v ní jako vodivostní elektrony (např. polovodiče, v nichž jsou tímto způsobem uvolňovány elektrony zejména z přechodu PN)</a:t>
              </a:r>
            </a:p>
          </p:txBody>
        </p:sp>
        <p:pic>
          <p:nvPicPr>
            <p:cNvPr id="1033" name="Picture 9" descr="How does Solar PV wo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869" y="3390019"/>
              <a:ext cx="4609619" cy="306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64288" y="3463840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FF0000"/>
                  </a:solidFill>
                </a:rPr>
                <a:t>http://eco2solar.co.uk/solar-electricity/how-does-solar-pv-work</a:t>
              </a:r>
              <a:r>
                <a:rPr lang="cs-CZ" sz="14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6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4867" y="188640"/>
            <a:ext cx="656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Inteligentní tekutiny – </a:t>
            </a:r>
            <a:r>
              <a:rPr lang="cs-CZ" sz="2400" b="1" dirty="0" err="1">
                <a:solidFill>
                  <a:srgbClr val="FFFF00"/>
                </a:solidFill>
              </a:rPr>
              <a:t>elektroreologické</a:t>
            </a:r>
            <a:r>
              <a:rPr lang="cs-CZ" sz="2400" b="1" dirty="0">
                <a:solidFill>
                  <a:srgbClr val="FFFF00"/>
                </a:solidFill>
              </a:rPr>
              <a:t> (ER) a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magnetoreologické</a:t>
            </a:r>
            <a:r>
              <a:rPr lang="cs-CZ" sz="2400" b="1" dirty="0">
                <a:solidFill>
                  <a:srgbClr val="FFFF00"/>
                </a:solidFill>
              </a:rPr>
              <a:t> (MR) suspenze</a:t>
            </a:r>
          </a:p>
          <a:p>
            <a:endParaRPr lang="cs-C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376" y="1196752"/>
            <a:ext cx="8617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MR nebo ER tekutiny lze charakterizovat jako suspenze </a:t>
            </a:r>
            <a:r>
              <a:rPr lang="cs-CZ" dirty="0" err="1"/>
              <a:t>nano</a:t>
            </a:r>
            <a:r>
              <a:rPr lang="cs-CZ" dirty="0"/>
              <a:t>/mikro částic s magnetickými nebo výhradně dielektrickými vlastnostmi ve vhodné nosné kapalině. Největší výhodou těchto tekutin oproti obvyklým tekutinám je jejich schopnost měnit viskozitu v širokém rozsahu (několik řádů), a to ve zlomcích milisekundy.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2630693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SEDLAČÍK, Michal. </a:t>
            </a:r>
            <a:r>
              <a:rPr lang="cs-CZ" i="1" dirty="0"/>
              <a:t>Inteligentní tekutiny - </a:t>
            </a:r>
            <a:r>
              <a:rPr lang="cs-CZ" i="1" dirty="0" err="1"/>
              <a:t>elektroreologické</a:t>
            </a:r>
            <a:r>
              <a:rPr lang="cs-CZ" i="1" dirty="0"/>
              <a:t> (ER) a </a:t>
            </a:r>
            <a:r>
              <a:rPr lang="cs-CZ" i="1" dirty="0" err="1"/>
              <a:t>magnetoreologické</a:t>
            </a:r>
            <a:r>
              <a:rPr lang="cs-CZ" i="1" dirty="0"/>
              <a:t> (MR) suspenze</a:t>
            </a:r>
            <a:r>
              <a:rPr lang="cs-CZ" dirty="0"/>
              <a:t>. Zlín: Univerzita Tomáše Bati ve Zlíně, 2008, 84 s. Dostupné také z: http://hdl.handle.net/10563/23250. Univerzita Tomáše Bati ve Zlíně. Fakulta technologická, Centrum polymerních materiálů. Vedoucí práce Pavlínek, Vladimír.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6" y="2479016"/>
            <a:ext cx="4765030" cy="42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8" y="260648"/>
            <a:ext cx="193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000" b="1" i="1" dirty="0">
                <a:solidFill>
                  <a:srgbClr val="FFC000"/>
                </a:solidFill>
              </a:rPr>
              <a:t>MAGNETO</a:t>
            </a:r>
          </a:p>
        </p:txBody>
      </p:sp>
      <p:sp>
        <p:nvSpPr>
          <p:cNvPr id="3" name="TextBox 2"/>
          <p:cNvSpPr txBox="1"/>
          <p:nvPr/>
        </p:nvSpPr>
        <p:spPr>
          <a:xfrm rot="2290369">
            <a:off x="1331525" y="491548"/>
            <a:ext cx="158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>
                <a:solidFill>
                  <a:srgbClr val="00B0F0"/>
                </a:solidFill>
              </a:rPr>
              <a:t>MECHANICKé</a:t>
            </a:r>
            <a:endParaRPr lang="cs-CZ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80960" cy="818728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RAM</a:t>
            </a:r>
            <a:r>
              <a:rPr lang="cs-CZ" dirty="0"/>
              <a:t>-</a:t>
            </a:r>
            <a:r>
              <a:rPr lang="cs-CZ" dirty="0" err="1"/>
              <a:t>radiation</a:t>
            </a:r>
            <a:r>
              <a:rPr lang="cs-CZ" dirty="0"/>
              <a:t> </a:t>
            </a:r>
            <a:r>
              <a:rPr lang="cs-CZ" dirty="0" err="1"/>
              <a:t>absorbing</a:t>
            </a:r>
            <a:r>
              <a:rPr lang="cs-CZ" dirty="0"/>
              <a:t> </a:t>
            </a:r>
            <a:r>
              <a:rPr lang="cs-CZ" dirty="0" err="1"/>
              <a:t>materials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87106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STEALTH technologie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Mobilní komunikace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Zdravotnictví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Prevence elektromagnetického  smogu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Zmenšení elektromagnetických interferencí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40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07552"/>
            <a:ext cx="54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Neviditelná technologie STEALTH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8371" y="2564106"/>
            <a:ext cx="262163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radiaci absorbující materiály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740449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1. Nejsou zaoblené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–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eliminace efektivního odrazu v původním směru</a:t>
            </a:r>
          </a:p>
        </p:txBody>
      </p:sp>
      <p:pic>
        <p:nvPicPr>
          <p:cNvPr id="10" name="Picture 21" descr="WTF Poland? Poland built first ever stealth tan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5249" r="2417" b="5249"/>
          <a:stretch>
            <a:fillRect/>
          </a:stretch>
        </p:blipFill>
        <p:spPr bwMode="auto">
          <a:xfrm>
            <a:off x="179512" y="2708919"/>
            <a:ext cx="31051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1778"/>
            <a:ext cx="307657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5536" y="4213374"/>
            <a:ext cx="27447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Ministerstwo Obrony Narodowej</a:t>
            </a:r>
            <a:endParaRPr kumimoji="0" lang="en-US" altLang="pl-P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Picture 9" descr="Ameryka&amp;nacute;ski my&amp;sacute;liwiec F-117 ukazany w locie, od przodu i nieco z góry. Samolot jest lekko przechylony na lewe skrzyd&amp;lstrok;o. W tle pustynny krajobraz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9266"/>
            <a:ext cx="30956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303971" y="6289069"/>
            <a:ext cx="218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alt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commons.wikimedia.org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7939" y="2281772"/>
            <a:ext cx="22463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 Staff Sgt. Aaron </a:t>
            </a:r>
            <a:r>
              <a:rPr kumimoji="0" lang="en-US" alt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Allmon</a:t>
            </a:r>
            <a:r>
              <a:rPr kumimoji="0" lang="en-US" alt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II</a:t>
            </a:r>
          </a:p>
        </p:txBody>
      </p:sp>
      <p:pic>
        <p:nvPicPr>
          <p:cNvPr id="1026" name="Picture 2" descr="Radar detection of an aeroplan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83" y="184775"/>
            <a:ext cx="28575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516216" y="2281772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5557" y="4034651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El.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magn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 záření </a:t>
            </a:r>
          </a:p>
        </p:txBody>
      </p:sp>
      <p:sp>
        <p:nvSpPr>
          <p:cNvPr id="7" name="Down Arrow 6"/>
          <p:cNvSpPr/>
          <p:nvPr/>
        </p:nvSpPr>
        <p:spPr>
          <a:xfrm>
            <a:off x="4644008" y="4620091"/>
            <a:ext cx="484632" cy="7722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5382037"/>
            <a:ext cx="1252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TEPLO</a:t>
            </a:r>
          </a:p>
        </p:txBody>
      </p:sp>
      <p:sp>
        <p:nvSpPr>
          <p:cNvPr id="15" name="TextBox 14"/>
          <p:cNvSpPr txBox="1"/>
          <p:nvPr/>
        </p:nvSpPr>
        <p:spPr>
          <a:xfrm rot="1292151">
            <a:off x="6825709" y="1549292"/>
            <a:ext cx="418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0763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wal 9">
            <a:extLst>
              <a:ext uri="{FF2B5EF4-FFF2-40B4-BE49-F238E27FC236}">
                <a16:creationId xmlns:a16="http://schemas.microsoft.com/office/drawing/2014/main" id="{076251EA-0657-4CF4-94FA-5C8577A3C224}"/>
              </a:ext>
            </a:extLst>
          </p:cNvPr>
          <p:cNvSpPr/>
          <p:nvPr/>
        </p:nvSpPr>
        <p:spPr>
          <a:xfrm>
            <a:off x="2478088" y="3886200"/>
            <a:ext cx="511175" cy="51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8C988934-3D47-4F9E-A222-32783E4C7BBC}"/>
              </a:ext>
            </a:extLst>
          </p:cNvPr>
          <p:cNvSpPr/>
          <p:nvPr/>
        </p:nvSpPr>
        <p:spPr>
          <a:xfrm>
            <a:off x="2397125" y="4406900"/>
            <a:ext cx="512763" cy="509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4E29C286-3752-4380-9116-58978E801995}"/>
              </a:ext>
            </a:extLst>
          </p:cNvPr>
          <p:cNvSpPr/>
          <p:nvPr/>
        </p:nvSpPr>
        <p:spPr>
          <a:xfrm>
            <a:off x="2395538" y="4927600"/>
            <a:ext cx="511175" cy="51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4725DCDE-FFDF-482A-9E97-2686F924BD7C}"/>
              </a:ext>
            </a:extLst>
          </p:cNvPr>
          <p:cNvSpPr/>
          <p:nvPr/>
        </p:nvSpPr>
        <p:spPr>
          <a:xfrm>
            <a:off x="2443163" y="3370263"/>
            <a:ext cx="511175" cy="51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A5DECB48-0059-4EF4-AE4A-2334E3F7BF0E}"/>
              </a:ext>
            </a:extLst>
          </p:cNvPr>
          <p:cNvSpPr/>
          <p:nvPr/>
        </p:nvSpPr>
        <p:spPr>
          <a:xfrm>
            <a:off x="1563688" y="4051300"/>
            <a:ext cx="511175" cy="51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787AC418-888F-4707-BC33-D58E87D5532B}"/>
              </a:ext>
            </a:extLst>
          </p:cNvPr>
          <p:cNvSpPr/>
          <p:nvPr/>
        </p:nvSpPr>
        <p:spPr>
          <a:xfrm>
            <a:off x="1697038" y="4567238"/>
            <a:ext cx="511175" cy="509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A4CD1B50-F0F2-45C8-9A80-A4C11F2A9B7F}"/>
              </a:ext>
            </a:extLst>
          </p:cNvPr>
          <p:cNvSpPr/>
          <p:nvPr/>
        </p:nvSpPr>
        <p:spPr>
          <a:xfrm>
            <a:off x="1457325" y="5029200"/>
            <a:ext cx="511175" cy="51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1246CB1A-BAB4-42D1-B47A-87FEB8FAC593}"/>
              </a:ext>
            </a:extLst>
          </p:cNvPr>
          <p:cNvSpPr/>
          <p:nvPr/>
        </p:nvSpPr>
        <p:spPr>
          <a:xfrm>
            <a:off x="1520825" y="3533775"/>
            <a:ext cx="511175" cy="511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9648" y="3313247"/>
            <a:ext cx="7659065" cy="3324091"/>
            <a:chOff x="1089648" y="3313247"/>
            <a:chExt cx="7659065" cy="3324091"/>
          </a:xfrm>
        </p:grpSpPr>
        <p:pic>
          <p:nvPicPr>
            <p:cNvPr id="9218" name="Obraz 5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413" y="5661025"/>
              <a:ext cx="1541462" cy="97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171C2ADE-2672-43F0-A1B5-1BCA2DFD90E5}"/>
                </a:ext>
              </a:extLst>
            </p:cNvPr>
            <p:cNvSpPr/>
            <p:nvPr/>
          </p:nvSpPr>
          <p:spPr>
            <a:xfrm rot="20455952">
              <a:off x="1089648" y="3313247"/>
              <a:ext cx="2255675" cy="2252080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scene3d>
              <a:camera prst="orthographicFront">
                <a:rot lat="908107" lon="19852449" rev="20433125"/>
              </a:camera>
              <a:lightRig rig="threePt" dir="t"/>
            </a:scene3d>
            <a:sp3d extrusionH="1358900"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1D252C6A-3726-413C-8837-41538B30D523}"/>
                </a:ext>
              </a:extLst>
            </p:cNvPr>
            <p:cNvSpPr/>
            <p:nvPr/>
          </p:nvSpPr>
          <p:spPr>
            <a:xfrm>
              <a:off x="2529895" y="3936014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DF1FE810-50BB-4162-986B-38EEE309EDBA}"/>
                </a:ext>
              </a:extLst>
            </p:cNvPr>
            <p:cNvSpPr/>
            <p:nvPr/>
          </p:nvSpPr>
          <p:spPr>
            <a:xfrm>
              <a:off x="2443147" y="4454644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B6F59197-7D3A-494F-A448-263ACEA1DFBB}"/>
                </a:ext>
              </a:extLst>
            </p:cNvPr>
            <p:cNvSpPr/>
            <p:nvPr/>
          </p:nvSpPr>
          <p:spPr>
            <a:xfrm>
              <a:off x="2446709" y="4978998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E548A9C4-F88A-4F84-B28E-9C5BC5CFF8FC}"/>
                </a:ext>
              </a:extLst>
            </p:cNvPr>
            <p:cNvSpPr/>
            <p:nvPr/>
          </p:nvSpPr>
          <p:spPr>
            <a:xfrm>
              <a:off x="2495630" y="3420778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41CF0A82-AF11-4171-AD5E-ED5AB443026C}"/>
                </a:ext>
              </a:extLst>
            </p:cNvPr>
            <p:cNvSpPr/>
            <p:nvPr/>
          </p:nvSpPr>
          <p:spPr>
            <a:xfrm>
              <a:off x="1612839" y="4102387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9D424BA8-578D-4DDD-8E10-4681023B1BC0}"/>
                </a:ext>
              </a:extLst>
            </p:cNvPr>
            <p:cNvSpPr/>
            <p:nvPr/>
          </p:nvSpPr>
          <p:spPr>
            <a:xfrm>
              <a:off x="1745795" y="4613755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9B2D5D25-C182-45CB-BE42-C7CF1F25DC0E}"/>
                </a:ext>
              </a:extLst>
            </p:cNvPr>
            <p:cNvSpPr/>
            <p:nvPr/>
          </p:nvSpPr>
          <p:spPr>
            <a:xfrm>
              <a:off x="1496036" y="5073669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CE48A2E3-8E78-4742-8C67-48F7C2D468E3}"/>
                </a:ext>
              </a:extLst>
            </p:cNvPr>
            <p:cNvSpPr/>
            <p:nvPr/>
          </p:nvSpPr>
          <p:spPr>
            <a:xfrm>
              <a:off x="1564412" y="3574242"/>
              <a:ext cx="420818" cy="42081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bjaśnienie: wygięta linia z paskiem wyróżniającym 30">
              <a:extLst>
                <a:ext uri="{FF2B5EF4-FFF2-40B4-BE49-F238E27FC236}">
                  <a16:creationId xmlns:a16="http://schemas.microsoft.com/office/drawing/2014/main" id="{19A1CBA4-2D59-41EB-9536-50EED3251C0E}"/>
                </a:ext>
              </a:extLst>
            </p:cNvPr>
            <p:cNvSpPr/>
            <p:nvPr/>
          </p:nvSpPr>
          <p:spPr>
            <a:xfrm>
              <a:off x="3848100" y="3670300"/>
              <a:ext cx="4900613" cy="515938"/>
            </a:xfrm>
            <a:prstGeom prst="accentCallout2">
              <a:avLst>
                <a:gd name="adj1" fmla="val 16478"/>
                <a:gd name="adj2" fmla="val -1480"/>
                <a:gd name="adj3" fmla="val 16898"/>
                <a:gd name="adj4" fmla="val -7768"/>
                <a:gd name="adj5" fmla="val 97845"/>
                <a:gd name="adj6" fmla="val -22508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carbonyl iron from thermal decomposition of iron pentacarbonyl Fe(CO)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32" name="Objaśnienie: wygięta linia z paskiem wyróżniającym 31">
            <a:extLst>
              <a:ext uri="{FF2B5EF4-FFF2-40B4-BE49-F238E27FC236}">
                <a16:creationId xmlns:a16="http://schemas.microsoft.com/office/drawing/2014/main" id="{84ED9A94-7A65-4534-8DF0-57C7FC088F93}"/>
              </a:ext>
            </a:extLst>
          </p:cNvPr>
          <p:cNvSpPr/>
          <p:nvPr/>
        </p:nvSpPr>
        <p:spPr>
          <a:xfrm>
            <a:off x="3846513" y="4321175"/>
            <a:ext cx="3022600" cy="446088"/>
          </a:xfrm>
          <a:prstGeom prst="accentCallout2">
            <a:avLst>
              <a:gd name="adj1" fmla="val 14632"/>
              <a:gd name="adj2" fmla="val -2369"/>
              <a:gd name="adj3" fmla="val 17041"/>
              <a:gd name="adj4" fmla="val -9842"/>
              <a:gd name="adj5" fmla="val 86937"/>
              <a:gd name="adj6" fmla="val -3107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quartz insulating layer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to prevent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eddy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currents</a:t>
            </a:r>
          </a:p>
        </p:txBody>
      </p:sp>
      <p:sp>
        <p:nvSpPr>
          <p:cNvPr id="33" name="Objaśnienie: wygięta linia z paskiem wyróżniającym 32">
            <a:extLst>
              <a:ext uri="{FF2B5EF4-FFF2-40B4-BE49-F238E27FC236}">
                <a16:creationId xmlns:a16="http://schemas.microsoft.com/office/drawing/2014/main" id="{8DA0B7BF-6238-4A3F-A19E-32AD0D719576}"/>
              </a:ext>
            </a:extLst>
          </p:cNvPr>
          <p:cNvSpPr/>
          <p:nvPr/>
        </p:nvSpPr>
        <p:spPr>
          <a:xfrm>
            <a:off x="3830638" y="4889500"/>
            <a:ext cx="1890712" cy="412750"/>
          </a:xfrm>
          <a:prstGeom prst="accentCallout2">
            <a:avLst>
              <a:gd name="adj1" fmla="val 16479"/>
              <a:gd name="adj2" fmla="val -3459"/>
              <a:gd name="adj3" fmla="val 16719"/>
              <a:gd name="adj4" fmla="val -15728"/>
              <a:gd name="adj5" fmla="val 74143"/>
              <a:gd name="adj6" fmla="val -40794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two-part epoxy</a:t>
            </a:r>
          </a:p>
        </p:txBody>
      </p:sp>
      <p:sp>
        <p:nvSpPr>
          <p:cNvPr id="9255" name="Prostokąt 33"/>
          <p:cNvSpPr>
            <a:spLocks noChangeArrowheads="1"/>
          </p:cNvSpPr>
          <p:nvPr/>
        </p:nvSpPr>
        <p:spPr bwMode="auto">
          <a:xfrm>
            <a:off x="3302000" y="5857875"/>
            <a:ext cx="5284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RAM paint hardened under magnetic field – carbonyl iron balls specific aligning </a:t>
            </a:r>
          </a:p>
        </p:txBody>
      </p:sp>
      <p:pic>
        <p:nvPicPr>
          <p:cNvPr id="9256" name="Obraz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4090988"/>
            <a:ext cx="1428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Strzałka: w dół 36">
            <a:extLst>
              <a:ext uri="{FF2B5EF4-FFF2-40B4-BE49-F238E27FC236}">
                <a16:creationId xmlns:a16="http://schemas.microsoft.com/office/drawing/2014/main" id="{6F4C364C-3A09-4457-9915-C3D7EE157CF7}"/>
              </a:ext>
            </a:extLst>
          </p:cNvPr>
          <p:cNvSpPr/>
          <p:nvPr/>
        </p:nvSpPr>
        <p:spPr>
          <a:xfrm>
            <a:off x="1387645" y="1896284"/>
            <a:ext cx="1087385" cy="123041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  <a:scene3d>
            <a:camera prst="orthographicFront">
              <a:rot lat="0" lon="1800000" rev="0"/>
            </a:camera>
            <a:lightRig rig="balanced" dir="t"/>
          </a:scene3d>
          <a:sp3d extrusionH="273050" contourW="12700"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258" name="Prostokąt 39"/>
          <p:cNvSpPr>
            <a:spLocks noChangeArrowheads="1"/>
          </p:cNvSpPr>
          <p:nvPr/>
        </p:nvSpPr>
        <p:spPr bwMode="auto">
          <a:xfrm>
            <a:off x="2384425" y="1903413"/>
            <a:ext cx="2392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incident microwave radiation</a:t>
            </a:r>
          </a:p>
        </p:txBody>
      </p:sp>
      <p:pic>
        <p:nvPicPr>
          <p:cNvPr id="9259" name="Obraz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b="16229"/>
          <a:stretch>
            <a:fillRect/>
          </a:stretch>
        </p:blipFill>
        <p:spPr bwMode="auto">
          <a:xfrm>
            <a:off x="4787745" y="1396221"/>
            <a:ext cx="3960968" cy="213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0" name="Rectangle 2"/>
          <p:cNvSpPr txBox="1">
            <a:spLocks noChangeArrowheads="1"/>
          </p:cNvSpPr>
          <p:nvPr/>
        </p:nvSpPr>
        <p:spPr bwMode="auto">
          <a:xfrm>
            <a:off x="107504" y="235320"/>
            <a:ext cx="6540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Military and civil applications of RAM </a:t>
            </a:r>
          </a:p>
        </p:txBody>
      </p:sp>
      <p:sp>
        <p:nvSpPr>
          <p:cNvPr id="9263" name="Prostokąt 1"/>
          <p:cNvSpPr>
            <a:spLocks noChangeArrowheads="1"/>
          </p:cNvSpPr>
          <p:nvPr/>
        </p:nvSpPr>
        <p:spPr bwMode="auto">
          <a:xfrm>
            <a:off x="7539038" y="5229225"/>
            <a:ext cx="103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Fe(CO)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64" name="Rectangle 2"/>
          <p:cNvSpPr txBox="1">
            <a:spLocks noChangeArrowheads="1"/>
          </p:cNvSpPr>
          <p:nvPr/>
        </p:nvSpPr>
        <p:spPr bwMode="auto">
          <a:xfrm>
            <a:off x="207963" y="795337"/>
            <a:ext cx="6540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F-117 </a:t>
            </a:r>
            <a:r>
              <a:rPr kumimoji="0" lang="en-US" alt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outdated STEALTH technology</a:t>
            </a:r>
          </a:p>
        </p:txBody>
      </p:sp>
    </p:spTree>
    <p:extLst>
      <p:ext uri="{BB962C8B-B14F-4D97-AF65-F5344CB8AC3E}">
        <p14:creationId xmlns:p14="http://schemas.microsoft.com/office/powerpoint/2010/main" val="1103668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az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0" y="3373397"/>
            <a:ext cx="3904417" cy="29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0" descr="img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031274"/>
            <a:ext cx="3358625" cy="22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Obraz 3" descr="logoIFM_duze_bez_tl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0"/>
            <a:ext cx="80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5" descr="log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8716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6" descr="ADR TEX, ekrany budowlane: pod dachy, pod&amp;lstrok;ogi, &amp;sacute;ciany, meble i mater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1643063"/>
            <a:ext cx="4756025" cy="4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E0FF37-FB27-4135-BC6E-599316DA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9" y="379383"/>
            <a:ext cx="8388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ADR TEX – shields for electrostatic field for industry, home, school, office… </a:t>
            </a:r>
          </a:p>
        </p:txBody>
      </p:sp>
    </p:spTree>
    <p:extLst>
      <p:ext uri="{BB962C8B-B14F-4D97-AF65-F5344CB8AC3E}">
        <p14:creationId xmlns:p14="http://schemas.microsoft.com/office/powerpoint/2010/main" val="31924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az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14226"/>
          <a:stretch>
            <a:fillRect/>
          </a:stretch>
        </p:blipFill>
        <p:spPr bwMode="auto">
          <a:xfrm>
            <a:off x="2106613" y="5157788"/>
            <a:ext cx="42894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Obraz 3" descr="logoIFM_duze_bez_t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0"/>
            <a:ext cx="80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pole tekstowe 3"/>
          <p:cNvSpPr txBox="1">
            <a:spLocks noChangeArrowheads="1"/>
          </p:cNvSpPr>
          <p:nvPr/>
        </p:nvSpPr>
        <p:spPr bwMode="auto">
          <a:xfrm>
            <a:off x="-68263" y="6313488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</a:t>
            </a:r>
            <a:endParaRPr kumimoji="0" lang="en-US" altLang="pl-P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E0FF37-FB27-4135-BC6E-599316DA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526683"/>
            <a:ext cx="83883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M-hexaferrite additive allowing absorbing of electromagnetic microwave radiation in GHz frequency range </a:t>
            </a:r>
          </a:p>
        </p:txBody>
      </p:sp>
      <p:pic>
        <p:nvPicPr>
          <p:cNvPr id="39943" name="Obraz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470150"/>
            <a:ext cx="19939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: zakrzywiona w dół 5">
            <a:extLst>
              <a:ext uri="{FF2B5EF4-FFF2-40B4-BE49-F238E27FC236}">
                <a16:creationId xmlns:a16="http://schemas.microsoft.com/office/drawing/2014/main" id="{C5010B8A-D698-4D1B-9864-45622B13274D}"/>
              </a:ext>
            </a:extLst>
          </p:cNvPr>
          <p:cNvSpPr/>
          <p:nvPr/>
        </p:nvSpPr>
        <p:spPr>
          <a:xfrm flipH="1">
            <a:off x="4292600" y="1700213"/>
            <a:ext cx="2879725" cy="612775"/>
          </a:xfrm>
          <a:prstGeom prst="curvedDownArrow">
            <a:avLst>
              <a:gd name="adj1" fmla="val 49505"/>
              <a:gd name="adj2" fmla="val 109945"/>
              <a:gd name="adj3" fmla="val 25000"/>
            </a:avLst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Strzałka: zakrzywiona w dół 17">
            <a:extLst>
              <a:ext uri="{FF2B5EF4-FFF2-40B4-BE49-F238E27FC236}">
                <a16:creationId xmlns:a16="http://schemas.microsoft.com/office/drawing/2014/main" id="{0037EE75-25A2-4B0B-8A6B-F4C181E624A8}"/>
              </a:ext>
            </a:extLst>
          </p:cNvPr>
          <p:cNvSpPr/>
          <p:nvPr/>
        </p:nvSpPr>
        <p:spPr>
          <a:xfrm>
            <a:off x="1436688" y="1700213"/>
            <a:ext cx="2881312" cy="612775"/>
          </a:xfrm>
          <a:prstGeom prst="curvedDownArrow">
            <a:avLst>
              <a:gd name="adj1" fmla="val 49505"/>
              <a:gd name="adj2" fmla="val 10994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61DF0C3-3E48-4389-AA8E-589A949642B7}"/>
              </a:ext>
            </a:extLst>
          </p:cNvPr>
          <p:cNvSpPr/>
          <p:nvPr/>
        </p:nvSpPr>
        <p:spPr>
          <a:xfrm>
            <a:off x="487363" y="2449513"/>
            <a:ext cx="324008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Sr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1-x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12-x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19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hexaferrite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EECF06C-8870-49F2-A1DD-412EA36EAF1F}"/>
              </a:ext>
            </a:extLst>
          </p:cNvPr>
          <p:cNvSpPr/>
          <p:nvPr/>
        </p:nvSpPr>
        <p:spPr>
          <a:xfrm>
            <a:off x="5732461" y="2424113"/>
            <a:ext cx="3262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organic additive controlling microwave penetration depth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8" name="Prostokąt 1"/>
          <p:cNvSpPr>
            <a:spLocks noChangeArrowheads="1"/>
          </p:cNvSpPr>
          <p:nvPr/>
        </p:nvSpPr>
        <p:spPr bwMode="auto">
          <a:xfrm>
            <a:off x="3586163" y="4127500"/>
            <a:ext cx="1412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ADR TEX matrix </a:t>
            </a:r>
          </a:p>
        </p:txBody>
      </p:sp>
    </p:spTree>
    <p:extLst>
      <p:ext uri="{BB962C8B-B14F-4D97-AF65-F5344CB8AC3E}">
        <p14:creationId xmlns:p14="http://schemas.microsoft.com/office/powerpoint/2010/main" val="188364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78153"/>
              </p:ext>
            </p:extLst>
          </p:nvPr>
        </p:nvGraphicFramePr>
        <p:xfrm>
          <a:off x="62633" y="97318"/>
          <a:ext cx="9001002" cy="645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91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9"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35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sz="3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11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TERMO-CHROMN Ý jev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49"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Vlhkost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HYGRO/HYDRO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-elektrický jev</a:t>
                      </a:r>
                      <a:endParaRPr lang="cs-CZ" sz="1600" b="1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pH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Chem.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</a:rPr>
                        <a:t>rost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7713" y="110143"/>
            <a:ext cx="140798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25" y="479490"/>
            <a:ext cx="915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Vstup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31" y="0"/>
            <a:ext cx="1074333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Vystup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3265" y="974987"/>
            <a:ext cx="1485920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ELEKTRO –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 MAGNETICKÝ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5892" y="1824573"/>
            <a:ext cx="1531188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22603B"/>
                </a:solidFill>
              </a:rPr>
              <a:t>MAGNETO</a:t>
            </a:r>
            <a:r>
              <a:rPr lang="cs-CZ" b="1" dirty="0">
                <a:solidFill>
                  <a:srgbClr val="00B050"/>
                </a:solidFill>
              </a:rPr>
              <a:t> –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 ELEKTRICKÝ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9963" y="2592514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PIEZOELEKTR.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7036" y="3330494"/>
            <a:ext cx="1952323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PYROELEKTR.</a:t>
            </a:r>
            <a:r>
              <a:rPr lang="cs-CZ" b="1" dirty="0">
                <a:solidFill>
                  <a:srgbClr val="00B050"/>
                </a:solidFill>
              </a:rPr>
              <a:t>,</a:t>
            </a:r>
          </a:p>
          <a:p>
            <a:pPr algn="ctr">
              <a:lnSpc>
                <a:spcPts val="1700"/>
              </a:lnSpc>
            </a:pPr>
            <a:r>
              <a:rPr lang="en-GB" b="1" dirty="0">
                <a:solidFill>
                  <a:srgbClr val="00B050"/>
                </a:solidFill>
              </a:rPr>
              <a:t>TERMOEL</a:t>
            </a:r>
            <a:r>
              <a:rPr lang="en-GB" sz="1600" b="1" dirty="0">
                <a:solidFill>
                  <a:srgbClr val="00B050"/>
                </a:solidFill>
              </a:rPr>
              <a:t>.(</a:t>
            </a:r>
            <a:r>
              <a:rPr lang="cs-CZ" sz="1600" b="1" dirty="0">
                <a:solidFill>
                  <a:srgbClr val="00B050"/>
                </a:solidFill>
              </a:rPr>
              <a:t>difuze nosičů</a:t>
            </a:r>
            <a:r>
              <a:rPr lang="en-GB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</a:rPr>
              <a:t>náboje</a:t>
            </a:r>
            <a:r>
              <a:rPr lang="en-GB" b="1" dirty="0">
                <a:solidFill>
                  <a:srgbClr val="00B050"/>
                </a:solidFill>
              </a:rPr>
              <a:t>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4598" y="4122324"/>
            <a:ext cx="1802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FOTOVO</a:t>
            </a:r>
            <a:r>
              <a:rPr lang="en-US" b="1" dirty="0">
                <a:solidFill>
                  <a:srgbClr val="FF0000"/>
                </a:solidFill>
              </a:rPr>
              <a:t>LT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ick</a:t>
            </a:r>
            <a:r>
              <a:rPr lang="cs-CZ" b="1" dirty="0">
                <a:solidFill>
                  <a:srgbClr val="FF0000"/>
                </a:solidFill>
              </a:rPr>
              <a:t>ý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4537" y="2586073"/>
            <a:ext cx="13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22603B"/>
                </a:solidFill>
              </a:rPr>
              <a:t>PIEZO</a:t>
            </a:r>
            <a:r>
              <a:rPr lang="cs-CZ" b="1" dirty="0">
                <a:solidFill>
                  <a:srgbClr val="00B050"/>
                </a:solidFill>
              </a:rPr>
              <a:t>MAG.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01456" y="972272"/>
            <a:ext cx="179888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 err="1">
                <a:solidFill>
                  <a:srgbClr val="FF0000"/>
                </a:solidFill>
              </a:rPr>
              <a:t>Nepřimý</a:t>
            </a:r>
            <a:endParaRPr lang="cs-CZ" b="1" dirty="0">
              <a:solidFill>
                <a:srgbClr val="FF0000"/>
              </a:solidFill>
            </a:endParaRP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PIEZOELEKTR.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ER suspenze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0292" y="1799675"/>
            <a:ext cx="164339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Magnetická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MR suspenze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977" y="3308284"/>
            <a:ext cx="1946030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Teplotně citlivé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polymery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1583" y="4101837"/>
            <a:ext cx="168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FOTO</a:t>
            </a:r>
            <a:r>
              <a:rPr lang="cs-CZ" b="1" dirty="0">
                <a:solidFill>
                  <a:srgbClr val="00B050"/>
                </a:solidFill>
              </a:rPr>
              <a:t>STRIKCE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163" y="969308"/>
            <a:ext cx="142932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600" b="1" dirty="0">
                <a:solidFill>
                  <a:schemeClr val="tx2"/>
                </a:solidFill>
              </a:rPr>
              <a:t>RAM a </a:t>
            </a:r>
            <a:r>
              <a:rPr lang="en-US" sz="1600" b="1" dirty="0" err="1">
                <a:solidFill>
                  <a:schemeClr val="tx2"/>
                </a:solidFill>
              </a:rPr>
              <a:t>jin</a:t>
            </a:r>
            <a:r>
              <a:rPr lang="cs-CZ" sz="1600" b="1" dirty="0">
                <a:solidFill>
                  <a:schemeClr val="tx2"/>
                </a:solidFill>
              </a:rPr>
              <a:t>é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cs-CZ" sz="1600" b="1" dirty="0">
                <a:solidFill>
                  <a:schemeClr val="tx2"/>
                </a:solidFill>
              </a:rPr>
              <a:t>ELEKTRO-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chemeClr val="tx2"/>
                </a:solidFill>
              </a:rPr>
              <a:t>KALOR</a:t>
            </a:r>
            <a:r>
              <a:rPr lang="en-US" sz="1600" b="1" dirty="0">
                <a:solidFill>
                  <a:schemeClr val="tx2"/>
                </a:solidFill>
              </a:rPr>
              <a:t>. 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j</a:t>
            </a:r>
            <a:r>
              <a:rPr lang="cs-CZ" b="1" dirty="0">
                <a:solidFill>
                  <a:schemeClr val="tx2"/>
                </a:solidFill>
              </a:rPr>
              <a:t>é</a:t>
            </a:r>
            <a:r>
              <a:rPr lang="en-US" b="1" dirty="0" err="1">
                <a:solidFill>
                  <a:schemeClr val="tx2"/>
                </a:solidFill>
              </a:rPr>
              <a:t>vy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55742" y="1823906"/>
            <a:ext cx="150817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b="1" dirty="0">
                <a:solidFill>
                  <a:schemeClr val="tx2"/>
                </a:solidFill>
              </a:rPr>
              <a:t>RAM  a </a:t>
            </a:r>
            <a:r>
              <a:rPr lang="en-US" b="1" dirty="0" err="1">
                <a:solidFill>
                  <a:schemeClr val="tx2"/>
                </a:solidFill>
              </a:rPr>
              <a:t>jin</a:t>
            </a:r>
            <a:r>
              <a:rPr lang="cs-CZ" b="1" dirty="0">
                <a:solidFill>
                  <a:schemeClr val="tx2"/>
                </a:solidFill>
              </a:rPr>
              <a:t>é</a:t>
            </a:r>
          </a:p>
          <a:p>
            <a:pPr algn="ctr">
              <a:lnSpc>
                <a:spcPts val="1500"/>
              </a:lnSpc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cs-CZ" b="1" dirty="0">
                <a:solidFill>
                  <a:schemeClr val="tx2"/>
                </a:solidFill>
              </a:rPr>
              <a:t>MAGN</a:t>
            </a:r>
            <a:r>
              <a:rPr lang="en-US" b="1" dirty="0">
                <a:solidFill>
                  <a:schemeClr val="tx2"/>
                </a:solidFill>
              </a:rPr>
              <a:t>.</a:t>
            </a:r>
            <a:r>
              <a:rPr lang="cs-CZ" b="1" dirty="0">
                <a:solidFill>
                  <a:schemeClr val="tx2"/>
                </a:solidFill>
              </a:rPr>
              <a:t>-</a:t>
            </a:r>
          </a:p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KALOR. </a:t>
            </a:r>
            <a:r>
              <a:rPr lang="cs-CZ" b="1" dirty="0" err="1">
                <a:solidFill>
                  <a:schemeClr val="tx2"/>
                </a:solidFill>
              </a:rPr>
              <a:t>jévy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6945" y="182146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43655" y="963509"/>
            <a:ext cx="167495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ELEKTRO-CHROMNÝ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37242" y="2553085"/>
            <a:ext cx="1427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FOTO-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ELASTICITA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8" y="2580443"/>
            <a:ext cx="149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Mechanické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1034" y="1832819"/>
            <a:ext cx="1530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Magnetické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261" y="980893"/>
            <a:ext cx="1337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Elektrické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20505" y="107690"/>
            <a:ext cx="1769074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TVAR/OBJEM</a:t>
            </a:r>
            <a:endParaRPr lang="en-GB" b="1" dirty="0">
              <a:solidFill>
                <a:srgbClr val="FFFF00"/>
              </a:solidFill>
            </a:endParaRPr>
          </a:p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Viskozita/</a:t>
            </a:r>
            <a:r>
              <a:rPr lang="cs-CZ" b="1" dirty="0" err="1">
                <a:solidFill>
                  <a:srgbClr val="FFFF00"/>
                </a:solidFill>
              </a:rPr>
              <a:t>Elast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434" y="3352113"/>
            <a:ext cx="1305164" cy="63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Teplo </a:t>
            </a:r>
          </a:p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(IR záření)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849" y="4152272"/>
            <a:ext cx="1523174" cy="586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Světlo</a:t>
            </a:r>
          </a:p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(UV záření)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4645" y="82184"/>
            <a:ext cx="1702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EL. NAPĚTÍ,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  POLARIZACE,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PROUD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7927" y="171810"/>
            <a:ext cx="1283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FF00"/>
                </a:solidFill>
              </a:rPr>
              <a:t>MAGNETI</a:t>
            </a:r>
          </a:p>
          <a:p>
            <a:pPr algn="ctr"/>
            <a:r>
              <a:rPr lang="cs-CZ" sz="2000" b="1" dirty="0">
                <a:solidFill>
                  <a:srgbClr val="FFFF00"/>
                </a:solidFill>
              </a:rPr>
              <a:t>ZACE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7225" y="224578"/>
            <a:ext cx="145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TEPLOTA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2913" y="317375"/>
            <a:ext cx="1510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>
                <a:solidFill>
                  <a:srgbClr val="FFFF00"/>
                </a:solidFill>
              </a:rPr>
              <a:t>ZBARVENí</a:t>
            </a:r>
            <a:endParaRPr lang="cs-CZ" sz="2200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3632" y="100551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84921" y="336150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97868" y="258044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62651" y="3300385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21853" y="4152272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93699" y="4158757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97257" y="4874622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86994" y="5399504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7257" y="4401820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1324" y="5326494"/>
            <a:ext cx="1652311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HALO-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CHROMNÝ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9579" y="5300202"/>
            <a:ext cx="140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HALO</a:t>
            </a:r>
          </a:p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kalorický</a:t>
            </a:r>
          </a:p>
          <a:p>
            <a:endParaRPr lang="cs-CZ" dirty="0"/>
          </a:p>
        </p:txBody>
      </p:sp>
      <p:sp>
        <p:nvSpPr>
          <p:cNvPr id="50" name="TextBox 49"/>
          <p:cNvSpPr txBox="1"/>
          <p:nvPr/>
        </p:nvSpPr>
        <p:spPr>
          <a:xfrm>
            <a:off x="1480571" y="5321646"/>
            <a:ext cx="1657633" cy="861774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2000" b="1" dirty="0">
                <a:solidFill>
                  <a:srgbClr val="FF0000"/>
                </a:solidFill>
              </a:rPr>
              <a:t>HALO-elektrický jev</a:t>
            </a:r>
          </a:p>
          <a:p>
            <a:endParaRPr lang="cs-CZ" sz="2000" b="1" dirty="0">
              <a:solidFill>
                <a:srgbClr val="22603B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28621" y="2469137"/>
            <a:ext cx="22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5563" y="5873349"/>
            <a:ext cx="1378468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CHEMO-elektrický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67546" y="5887246"/>
            <a:ext cx="1497137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CHEMO-magnetický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35563" y="5887246"/>
            <a:ext cx="186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Chemo</a:t>
            </a:r>
            <a:r>
              <a:rPr lang="cs-CZ" b="1" dirty="0">
                <a:solidFill>
                  <a:srgbClr val="FF0000"/>
                </a:solidFill>
              </a:rPr>
              <a:t>-citlivá tvarová paměť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12269" y="5865492"/>
            <a:ext cx="1200469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CHEMO kalorický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28186" y="5882568"/>
            <a:ext cx="165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CHEMO-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CHROMNÝ jev</a:t>
            </a:r>
          </a:p>
        </p:txBody>
      </p:sp>
      <p:sp>
        <p:nvSpPr>
          <p:cNvPr id="75" name="TextBox 45">
            <a:extLst>
              <a:ext uri="{FF2B5EF4-FFF2-40B4-BE49-F238E27FC236}">
                <a16:creationId xmlns:a16="http://schemas.microsoft.com/office/drawing/2014/main" id="{135E53BB-24E4-4CFA-B6F8-26EB0C682779}"/>
              </a:ext>
            </a:extLst>
          </p:cNvPr>
          <p:cNvSpPr txBox="1"/>
          <p:nvPr/>
        </p:nvSpPr>
        <p:spPr>
          <a:xfrm>
            <a:off x="7443655" y="1848843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MAGNETO-CHROMNÝ jev</a:t>
            </a:r>
          </a:p>
        </p:txBody>
      </p:sp>
      <p:sp>
        <p:nvSpPr>
          <p:cNvPr id="76" name="TextBox 45">
            <a:extLst>
              <a:ext uri="{FF2B5EF4-FFF2-40B4-BE49-F238E27FC236}">
                <a16:creationId xmlns:a16="http://schemas.microsoft.com/office/drawing/2014/main" id="{62AE9C9A-CF2F-44F3-8EE8-A9020F24E162}"/>
              </a:ext>
            </a:extLst>
          </p:cNvPr>
          <p:cNvSpPr txBox="1"/>
          <p:nvPr/>
        </p:nvSpPr>
        <p:spPr>
          <a:xfrm>
            <a:off x="7497974" y="4105048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FOTO-CHROMNÝ jev</a:t>
            </a:r>
          </a:p>
        </p:txBody>
      </p:sp>
      <p:sp>
        <p:nvSpPr>
          <p:cNvPr id="77" name="TextBox 65">
            <a:extLst>
              <a:ext uri="{FF2B5EF4-FFF2-40B4-BE49-F238E27FC236}">
                <a16:creationId xmlns:a16="http://schemas.microsoft.com/office/drawing/2014/main" id="{6969000D-A2FD-406B-A6C9-51AC20EBDE6D}"/>
              </a:ext>
            </a:extLst>
          </p:cNvPr>
          <p:cNvSpPr txBox="1"/>
          <p:nvPr/>
        </p:nvSpPr>
        <p:spPr>
          <a:xfrm>
            <a:off x="6482581" y="2655521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F6760C-E10F-461B-AFC0-7CFFF8B148B3}"/>
              </a:ext>
            </a:extLst>
          </p:cNvPr>
          <p:cNvSpPr txBox="1"/>
          <p:nvPr/>
        </p:nvSpPr>
        <p:spPr>
          <a:xfrm>
            <a:off x="3083034" y="4732101"/>
            <a:ext cx="16233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HYGRO/HYDRO</a:t>
            </a: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-magnetický jev</a:t>
            </a:r>
          </a:p>
          <a:p>
            <a:endParaRPr lang="cs-CZ" dirty="0"/>
          </a:p>
        </p:txBody>
      </p:sp>
      <p:sp>
        <p:nvSpPr>
          <p:cNvPr id="78" name="TextBox 45">
            <a:extLst>
              <a:ext uri="{FF2B5EF4-FFF2-40B4-BE49-F238E27FC236}">
                <a16:creationId xmlns:a16="http://schemas.microsoft.com/office/drawing/2014/main" id="{9B639E84-5EF0-4C90-8C76-FA195978AE7C}"/>
              </a:ext>
            </a:extLst>
          </p:cNvPr>
          <p:cNvSpPr txBox="1"/>
          <p:nvPr/>
        </p:nvSpPr>
        <p:spPr>
          <a:xfrm>
            <a:off x="7428186" y="4776832"/>
            <a:ext cx="174474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HYGRO/HYDRO-CHROMNÝ jev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79443ACA-5E64-44CA-91D2-D2766C6E6945}"/>
              </a:ext>
            </a:extLst>
          </p:cNvPr>
          <p:cNvSpPr txBox="1"/>
          <p:nvPr/>
        </p:nvSpPr>
        <p:spPr>
          <a:xfrm>
            <a:off x="3112376" y="5287584"/>
            <a:ext cx="15301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HALO-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</a:rPr>
              <a:t>magnetický jev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81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46BEFE4-5F4F-4DA0-9A89-EB162532B3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6980525" cy="45358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1F8D09-B8E0-4138-97EE-395B9E369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672"/>
            <a:ext cx="9144000" cy="8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02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992888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NEHOMOGENNÍ ROZLOŽENÍ ELEKTRICKÉHO NABOJE </a:t>
            </a:r>
            <a:r>
              <a:rPr lang="cs-CZ" sz="2400" b="1" dirty="0">
                <a:solidFill>
                  <a:srgbClr val="FFFF00"/>
                </a:solidFill>
              </a:rPr>
              <a:t>(MAGNETICKÉHO MOMENTU)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PŘIZPŮSOBIVOST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FF"/>
                </a:solidFill>
              </a:rPr>
              <a:t>mikrostruktury okolním podmínkám za účelem DOSAŽENÍ ENERGETICKÝ NEJVÝHODNĚJŠÍHO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</a:rPr>
              <a:t>POLYMORFISMUS - </a:t>
            </a:r>
            <a:r>
              <a:rPr lang="cs-CZ" sz="2400" dirty="0"/>
              <a:t>schopnost pevného </a:t>
            </a:r>
            <a:r>
              <a:rPr lang="cs-CZ" sz="2400" i="1" dirty="0"/>
              <a:t>materiálu</a:t>
            </a:r>
            <a:r>
              <a:rPr lang="cs-CZ" sz="2400" dirty="0"/>
              <a:t> existovat ve více než jedné formě nebo krystalové struktuře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97200"/>
            <a:ext cx="7680960" cy="746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Základní kvality chytrých materiálů:</a:t>
            </a:r>
          </a:p>
        </p:txBody>
      </p:sp>
    </p:spTree>
    <p:extLst>
      <p:ext uri="{BB962C8B-B14F-4D97-AF65-F5344CB8AC3E}">
        <p14:creationId xmlns:p14="http://schemas.microsoft.com/office/powerpoint/2010/main" val="2134824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CHYTRÉ MATERIÁLY – NEZkreslená věda V">
            <a:hlinkClick r:id="" action="ppaction://media"/>
            <a:extLst>
              <a:ext uri="{FF2B5EF4-FFF2-40B4-BE49-F238E27FC236}">
                <a16:creationId xmlns:a16="http://schemas.microsoft.com/office/drawing/2014/main" id="{0D68560D-8F6F-43DD-9B32-21074338E6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878" y="-32222"/>
            <a:ext cx="847824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4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édium 3" title="CHYTRÉ MATERIÁLY – NEZkreslená věda V">
            <a:hlinkClick r:id="" action="ppaction://media"/>
            <a:extLst>
              <a:ext uri="{FF2B5EF4-FFF2-40B4-BE49-F238E27FC236}">
                <a16:creationId xmlns:a16="http://schemas.microsoft.com/office/drawing/2014/main" id="{09D90142-003B-4213-A8AF-418C536E93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3528" y="620688"/>
            <a:ext cx="870496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564" y="95502"/>
            <a:ext cx="6624736" cy="7521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PIEZO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7564" y="981708"/>
            <a:ext cx="3672408" cy="3000812"/>
            <a:chOff x="4848635" y="199232"/>
            <a:chExt cx="3470521" cy="3286309"/>
          </a:xfrm>
        </p:grpSpPr>
        <p:pic>
          <p:nvPicPr>
            <p:cNvPr id="5" name="Picture 4" descr="http://www.manep-nccr.ch/img/photo/challenges/ferroelectricity/piez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72" y="199232"/>
              <a:ext cx="3456384" cy="282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48635" y="3023876"/>
              <a:ext cx="268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solidFill>
                    <a:srgbClr val="FFFF00"/>
                  </a:solidFill>
                </a:rPr>
                <a:t>PIEZO</a:t>
              </a:r>
              <a:r>
                <a:rPr lang="cs-CZ" sz="2400" dirty="0" err="1"/>
                <a:t>elektrický</a:t>
              </a:r>
              <a:r>
                <a:rPr lang="cs-CZ" sz="2400" dirty="0"/>
                <a:t> jev</a:t>
              </a:r>
            </a:p>
          </p:txBody>
        </p:sp>
      </p:grpSp>
      <p:pic>
        <p:nvPicPr>
          <p:cNvPr id="1026" name="Picture 2" descr="https://upload.wikimedia.org/wikipedia/commons/c/c4/SchemaPiez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0483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2421" y="324433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https://en.wikipedia.org/wiki/Piezoelectric_sensor</a:t>
            </a:r>
          </a:p>
        </p:txBody>
      </p:sp>
      <p:pic>
        <p:nvPicPr>
          <p:cNvPr id="1028" name="Picture 4" descr="Výsledek obrázku pro piezoelect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3" y="4155624"/>
            <a:ext cx="3769437" cy="19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8123" y="6129903"/>
            <a:ext cx="4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https://www.autodesk.com/products/eagle/blog/piezoelectricity/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0855" y="45300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senzor</a:t>
            </a:r>
          </a:p>
        </p:txBody>
      </p:sp>
      <p:pic>
        <p:nvPicPr>
          <p:cNvPr id="2" name="Picture 2" descr="https://upload.wikimedia.org/wikipedia/commons/f/fb/Piezoeffekt350px_clr.gif">
            <a:extLst>
              <a:ext uri="{FF2B5EF4-FFF2-40B4-BE49-F238E27FC236}">
                <a16:creationId xmlns:a16="http://schemas.microsoft.com/office/drawing/2014/main" id="{6EE56266-DC0C-4007-BBFB-2FFE8031B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771741"/>
            <a:ext cx="2876931" cy="29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18382"/>
            <a:ext cx="7043092" cy="62822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PYRO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  <a:endParaRPr lang="cs-CZ" b="1" dirty="0"/>
          </a:p>
        </p:txBody>
      </p:sp>
      <p:pic>
        <p:nvPicPr>
          <p:cNvPr id="6" name="Picture 8" descr="http://www.manep-nccr.ch/img/photo/challenges/ferroelectricity/py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2" y="980728"/>
            <a:ext cx="4787019" cy="35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8D8B00-EA2C-47ED-85BF-F149B03FD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816860"/>
            <a:ext cx="2982070" cy="298207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37A5E58-E046-4554-90C5-EC7A3BA9A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3933056"/>
            <a:ext cx="2982070" cy="28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4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88229"/>
            <a:ext cx="4680013" cy="58828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pyroelektrické</a:t>
            </a:r>
            <a:r>
              <a:rPr lang="cs-CZ" sz="2400" dirty="0"/>
              <a:t> senzory </a:t>
            </a:r>
            <a:r>
              <a:rPr lang="cs-CZ" sz="2400" dirty="0" err="1"/>
              <a:t>termokamer</a:t>
            </a:r>
            <a:endParaRPr lang="cs-CZ" sz="2400" dirty="0"/>
          </a:p>
        </p:txBody>
      </p:sp>
      <p:pic>
        <p:nvPicPr>
          <p:cNvPr id="4102" name="Picture 6" descr="Výsledek obrázku pro foto temoka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7963"/>
            <a:ext cx="5391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070" y="5291504"/>
            <a:ext cx="308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https://touchit.sk/video-touchit-flir-ma-3-verziu-termokamery-one-ukazal-ju-na-ces-2017/93061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1722" y="1124744"/>
            <a:ext cx="7494031" cy="2581276"/>
            <a:chOff x="3487286" y="397915"/>
            <a:chExt cx="7494031" cy="2581276"/>
          </a:xfrm>
        </p:grpSpPr>
        <p:pic>
          <p:nvPicPr>
            <p:cNvPr id="4106" name="Picture 10" descr="Výsledek obrázku pro foto temokam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86" y="397915"/>
              <a:ext cx="4388167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884973" y="397915"/>
              <a:ext cx="30963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http://www.termokamera.websnadno.cz/Fotogalerie-z-termokamery.html?fotka=24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3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04E9AE-8696-437B-B9E1-71863F7ADA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34" y="4005064"/>
            <a:ext cx="8217922" cy="2448272"/>
          </a:xfrm>
        </p:spPr>
        <p:txBody>
          <a:bodyPr>
            <a:normAutofit/>
          </a:bodyPr>
          <a:lstStyle/>
          <a:p>
            <a:r>
              <a:rPr lang="cs-CZ" dirty="0"/>
              <a:t>1967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PIEZOELEKTŘINA JAKO ZÁKLADNÍ VLASTNOST BIOLOGICKÉ TKÁNÍ,    	</a:t>
            </a:r>
            <a:r>
              <a:rPr lang="cs-CZ" dirty="0"/>
              <a:t>M.H. </a:t>
            </a:r>
            <a:r>
              <a:rPr lang="cs-CZ" dirty="0" err="1"/>
              <a:t>Shamos</a:t>
            </a:r>
            <a:r>
              <a:rPr lang="cs-CZ" dirty="0"/>
              <a:t>, L.S. </a:t>
            </a:r>
            <a:r>
              <a:rPr lang="cs-CZ" dirty="0" err="1"/>
              <a:t>Levine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213, 1967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1975 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AMINOKYSELINY (proteiny, DNA) : </a:t>
            </a:r>
            <a:r>
              <a:rPr lang="cs-CZ" dirty="0"/>
              <a:t>V.R. </a:t>
            </a:r>
            <a:r>
              <a:rPr lang="cs-CZ" dirty="0" err="1"/>
              <a:t>Yung</a:t>
            </a:r>
            <a:r>
              <a:rPr lang="cs-CZ" dirty="0"/>
              <a:t>, W.P. </a:t>
            </a:r>
            <a:r>
              <a:rPr lang="cs-CZ" dirty="0" err="1"/>
              <a:t>Steffee</a:t>
            </a:r>
            <a:r>
              <a:rPr lang="cs-CZ" dirty="0"/>
              <a:t>, P.B.  	</a:t>
            </a:r>
            <a:r>
              <a:rPr lang="cs-CZ" dirty="0" err="1"/>
              <a:t>Pencharz</a:t>
            </a:r>
            <a:r>
              <a:rPr lang="cs-CZ" dirty="0"/>
              <a:t>, J.C. </a:t>
            </a:r>
            <a:r>
              <a:rPr lang="cs-CZ" dirty="0" err="1"/>
              <a:t>Winterer</a:t>
            </a:r>
            <a:r>
              <a:rPr lang="cs-CZ" dirty="0"/>
              <a:t>, N.S. </a:t>
            </a:r>
            <a:r>
              <a:rPr lang="cs-CZ" dirty="0" err="1"/>
              <a:t>Scrimshaw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253, 192, 1975</a:t>
            </a:r>
          </a:p>
          <a:p>
            <a:r>
              <a:rPr lang="cs-CZ" dirty="0"/>
              <a:t>…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3E9670-5A8E-4067-B5FB-758F775D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38117"/>
            <a:ext cx="5328592" cy="6801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Piezoelektřina v živé přírodě: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38EB1F-AE66-4B19-9D25-1FFAA4D724E5}"/>
              </a:ext>
            </a:extLst>
          </p:cNvPr>
          <p:cNvSpPr txBox="1"/>
          <p:nvPr/>
        </p:nvSpPr>
        <p:spPr>
          <a:xfrm>
            <a:off x="525793" y="1090061"/>
            <a:ext cx="671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1941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SRST/VLASY</a:t>
            </a:r>
            <a:r>
              <a:rPr lang="cs-CZ" dirty="0"/>
              <a:t>: A.J. P. Martin.,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Phys</a:t>
            </a:r>
            <a:r>
              <a:rPr lang="cs-CZ" dirty="0"/>
              <a:t>. Soc. 53, 186 (1941)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96BE5A-1065-48D1-81B9-C7A1BB4F13BE}"/>
              </a:ext>
            </a:extLst>
          </p:cNvPr>
          <p:cNvSpPr txBox="1"/>
          <p:nvPr/>
        </p:nvSpPr>
        <p:spPr>
          <a:xfrm>
            <a:off x="516270" y="1556792"/>
            <a:ext cx="720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1955 </a:t>
            </a:r>
            <a:r>
              <a:rPr lang="en-US" dirty="0"/>
              <a:t>     	</a:t>
            </a:r>
            <a:r>
              <a:rPr lang="cs-CZ" dirty="0">
                <a:solidFill>
                  <a:srgbClr val="FFFF00"/>
                </a:solidFill>
              </a:rPr>
              <a:t>STROMY</a:t>
            </a:r>
            <a:r>
              <a:rPr lang="cs-CZ" dirty="0"/>
              <a:t> (celulóza):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10, 149, 1955.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06F4ED-ECDA-49EF-ABBC-53BFB0FF5ABB}"/>
              </a:ext>
            </a:extLst>
          </p:cNvPr>
          <p:cNvSpPr txBox="1"/>
          <p:nvPr/>
        </p:nvSpPr>
        <p:spPr>
          <a:xfrm>
            <a:off x="530036" y="2042582"/>
            <a:ext cx="59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1956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HEDVÁBÍ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1301, 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F4A71A-26BC-427F-B835-43203CEFBFD6}"/>
              </a:ext>
            </a:extLst>
          </p:cNvPr>
          <p:cNvSpPr txBox="1"/>
          <p:nvPr/>
        </p:nvSpPr>
        <p:spPr>
          <a:xfrm>
            <a:off x="810782" y="2492896"/>
            <a:ext cx="691593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1957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KOSTI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I. </a:t>
            </a:r>
            <a:r>
              <a:rPr lang="cs-CZ" dirty="0" err="1"/>
              <a:t>Yasuda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1158, 1957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cs-CZ" dirty="0"/>
              <a:t>1962 </a:t>
            </a:r>
            <a:r>
              <a:rPr lang="en-US" dirty="0"/>
              <a:t>	</a:t>
            </a:r>
            <a:r>
              <a:rPr lang="cs-CZ" dirty="0">
                <a:solidFill>
                  <a:srgbClr val="FFC000"/>
                </a:solidFill>
              </a:rPr>
              <a:t>KOSTI: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C.A.L. </a:t>
            </a:r>
            <a:r>
              <a:rPr lang="cs-CZ" dirty="0" err="1"/>
              <a:t>Bassett</a:t>
            </a:r>
            <a:r>
              <a:rPr lang="cs-CZ" dirty="0"/>
              <a:t>, R.O. </a:t>
            </a:r>
            <a:r>
              <a:rPr lang="cs-CZ" dirty="0" err="1"/>
              <a:t>Becker</a:t>
            </a:r>
            <a:r>
              <a:rPr lang="cs-CZ" dirty="0"/>
              <a:t>, Science 137, 1063, 1962</a:t>
            </a:r>
          </a:p>
          <a:p>
            <a:pPr>
              <a:lnSpc>
                <a:spcPct val="150000"/>
              </a:lnSpc>
            </a:pPr>
            <a:r>
              <a:rPr lang="cs-CZ" dirty="0"/>
              <a:t>1966 </a:t>
            </a:r>
            <a:r>
              <a:rPr lang="en-US" dirty="0"/>
              <a:t>	</a:t>
            </a:r>
            <a:r>
              <a:rPr lang="cs-CZ" dirty="0">
                <a:solidFill>
                  <a:srgbClr val="FF0000"/>
                </a:solidFill>
              </a:rPr>
              <a:t>PYROELEKTŘINA</a:t>
            </a:r>
            <a:r>
              <a:rPr lang="cs-CZ" dirty="0"/>
              <a:t> </a:t>
            </a:r>
            <a:r>
              <a:rPr lang="cs-CZ" dirty="0">
                <a:solidFill>
                  <a:srgbClr val="FFC000"/>
                </a:solidFill>
              </a:rPr>
              <a:t>Kosti: </a:t>
            </a:r>
            <a:r>
              <a:rPr lang="cs-CZ" dirty="0" err="1"/>
              <a:t>Nature</a:t>
            </a:r>
            <a:r>
              <a:rPr lang="cs-CZ" dirty="0"/>
              <a:t> 212, 704, 1966</a:t>
            </a:r>
          </a:p>
        </p:txBody>
      </p:sp>
    </p:spTree>
    <p:extLst>
      <p:ext uri="{BB962C8B-B14F-4D97-AF65-F5344CB8AC3E}">
        <p14:creationId xmlns:p14="http://schemas.microsoft.com/office/powerpoint/2010/main" val="2541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66AC637-0857-4427-8283-FF4FF41A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8472"/>
            <a:ext cx="8604448" cy="582841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7E0FE06-20DE-412D-9565-4D24D1BDEA12}"/>
              </a:ext>
            </a:extLst>
          </p:cNvPr>
          <p:cNvSpPr txBox="1"/>
          <p:nvPr/>
        </p:nvSpPr>
        <p:spPr>
          <a:xfrm>
            <a:off x="251520" y="6220196"/>
            <a:ext cx="859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D. Kim, S. A. Han, J. H. Kim, J.-H. </a:t>
            </a:r>
            <a:r>
              <a:rPr lang="cs-CZ" dirty="0" err="1"/>
              <a:t>Lee</a:t>
            </a:r>
            <a:r>
              <a:rPr lang="cs-CZ" dirty="0"/>
              <a:t>, S.-W. Kim,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, 2020, 32, 1906989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F6E8CD-FC88-4F22-9861-4B313F5A8DD1}"/>
              </a:ext>
            </a:extLst>
          </p:cNvPr>
          <p:cNvSpPr txBox="1"/>
          <p:nvPr/>
        </p:nvSpPr>
        <p:spPr>
          <a:xfrm>
            <a:off x="1115616" y="206084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tkáně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140489-539B-446C-A425-5FBBC45470AD}"/>
              </a:ext>
            </a:extLst>
          </p:cNvPr>
          <p:cNvSpPr txBox="1"/>
          <p:nvPr/>
        </p:nvSpPr>
        <p:spPr>
          <a:xfrm>
            <a:off x="1118868" y="1745048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F4FBCC-047E-4362-BA3D-7A642B4BFC1D}"/>
              </a:ext>
            </a:extLst>
          </p:cNvPr>
          <p:cNvSpPr txBox="1"/>
          <p:nvPr/>
        </p:nvSpPr>
        <p:spPr>
          <a:xfrm>
            <a:off x="1257642" y="23766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chrupavky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085CE4-E60A-4B64-A107-A086083150A3}"/>
              </a:ext>
            </a:extLst>
          </p:cNvPr>
          <p:cNvSpPr txBox="1"/>
          <p:nvPr/>
        </p:nvSpPr>
        <p:spPr>
          <a:xfrm>
            <a:off x="1304517" y="2704577"/>
            <a:ext cx="131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š</a:t>
            </a:r>
            <a:r>
              <a:rPr lang="en-US" dirty="0">
                <a:solidFill>
                  <a:schemeClr val="bg2"/>
                </a:solidFill>
              </a:rPr>
              <a:t>l</a:t>
            </a:r>
            <a:r>
              <a:rPr lang="cs-CZ" dirty="0" err="1">
                <a:solidFill>
                  <a:schemeClr val="bg2"/>
                </a:solidFill>
              </a:rPr>
              <a:t>achy</a:t>
            </a:r>
            <a:r>
              <a:rPr lang="en-US" dirty="0">
                <a:solidFill>
                  <a:schemeClr val="bg2"/>
                </a:solidFill>
              </a:rPr>
              <a:t>,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v</a:t>
            </a:r>
            <a:r>
              <a:rPr lang="cs-CZ" dirty="0">
                <a:solidFill>
                  <a:schemeClr val="bg2"/>
                </a:solidFill>
              </a:rPr>
              <a:t>á</a:t>
            </a:r>
            <a:r>
              <a:rPr lang="en-US" dirty="0" err="1">
                <a:solidFill>
                  <a:schemeClr val="bg2"/>
                </a:solidFill>
              </a:rPr>
              <a:t>zy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E6FAF6-A101-4B49-B8AB-4CDFD1335061}"/>
              </a:ext>
            </a:extLst>
          </p:cNvPr>
          <p:cNvSpPr txBox="1"/>
          <p:nvPr/>
        </p:nvSpPr>
        <p:spPr>
          <a:xfrm>
            <a:off x="961659" y="304786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vlasy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8A173A-5DCD-40F6-BC6C-4D750242BE15}"/>
              </a:ext>
            </a:extLst>
          </p:cNvPr>
          <p:cNvSpPr txBox="1"/>
          <p:nvPr/>
        </p:nvSpPr>
        <p:spPr>
          <a:xfrm>
            <a:off x="928797" y="333548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kůže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6F1D62-CDE4-44FB-A296-2A2CE854DD59}"/>
              </a:ext>
            </a:extLst>
          </p:cNvPr>
          <p:cNvSpPr txBox="1"/>
          <p:nvPr/>
        </p:nvSpPr>
        <p:spPr>
          <a:xfrm>
            <a:off x="1190957" y="36641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ucho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A2DC86-3C70-4A39-B2AD-1B0ADFA54D90}"/>
              </a:ext>
            </a:extLst>
          </p:cNvPr>
          <p:cNvSpPr txBox="1"/>
          <p:nvPr/>
        </p:nvSpPr>
        <p:spPr>
          <a:xfrm>
            <a:off x="1046610" y="3998623"/>
            <a:ext cx="53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oko</a:t>
            </a:r>
          </a:p>
        </p:txBody>
      </p:sp>
    </p:spTree>
    <p:extLst>
      <p:ext uri="{BB962C8B-B14F-4D97-AF65-F5344CB8AC3E}">
        <p14:creationId xmlns:p14="http://schemas.microsoft.com/office/powerpoint/2010/main" val="1814059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19883</TotalTime>
  <Words>1689</Words>
  <Application>Microsoft Office PowerPoint</Application>
  <PresentationFormat>Předvádění na obrazovce (4:3)</PresentationFormat>
  <Paragraphs>276</Paragraphs>
  <Slides>31</Slides>
  <Notes>6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Andalus</vt:lpstr>
      <vt:lpstr>Arial</vt:lpstr>
      <vt:lpstr>Calibri</vt:lpstr>
      <vt:lpstr>Corbel</vt:lpstr>
      <vt:lpstr>Wingdings</vt:lpstr>
      <vt:lpstr>Mylar</vt:lpstr>
      <vt:lpstr>CHYTRÉ   MATERIÁLY</vt:lpstr>
      <vt:lpstr>OBSAH:</vt:lpstr>
      <vt:lpstr>Prezentace aplikace PowerPoint</vt:lpstr>
      <vt:lpstr>Prezentace aplikace PowerPoint</vt:lpstr>
      <vt:lpstr>PIEZOELEKTRICKÝ JEV</vt:lpstr>
      <vt:lpstr>PYROELEKTRICKÝ JEV</vt:lpstr>
      <vt:lpstr>pyroelektrické senzory termokamer</vt:lpstr>
      <vt:lpstr>Piezoelektřina v živé přírodě: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Leuco (bezbarvé/bilé) barvy</vt:lpstr>
      <vt:lpstr>Změna vnějších podmínek </vt:lpstr>
      <vt:lpstr>Prezentace aplikace PowerPoint</vt:lpstr>
      <vt:lpstr>FOTOCHROMNÝ JEV</vt:lpstr>
      <vt:lpstr>ELEKTROCHROMNÝ jev</vt:lpstr>
      <vt:lpstr>Prezentace aplikace PowerPoint</vt:lpstr>
      <vt:lpstr>FOTOELEKTRICKÝ jev</vt:lpstr>
      <vt:lpstr>Prezentace aplikace PowerPoint</vt:lpstr>
      <vt:lpstr>RAM-radiation absorbing materials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kvality chytrých materiálů: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Tájemství chytrých materialů</dc:title>
  <dc:creator>Tetyana</dc:creator>
  <cp:lastModifiedBy>ostapcuk75tana@gmail.com</cp:lastModifiedBy>
  <cp:revision>657</cp:revision>
  <dcterms:created xsi:type="dcterms:W3CDTF">2017-09-29T06:47:16Z</dcterms:created>
  <dcterms:modified xsi:type="dcterms:W3CDTF">2024-12-15T17:47:19Z</dcterms:modified>
</cp:coreProperties>
</file>