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0"/>
  </p:notesMasterIdLst>
  <p:handoutMasterIdLst>
    <p:handoutMasterId r:id="rId51"/>
  </p:handoutMasterIdLst>
  <p:sldIdLst>
    <p:sldId id="256" r:id="rId2"/>
    <p:sldId id="266" r:id="rId3"/>
    <p:sldId id="258" r:id="rId4"/>
    <p:sldId id="257" r:id="rId5"/>
    <p:sldId id="259" r:id="rId6"/>
    <p:sldId id="308" r:id="rId7"/>
    <p:sldId id="313" r:id="rId8"/>
    <p:sldId id="328" r:id="rId9"/>
    <p:sldId id="262" r:id="rId10"/>
    <p:sldId id="314" r:id="rId11"/>
    <p:sldId id="265" r:id="rId12"/>
    <p:sldId id="267" r:id="rId13"/>
    <p:sldId id="277" r:id="rId14"/>
    <p:sldId id="278" r:id="rId15"/>
    <p:sldId id="279" r:id="rId16"/>
    <p:sldId id="315" r:id="rId17"/>
    <p:sldId id="311" r:id="rId18"/>
    <p:sldId id="312" r:id="rId19"/>
    <p:sldId id="316" r:id="rId20"/>
    <p:sldId id="307" r:id="rId21"/>
    <p:sldId id="281" r:id="rId22"/>
    <p:sldId id="309" r:id="rId23"/>
    <p:sldId id="317" r:id="rId24"/>
    <p:sldId id="318" r:id="rId25"/>
    <p:sldId id="319" r:id="rId26"/>
    <p:sldId id="320" r:id="rId27"/>
    <p:sldId id="286" r:id="rId28"/>
    <p:sldId id="321" r:id="rId29"/>
    <p:sldId id="322" r:id="rId30"/>
    <p:sldId id="323" r:id="rId31"/>
    <p:sldId id="324" r:id="rId32"/>
    <p:sldId id="325" r:id="rId33"/>
    <p:sldId id="326" r:id="rId34"/>
    <p:sldId id="293" r:id="rId35"/>
    <p:sldId id="327" r:id="rId36"/>
    <p:sldId id="272" r:id="rId37"/>
    <p:sldId id="329" r:id="rId38"/>
    <p:sldId id="330" r:id="rId39"/>
    <p:sldId id="331" r:id="rId40"/>
    <p:sldId id="332" r:id="rId41"/>
    <p:sldId id="333" r:id="rId42"/>
    <p:sldId id="334" r:id="rId43"/>
    <p:sldId id="335" r:id="rId44"/>
    <p:sldId id="336" r:id="rId45"/>
    <p:sldId id="337" r:id="rId46"/>
    <p:sldId id="338" r:id="rId47"/>
    <p:sldId id="339" r:id="rId48"/>
    <p:sldId id="340" r:id="rId49"/>
  </p:sldIdLst>
  <p:sldSz cx="9144000" cy="6858000" type="screen4x3"/>
  <p:notesSz cx="10234613" cy="7099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  <a:srgbClr val="FFFF00"/>
    <a:srgbClr val="7F7F7F"/>
    <a:srgbClr val="FF3300"/>
    <a:srgbClr val="CC0000"/>
    <a:srgbClr val="32B503"/>
    <a:srgbClr val="004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7" autoAdjust="0"/>
    <p:restoredTop sz="86535" autoAdjust="0"/>
  </p:normalViewPr>
  <p:slideViewPr>
    <p:cSldViewPr snapToGrid="0">
      <p:cViewPr>
        <p:scale>
          <a:sx n="112" d="100"/>
          <a:sy n="112" d="100"/>
        </p:scale>
        <p:origin x="516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smtClean="0"/>
              <a:t>2014-03-10T14:00 U3V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68BB328-EE29-4456-B815-326014EF3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497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smtClean="0"/>
              <a:t>2014-03-10T14:00 U3V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DE77076-6BF1-479D-83A0-87B5ABAEF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03565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2014-03-10T14:00 U3V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971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73AF1A0-581C-4EC8-8B49-846109241405}" type="slidenum">
              <a:rPr lang="cs-CZ" sz="1300"/>
              <a:pPr algn="r" eaLnBrk="1" hangingPunct="1"/>
              <a:t>22</a:t>
            </a:fld>
            <a:endParaRPr lang="cs-CZ" sz="1300"/>
          </a:p>
        </p:txBody>
      </p:sp>
      <p:sp>
        <p:nvSpPr>
          <p:cNvPr id="6246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13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7588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2AD0D6A-A400-41AA-9F25-F70B11361F63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>
              <a:latin typeface="Arial" charset="0"/>
            </a:endParaRPr>
          </a:p>
        </p:txBody>
      </p:sp>
      <p:sp>
        <p:nvSpPr>
          <p:cNvPr id="67589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29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8612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D7B0871-79E9-4402-A641-623D758BEF02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>
              <a:latin typeface="Arial" charset="0"/>
            </a:endParaRPr>
          </a:p>
        </p:txBody>
      </p:sp>
      <p:sp>
        <p:nvSpPr>
          <p:cNvPr id="68613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805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9636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BCF8FA4-B867-40BF-A9E9-13E63FBF0C99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>
              <a:latin typeface="Arial" charset="0"/>
            </a:endParaRPr>
          </a:p>
        </p:txBody>
      </p:sp>
      <p:sp>
        <p:nvSpPr>
          <p:cNvPr id="69637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374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70660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C7B950-172E-42F3-BE9D-1D64098116DA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>
              <a:latin typeface="Arial" charset="0"/>
            </a:endParaRPr>
          </a:p>
        </p:txBody>
      </p:sp>
      <p:sp>
        <p:nvSpPr>
          <p:cNvPr id="70661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926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4473417-3612-4D98-A401-2472D6EC28A6}" type="slidenum">
              <a:rPr lang="cs-CZ" sz="1300"/>
              <a:pPr algn="r" eaLnBrk="1" hangingPunct="1"/>
              <a:t>27</a:t>
            </a:fld>
            <a:endParaRPr lang="cs-CZ" sz="1300"/>
          </a:p>
        </p:txBody>
      </p:sp>
      <p:sp>
        <p:nvSpPr>
          <p:cNvPr id="6758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395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72708" name="Zástupný symbol pro datum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mtClean="0"/>
              <a:t>2014-03-10T14:00 U3V</a:t>
            </a:r>
          </a:p>
        </p:txBody>
      </p:sp>
      <p:sp>
        <p:nvSpPr>
          <p:cNvPr id="72709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88BCE5-BF07-4343-9265-A73DCE7DCDD2}" type="slidenum">
              <a:rPr lang="cs-CZ" altLang="cs-CZ" smtClean="0"/>
              <a:pPr eaLnBrk="1" hangingPunct="1"/>
              <a:t>28</a:t>
            </a:fld>
            <a:endParaRPr lang="cs-CZ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39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842C21-48F0-4F28-B8DE-084A4DF5E3FF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553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2014-03-10T14:00 U3V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035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9F07BC7-F5DD-4F4D-9295-588D48AAE692}" type="slidenum">
              <a:rPr lang="cs-CZ" sz="1300"/>
              <a:pPr algn="r" eaLnBrk="1" hangingPunct="1"/>
              <a:t>13</a:t>
            </a:fld>
            <a:endParaRPr lang="cs-CZ" sz="1300"/>
          </a:p>
        </p:txBody>
      </p:sp>
      <p:sp>
        <p:nvSpPr>
          <p:cNvPr id="56325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21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0FEE72C-A540-4D0D-A85B-E7FEBF63BB8C}" type="slidenum">
              <a:rPr lang="cs-CZ" sz="1300"/>
              <a:pPr algn="r" eaLnBrk="1" hangingPunct="1"/>
              <a:t>14</a:t>
            </a:fld>
            <a:endParaRPr lang="cs-CZ" sz="1300"/>
          </a:p>
        </p:txBody>
      </p:sp>
      <p:sp>
        <p:nvSpPr>
          <p:cNvPr id="5734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841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87815BB-169E-49FA-A0F8-26EA759F3898}" type="slidenum">
              <a:rPr lang="cs-CZ" sz="1300"/>
              <a:pPr algn="r" eaLnBrk="1" hangingPunct="1"/>
              <a:t>15</a:t>
            </a:fld>
            <a:endParaRPr lang="cs-CZ" sz="1300"/>
          </a:p>
        </p:txBody>
      </p:sp>
      <p:sp>
        <p:nvSpPr>
          <p:cNvPr id="58373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78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0420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2DC0EC-F53E-4E38-8CD9-5501FF9B3719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>
              <a:latin typeface="Arial" charset="0"/>
            </a:endParaRPr>
          </a:p>
        </p:txBody>
      </p:sp>
      <p:sp>
        <p:nvSpPr>
          <p:cNvPr id="60421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376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3492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B7FE6B1-1D5B-4B6C-9975-0490E9BB7B5E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>
              <a:latin typeface="Arial" charset="0"/>
            </a:endParaRPr>
          </a:p>
        </p:txBody>
      </p:sp>
      <p:sp>
        <p:nvSpPr>
          <p:cNvPr id="63493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865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2FECF90-6C9B-4033-9D74-67FADCEE235D}" type="slidenum">
              <a:rPr lang="cs-CZ" sz="1300"/>
              <a:pPr algn="r" eaLnBrk="1" hangingPunct="1"/>
              <a:t>20</a:t>
            </a:fld>
            <a:endParaRPr lang="cs-CZ" sz="1300"/>
          </a:p>
        </p:txBody>
      </p:sp>
      <p:sp>
        <p:nvSpPr>
          <p:cNvPr id="60421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19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5112C3B-1DC4-4201-820A-086319D86E2D}" type="slidenum">
              <a:rPr lang="cs-CZ" sz="1300"/>
              <a:pPr algn="r" eaLnBrk="1" hangingPunct="1"/>
              <a:t>21</a:t>
            </a:fld>
            <a:endParaRPr lang="cs-CZ" sz="1300"/>
          </a:p>
        </p:txBody>
      </p:sp>
      <p:sp>
        <p:nvSpPr>
          <p:cNvPr id="61445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34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7BE8-7C6E-48D5-A09E-9A5CA2302599}" type="datetime1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5F2A2-301E-4D79-82A2-10FB1D862E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43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4BA6-7559-4E9D-877D-4204AF4C04DF}" type="datetime1">
              <a:rPr lang="cs-CZ" smtClean="0"/>
              <a:t>23.3.2014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637FF-94DD-43B1-A59E-4EB38ACF1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3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F760-3EA6-4F97-984D-9D896593EDB6}" type="datetime1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7129B-61DE-4281-BBEA-50CD310EA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9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96F7-134D-40B5-8070-FB333D086BD3}" type="datetime1">
              <a:rPr lang="cs-CZ" smtClean="0"/>
              <a:t>23.3.2014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6FCE8-A434-4C8F-9CDD-9A2AE8F02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79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88C8A-2242-44CD-97DF-31BE9331C7F5}" type="datetime1">
              <a:rPr lang="cs-CZ" smtClean="0"/>
              <a:t>23.3.2014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EF8C9-069C-4FA2-8C19-FC27C60C1B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6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21FA-7FFE-4817-AEED-D2599DBA9CEA}" type="datetime1">
              <a:rPr lang="cs-CZ" smtClean="0"/>
              <a:t>23.3.2014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CD1D8-0D3C-4E8D-87DF-70377AAD68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75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6865-886F-41E9-B389-7ADE3664A2E4}" type="datetime1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490B-C69F-488E-A822-8D478D73AA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61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FB87-2C93-4506-8A87-18715759F7B7}" type="datetime1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8357-E09B-43CE-8CDE-B385BAEC1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61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2C4E1-CC40-4C64-9831-99FD76EA58F4}" type="datetime1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A854-7E7F-4C31-92ED-9EC62F540B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3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23.3.2014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0" r:id="rId3"/>
    <p:sldLayoutId id="2147483793" r:id="rId4"/>
    <p:sldLayoutId id="2147483789" r:id="rId5"/>
    <p:sldLayoutId id="2147483794" r:id="rId6"/>
    <p:sldLayoutId id="2147483795" r:id="rId7"/>
    <p:sldLayoutId id="2147483788" r:id="rId8"/>
    <p:sldLayoutId id="2147483796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2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57313" y="5072063"/>
            <a:ext cx="6400800" cy="1500187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cs-CZ" sz="4400" i="1" dirty="0" smtClean="0">
                <a:solidFill>
                  <a:srgbClr val="002060"/>
                </a:solidFill>
                <a:latin typeface="Book Antiqua" pitchFamily="18" charset="0"/>
              </a:rPr>
              <a:t>Jan Obdržálek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2012-03-2</a:t>
            </a:r>
            <a:r>
              <a:rPr lang="en-US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cs-CZ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T14:00:00,000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969963" y="1146175"/>
            <a:ext cx="76327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7200" dirty="0">
                <a:latin typeface="Book Antiqua" pitchFamily="18" charset="0"/>
              </a:rPr>
              <a:t>Relativita graficky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635375" y="3573463"/>
            <a:ext cx="2084388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7200" dirty="0">
                <a:solidFill>
                  <a:srgbClr val="0070C0"/>
                </a:solidFill>
                <a:latin typeface="Book Antiqua" pitchFamily="18" charset="0"/>
              </a:rPr>
              <a:t>U3V</a:t>
            </a:r>
            <a:endParaRPr lang="cs-CZ" sz="7200" dirty="0">
              <a:latin typeface="Book Antiqua" pitchFamily="18" charset="0"/>
            </a:endParaRP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135063" y="47625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i="1">
                <a:solidFill>
                  <a:schemeClr val="tx1"/>
                </a:solidFill>
                <a:latin typeface="Calibri" pitchFamily="34" charset="0"/>
              </a:rPr>
              <a:t>x/</a:t>
            </a:r>
            <a:r>
              <a:rPr lang="cs-CZ" altLang="cs-CZ" sz="2800">
                <a:solidFill>
                  <a:schemeClr val="tx1"/>
                </a:solidFill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550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i="1">
                <a:solidFill>
                  <a:schemeClr val="tx1"/>
                </a:solidFill>
                <a:latin typeface="Calibri" pitchFamily="34" charset="0"/>
              </a:rPr>
              <a:t>t/</a:t>
            </a:r>
            <a:r>
              <a:rPr lang="cs-CZ" altLang="cs-CZ" sz="2800">
                <a:solidFill>
                  <a:schemeClr val="tx1"/>
                </a:solidFill>
                <a:latin typeface="Calibri" pitchFamily="34" charset="0"/>
              </a:rPr>
              <a:t>min      (kdy tam je)  </a:t>
            </a:r>
            <a:r>
              <a:rPr lang="cs-CZ" altLang="cs-CZ" sz="2800">
                <a:solidFill>
                  <a:srgbClr val="FF0000"/>
                </a:solidFill>
                <a:latin typeface="Calibri" pitchFamily="34" charset="0"/>
              </a:rPr>
              <a:t>vlak   </a:t>
            </a:r>
            <a:r>
              <a:rPr lang="cs-CZ" altLang="cs-CZ" sz="2800">
                <a:solidFill>
                  <a:srgbClr val="00B050"/>
                </a:solidFill>
                <a:latin typeface="Calibri" pitchFamily="34" charset="0"/>
              </a:rPr>
              <a:t>rychlík</a:t>
            </a:r>
            <a:endParaRPr lang="cs-CZ" altLang="cs-CZ" sz="2800" i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flipH="1" flipV="1">
            <a:off x="4500563" y="2571750"/>
            <a:ext cx="714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flipH="1" flipV="1">
            <a:off x="4402138" y="2428875"/>
            <a:ext cx="968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flipH="1" flipV="1">
            <a:off x="4337050" y="2341563"/>
            <a:ext cx="8572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99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3214688" y="4857750"/>
            <a:ext cx="592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69" name="Přímá spojovací čára 68"/>
          <p:cNvCxnSpPr/>
          <p:nvPr/>
        </p:nvCxnSpPr>
        <p:spPr>
          <a:xfrm rot="5400000" flipH="1" flipV="1">
            <a:off x="2322513" y="589280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ovací čára 69"/>
          <p:cNvCxnSpPr/>
          <p:nvPr/>
        </p:nvCxnSpPr>
        <p:spPr>
          <a:xfrm rot="5400000" flipH="1" flipV="1">
            <a:off x="2322513" y="582136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 rot="5400000" flipH="1" flipV="1">
            <a:off x="2322513" y="574992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/>
          <p:nvPr/>
        </p:nvCxnSpPr>
        <p:spPr>
          <a:xfrm rot="5400000" flipH="1" flipV="1">
            <a:off x="2322513" y="567848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72"/>
          <p:cNvCxnSpPr/>
          <p:nvPr/>
        </p:nvCxnSpPr>
        <p:spPr>
          <a:xfrm rot="5400000" flipH="1" flipV="1">
            <a:off x="2322513" y="560705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 rot="5400000" flipH="1" flipV="1">
            <a:off x="2322513" y="553561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čára 79"/>
          <p:cNvCxnSpPr/>
          <p:nvPr/>
        </p:nvCxnSpPr>
        <p:spPr>
          <a:xfrm rot="5400000" flipH="1" flipV="1">
            <a:off x="2322513" y="546417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 rot="5400000" flipH="1" flipV="1">
            <a:off x="2322513" y="539273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/>
          <p:nvPr/>
        </p:nvCxnSpPr>
        <p:spPr>
          <a:xfrm rot="5400000" flipH="1" flipV="1">
            <a:off x="2320131" y="5322094"/>
            <a:ext cx="73025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1714500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102" name="Přímá spojovací čára 101"/>
          <p:cNvCxnSpPr/>
          <p:nvPr/>
        </p:nvCxnSpPr>
        <p:spPr>
          <a:xfrm rot="5400000" flipH="1" flipV="1">
            <a:off x="2286794" y="52141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čára 106"/>
          <p:cNvCxnSpPr/>
          <p:nvPr/>
        </p:nvCxnSpPr>
        <p:spPr>
          <a:xfrm rot="5400000" flipH="1" flipV="1">
            <a:off x="2286794" y="507126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ovací čára 112"/>
          <p:cNvCxnSpPr/>
          <p:nvPr/>
        </p:nvCxnSpPr>
        <p:spPr>
          <a:xfrm rot="5400000" flipH="1" flipV="1">
            <a:off x="2286794" y="492839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čára 113"/>
          <p:cNvCxnSpPr/>
          <p:nvPr/>
        </p:nvCxnSpPr>
        <p:spPr>
          <a:xfrm rot="5400000" flipH="1" flipV="1">
            <a:off x="2286794" y="478551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Přímá spojovací čára 114"/>
          <p:cNvCxnSpPr/>
          <p:nvPr/>
        </p:nvCxnSpPr>
        <p:spPr>
          <a:xfrm rot="5400000" flipH="1" flipV="1">
            <a:off x="2286794" y="46426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čára 115"/>
          <p:cNvCxnSpPr/>
          <p:nvPr/>
        </p:nvCxnSpPr>
        <p:spPr>
          <a:xfrm rot="5400000" flipH="1" flipV="1">
            <a:off x="2320925" y="4537075"/>
            <a:ext cx="71438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čára 117"/>
          <p:cNvCxnSpPr/>
          <p:nvPr/>
        </p:nvCxnSpPr>
        <p:spPr>
          <a:xfrm flipV="1">
            <a:off x="2357438" y="435768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čára 119"/>
          <p:cNvCxnSpPr/>
          <p:nvPr/>
        </p:nvCxnSpPr>
        <p:spPr>
          <a:xfrm flipV="1">
            <a:off x="2714625" y="4214813"/>
            <a:ext cx="357188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ovací čára 120"/>
          <p:cNvCxnSpPr/>
          <p:nvPr/>
        </p:nvCxnSpPr>
        <p:spPr>
          <a:xfrm flipV="1">
            <a:off x="3071813" y="407193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ovací čára 121"/>
          <p:cNvCxnSpPr/>
          <p:nvPr/>
        </p:nvCxnSpPr>
        <p:spPr>
          <a:xfrm flipV="1">
            <a:off x="3429000" y="392906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Přímá spojovací čára 122"/>
          <p:cNvCxnSpPr/>
          <p:nvPr/>
        </p:nvCxnSpPr>
        <p:spPr>
          <a:xfrm flipV="1">
            <a:off x="3857625" y="3786188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ovací čára 123"/>
          <p:cNvCxnSpPr/>
          <p:nvPr/>
        </p:nvCxnSpPr>
        <p:spPr>
          <a:xfrm flipV="1">
            <a:off x="4286250" y="364331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ovací čára 124"/>
          <p:cNvCxnSpPr/>
          <p:nvPr/>
        </p:nvCxnSpPr>
        <p:spPr>
          <a:xfrm flipV="1">
            <a:off x="4714875" y="350043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čára 125"/>
          <p:cNvCxnSpPr/>
          <p:nvPr/>
        </p:nvCxnSpPr>
        <p:spPr>
          <a:xfrm flipV="1">
            <a:off x="5214938" y="3357563"/>
            <a:ext cx="500062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ovací čára 136"/>
          <p:cNvCxnSpPr/>
          <p:nvPr/>
        </p:nvCxnSpPr>
        <p:spPr>
          <a:xfrm flipV="1">
            <a:off x="5715000" y="321468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ovéPole 138"/>
          <p:cNvSpPr txBox="1">
            <a:spLocks noChangeArrowheads="1"/>
          </p:cNvSpPr>
          <p:nvPr/>
        </p:nvSpPr>
        <p:spPr bwMode="auto">
          <a:xfrm>
            <a:off x="1928813" y="3773488"/>
            <a:ext cx="1428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Calibri" pitchFamily="34" charset="0"/>
              </a:rPr>
              <a:t>jede  rychleji</a:t>
            </a:r>
          </a:p>
        </p:txBody>
      </p:sp>
      <p:cxnSp>
        <p:nvCxnSpPr>
          <p:cNvPr id="143" name="Přímá spojovací šipka 142"/>
          <p:cNvCxnSpPr/>
          <p:nvPr/>
        </p:nvCxnSpPr>
        <p:spPr>
          <a:xfrm flipV="1">
            <a:off x="6215063" y="3000375"/>
            <a:ext cx="714375" cy="21431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ovéPole 107"/>
          <p:cNvSpPr txBox="1">
            <a:spLocks noChangeArrowheads="1"/>
          </p:cNvSpPr>
          <p:nvPr/>
        </p:nvSpPr>
        <p:spPr bwMode="auto">
          <a:xfrm>
            <a:off x="3127375" y="2387600"/>
            <a:ext cx="1252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jede zpátky</a:t>
            </a:r>
          </a:p>
        </p:txBody>
      </p:sp>
      <p:sp>
        <p:nvSpPr>
          <p:cNvPr id="1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54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0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8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2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2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1" grpId="0"/>
      <p:bldP spid="101" grpId="0"/>
      <p:bldP spid="139" grpId="0"/>
      <p:bldP spid="1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023938" y="492125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Poloha vůči vlaku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x/</a:t>
            </a:r>
            <a:r>
              <a:rPr lang="cs-CZ" sz="2800">
                <a:latin typeface="Calibri" pitchFamily="34" charset="0"/>
              </a:rPr>
              <a:t>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t/</a:t>
            </a:r>
            <a:r>
              <a:rPr lang="cs-CZ" sz="2800">
                <a:latin typeface="Calibri" pitchFamily="34" charset="0"/>
              </a:rPr>
              <a:t>s</a:t>
            </a:r>
            <a:endParaRPr lang="cs-CZ" sz="2800" i="1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856456" y="5999957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48811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198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198688" y="42021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198688" y="498792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198688" y="34877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198688" y="27733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198688" y="20589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šipka 36"/>
          <p:cNvCxnSpPr/>
          <p:nvPr/>
        </p:nvCxnSpPr>
        <p:spPr>
          <a:xfrm rot="5400000" flipH="1" flipV="1">
            <a:off x="1464468" y="2678907"/>
            <a:ext cx="4214813" cy="22860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/>
          <p:nvPr/>
        </p:nvCxnSpPr>
        <p:spPr>
          <a:xfrm rot="5400000" flipH="1" flipV="1">
            <a:off x="2178843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šipka 50"/>
          <p:cNvCxnSpPr/>
          <p:nvPr/>
        </p:nvCxnSpPr>
        <p:spPr>
          <a:xfrm rot="5400000" flipH="1" flipV="1">
            <a:off x="2893218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šipka 52"/>
          <p:cNvCxnSpPr/>
          <p:nvPr/>
        </p:nvCxnSpPr>
        <p:spPr>
          <a:xfrm rot="5400000" flipH="1" flipV="1">
            <a:off x="3607593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/>
          <p:nvPr/>
        </p:nvCxnSpPr>
        <p:spPr>
          <a:xfrm rot="5400000" flipH="1" flipV="1">
            <a:off x="4607719" y="3679031"/>
            <a:ext cx="2928938" cy="1571625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 rot="5400000" flipH="1" flipV="1">
            <a:off x="5607844" y="4607719"/>
            <a:ext cx="1714500" cy="928688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/>
          <p:nvPr/>
        </p:nvCxnSpPr>
        <p:spPr>
          <a:xfrm rot="5400000" flipH="1" flipV="1">
            <a:off x="678656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šipka 58"/>
          <p:cNvCxnSpPr/>
          <p:nvPr/>
        </p:nvCxnSpPr>
        <p:spPr>
          <a:xfrm rot="5400000" flipH="1" flipV="1">
            <a:off x="-35719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/>
          <p:nvPr/>
        </p:nvCxnSpPr>
        <p:spPr>
          <a:xfrm rot="5400000" flipH="1" flipV="1">
            <a:off x="-178594" y="2536032"/>
            <a:ext cx="3286125" cy="1785938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rot="5400000" flipH="1" flipV="1">
            <a:off x="71438" y="2214563"/>
            <a:ext cx="1928812" cy="1071562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428875" y="5000625"/>
            <a:ext cx="444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1 s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2786063" y="4202113"/>
            <a:ext cx="44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2 s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214688" y="3487738"/>
            <a:ext cx="44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3 s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3643313" y="2773363"/>
            <a:ext cx="44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4 s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000500" y="2058988"/>
            <a:ext cx="44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5 s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984750" y="22733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1 m</a:t>
            </a:r>
          </a:p>
        </p:txBody>
      </p:sp>
      <p:sp>
        <p:nvSpPr>
          <p:cNvPr id="70" name="TextovéPole 69"/>
          <p:cNvSpPr txBox="1">
            <a:spLocks noChangeArrowheads="1"/>
          </p:cNvSpPr>
          <p:nvPr/>
        </p:nvSpPr>
        <p:spPr bwMode="auto">
          <a:xfrm>
            <a:off x="4286250" y="2000250"/>
            <a:ext cx="1546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Přede mnou:</a:t>
            </a:r>
          </a:p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0 m</a:t>
            </a:r>
          </a:p>
        </p:txBody>
      </p:sp>
      <p:sp>
        <p:nvSpPr>
          <p:cNvPr id="71" name="TextovéPole 70"/>
          <p:cNvSpPr txBox="1">
            <a:spLocks noChangeArrowheads="1"/>
          </p:cNvSpPr>
          <p:nvPr/>
        </p:nvSpPr>
        <p:spPr bwMode="auto">
          <a:xfrm>
            <a:off x="5715000" y="22860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2 m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6413500" y="22860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3 m</a:t>
            </a:r>
          </a:p>
        </p:txBody>
      </p:sp>
      <p:sp>
        <p:nvSpPr>
          <p:cNvPr id="73" name="Elipsa 72"/>
          <p:cNvSpPr/>
          <p:nvPr/>
        </p:nvSpPr>
        <p:spPr>
          <a:xfrm>
            <a:off x="6049963" y="3000375"/>
            <a:ext cx="142875" cy="1428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4" name="TextovéPole 73"/>
          <p:cNvSpPr txBox="1">
            <a:spLocks noChangeArrowheads="1"/>
          </p:cNvSpPr>
          <p:nvPr/>
        </p:nvSpPr>
        <p:spPr bwMode="auto">
          <a:xfrm>
            <a:off x="6286500" y="2786063"/>
            <a:ext cx="1214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(5 m; </a:t>
            </a:r>
            <a:r>
              <a:rPr lang="cs-CZ">
                <a:solidFill>
                  <a:srgbClr val="00B0F0"/>
                </a:solidFill>
                <a:latin typeface="Calibri" pitchFamily="34" charset="0"/>
              </a:rPr>
              <a:t>4 s</a:t>
            </a:r>
            <a:r>
              <a:rPr lang="cs-CZ">
                <a:latin typeface="Calibri" pitchFamily="34" charset="0"/>
              </a:rPr>
              <a:t>)</a:t>
            </a:r>
          </a:p>
        </p:txBody>
      </p:sp>
      <p:cxnSp>
        <p:nvCxnSpPr>
          <p:cNvPr id="76" name="Přímá spojovací čára 75"/>
          <p:cNvCxnSpPr/>
          <p:nvPr/>
        </p:nvCxnSpPr>
        <p:spPr>
          <a:xfrm rot="5400000">
            <a:off x="4496594" y="4353719"/>
            <a:ext cx="3143250" cy="1508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>
            <a:spLocks noChangeArrowheads="1"/>
          </p:cNvSpPr>
          <p:nvPr/>
        </p:nvSpPr>
        <p:spPr bwMode="auto">
          <a:xfrm>
            <a:off x="6161088" y="3016250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B</a:t>
            </a:r>
          </a:p>
        </p:txBody>
      </p:sp>
      <p:sp>
        <p:nvSpPr>
          <p:cNvPr id="78" name="TextovéPole 77"/>
          <p:cNvSpPr txBox="1">
            <a:spLocks noChangeArrowheads="1"/>
          </p:cNvSpPr>
          <p:nvPr/>
        </p:nvSpPr>
        <p:spPr bwMode="auto">
          <a:xfrm>
            <a:off x="6286500" y="314325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(</a:t>
            </a:r>
            <a:r>
              <a:rPr lang="cs-CZ">
                <a:solidFill>
                  <a:srgbClr val="FF0000"/>
                </a:solidFill>
                <a:latin typeface="Calibri" pitchFamily="34" charset="0"/>
              </a:rPr>
              <a:t>3 m</a:t>
            </a:r>
            <a:r>
              <a:rPr lang="cs-CZ">
                <a:latin typeface="Calibri" pitchFamily="34" charset="0"/>
              </a:rPr>
              <a:t>; </a:t>
            </a:r>
            <a:r>
              <a:rPr lang="cs-CZ">
                <a:solidFill>
                  <a:srgbClr val="00B050"/>
                </a:solidFill>
                <a:latin typeface="Calibri" pitchFamily="34" charset="0"/>
              </a:rPr>
              <a:t>4 s</a:t>
            </a:r>
            <a:r>
              <a:rPr lang="cs-CZ">
                <a:latin typeface="Calibri" pitchFamily="34" charset="0"/>
              </a:rPr>
              <a:t>)</a:t>
            </a:r>
          </a:p>
        </p:txBody>
      </p:sp>
      <p:cxnSp>
        <p:nvCxnSpPr>
          <p:cNvPr id="80" name="Přímá spojovací čára 79"/>
          <p:cNvCxnSpPr/>
          <p:nvPr/>
        </p:nvCxnSpPr>
        <p:spPr>
          <a:xfrm rot="5400000">
            <a:off x="3643313" y="3000375"/>
            <a:ext cx="3857625" cy="214312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ipsa 82"/>
          <p:cNvSpPr/>
          <p:nvPr/>
        </p:nvSpPr>
        <p:spPr>
          <a:xfrm>
            <a:off x="5989638" y="4429125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4" name="Elipsa 83"/>
          <p:cNvSpPr/>
          <p:nvPr/>
        </p:nvSpPr>
        <p:spPr>
          <a:xfrm>
            <a:off x="5267325" y="4443413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5" name="Elipsa 84"/>
          <p:cNvSpPr/>
          <p:nvPr/>
        </p:nvSpPr>
        <p:spPr>
          <a:xfrm>
            <a:off x="2738438" y="3709988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6" name="Elipsa 85"/>
          <p:cNvSpPr/>
          <p:nvPr/>
        </p:nvSpPr>
        <p:spPr>
          <a:xfrm>
            <a:off x="4138613" y="5214938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7" name="TextovéPole 86"/>
          <p:cNvSpPr txBox="1">
            <a:spLocks noChangeArrowheads="1"/>
          </p:cNvSpPr>
          <p:nvPr/>
        </p:nvSpPr>
        <p:spPr bwMode="auto">
          <a:xfrm>
            <a:off x="6061075" y="4429125"/>
            <a:ext cx="306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C</a:t>
            </a:r>
          </a:p>
        </p:txBody>
      </p:sp>
      <p:sp>
        <p:nvSpPr>
          <p:cNvPr id="88" name="TextovéPole 87"/>
          <p:cNvSpPr txBox="1">
            <a:spLocks noChangeArrowheads="1"/>
          </p:cNvSpPr>
          <p:nvPr/>
        </p:nvSpPr>
        <p:spPr bwMode="auto">
          <a:xfrm>
            <a:off x="5410200" y="4443413"/>
            <a:ext cx="325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D</a:t>
            </a:r>
          </a:p>
        </p:txBody>
      </p:sp>
      <p:sp>
        <p:nvSpPr>
          <p:cNvPr id="89" name="TextovéPole 88"/>
          <p:cNvSpPr txBox="1">
            <a:spLocks noChangeArrowheads="1"/>
          </p:cNvSpPr>
          <p:nvPr/>
        </p:nvSpPr>
        <p:spPr bwMode="auto">
          <a:xfrm>
            <a:off x="2809875" y="3709988"/>
            <a:ext cx="29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E</a:t>
            </a:r>
          </a:p>
        </p:txBody>
      </p:sp>
      <p:sp>
        <p:nvSpPr>
          <p:cNvPr id="90" name="TextovéPole 89"/>
          <p:cNvSpPr txBox="1">
            <a:spLocks noChangeArrowheads="1"/>
          </p:cNvSpPr>
          <p:nvPr/>
        </p:nvSpPr>
        <p:spPr bwMode="auto">
          <a:xfrm>
            <a:off x="4210050" y="5286375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F</a:t>
            </a:r>
          </a:p>
        </p:txBody>
      </p:sp>
      <p:sp>
        <p:nvSpPr>
          <p:cNvPr id="91" name="TextovéPole 90"/>
          <p:cNvSpPr txBox="1">
            <a:spLocks noChangeArrowheads="1"/>
          </p:cNvSpPr>
          <p:nvPr/>
        </p:nvSpPr>
        <p:spPr bwMode="auto">
          <a:xfrm>
            <a:off x="4214813" y="1357313"/>
            <a:ext cx="1285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já ve vlaku</a:t>
            </a:r>
          </a:p>
        </p:txBody>
      </p:sp>
      <p:cxnSp>
        <p:nvCxnSpPr>
          <p:cNvPr id="93" name="Přímá spojovací čára 92"/>
          <p:cNvCxnSpPr/>
          <p:nvPr/>
        </p:nvCxnSpPr>
        <p:spPr>
          <a:xfrm rot="10800000">
            <a:off x="2428875" y="3071813"/>
            <a:ext cx="3714750" cy="158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>
            <a:stCxn id="73" idx="2"/>
          </p:cNvCxnSpPr>
          <p:nvPr/>
        </p:nvCxnSpPr>
        <p:spPr>
          <a:xfrm rot="10800000">
            <a:off x="3857625" y="3071813"/>
            <a:ext cx="2192338" cy="15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7215188" y="2786063"/>
            <a:ext cx="1285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vůči Zemi</a:t>
            </a:r>
          </a:p>
        </p:txBody>
      </p:sp>
      <p:sp>
        <p:nvSpPr>
          <p:cNvPr id="102" name="TextovéPole 101"/>
          <p:cNvSpPr txBox="1">
            <a:spLocks noChangeArrowheads="1"/>
          </p:cNvSpPr>
          <p:nvPr/>
        </p:nvSpPr>
        <p:spPr bwMode="auto">
          <a:xfrm>
            <a:off x="7215188" y="3143250"/>
            <a:ext cx="117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vůči Vlaku</a:t>
            </a:r>
          </a:p>
        </p:txBody>
      </p:sp>
      <p:sp>
        <p:nvSpPr>
          <p:cNvPr id="103" name="TextovéPole 102"/>
          <p:cNvSpPr txBox="1">
            <a:spLocks noChangeArrowheads="1"/>
          </p:cNvSpPr>
          <p:nvPr/>
        </p:nvSpPr>
        <p:spPr bwMode="auto">
          <a:xfrm>
            <a:off x="6786563" y="3929063"/>
            <a:ext cx="2235200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i="1">
                <a:latin typeface="Calibri" pitchFamily="34" charset="0"/>
              </a:rPr>
              <a:t>x</a:t>
            </a:r>
            <a:r>
              <a:rPr lang="cs-CZ" baseline="-25000">
                <a:latin typeface="Calibri" pitchFamily="34" charset="0"/>
              </a:rPr>
              <a:t>BZ</a:t>
            </a:r>
            <a:r>
              <a:rPr lang="cs-CZ">
                <a:latin typeface="Calibri" pitchFamily="34" charset="0"/>
              </a:rPr>
              <a:t> = 5   </a:t>
            </a:r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BZ</a:t>
            </a:r>
            <a:r>
              <a:rPr lang="cs-CZ">
                <a:latin typeface="Calibri" pitchFamily="34" charset="0"/>
              </a:rPr>
              <a:t> = 4</a:t>
            </a:r>
          </a:p>
          <a:p>
            <a:pPr eaLnBrk="1" hangingPunct="1"/>
            <a:r>
              <a:rPr lang="cs-CZ" i="1">
                <a:latin typeface="Calibri" pitchFamily="34" charset="0"/>
              </a:rPr>
              <a:t>x</a:t>
            </a:r>
            <a:r>
              <a:rPr lang="cs-CZ" baseline="-25000">
                <a:latin typeface="Calibri" pitchFamily="34" charset="0"/>
              </a:rPr>
              <a:t>BV</a:t>
            </a:r>
            <a:r>
              <a:rPr lang="cs-CZ" i="1">
                <a:latin typeface="Calibri" pitchFamily="34" charset="0"/>
              </a:rPr>
              <a:t> </a:t>
            </a:r>
            <a:r>
              <a:rPr lang="cs-CZ">
                <a:latin typeface="Calibri" pitchFamily="34" charset="0"/>
              </a:rPr>
              <a:t>= 3   </a:t>
            </a:r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BV</a:t>
            </a:r>
            <a:r>
              <a:rPr lang="cs-CZ">
                <a:latin typeface="Calibri" pitchFamily="34" charset="0"/>
              </a:rPr>
              <a:t> = 4</a:t>
            </a:r>
          </a:p>
          <a:p>
            <a:pPr eaLnBrk="1" hangingPunct="1"/>
            <a:endParaRPr lang="cs-CZ" sz="1400" baseline="-25000">
              <a:latin typeface="Calibri" pitchFamily="34" charset="0"/>
            </a:endParaRPr>
          </a:p>
          <a:p>
            <a:pPr eaLnBrk="1" hangingPunct="1"/>
            <a:r>
              <a:rPr lang="cs-CZ" sz="1400">
                <a:latin typeface="Calibri" pitchFamily="34" charset="0"/>
              </a:rPr>
              <a:t>rychlost Vlaku vůči Zemi: </a:t>
            </a:r>
            <a:r>
              <a:rPr lang="cs-CZ" sz="1400" i="1">
                <a:latin typeface="Calibri" pitchFamily="34" charset="0"/>
              </a:rPr>
              <a:t>V</a:t>
            </a:r>
            <a:r>
              <a:rPr lang="cs-CZ" sz="1400" baseline="-25000">
                <a:latin typeface="Calibri" pitchFamily="34" charset="0"/>
              </a:rPr>
              <a:t>VZ</a:t>
            </a:r>
            <a:endParaRPr lang="cs-CZ" sz="1400">
              <a:latin typeface="Calibri" pitchFamily="34" charset="0"/>
            </a:endParaRPr>
          </a:p>
          <a:p>
            <a:pPr eaLnBrk="1" hangingPunct="1"/>
            <a:r>
              <a:rPr lang="cs-CZ" i="1">
                <a:latin typeface="Calibri" pitchFamily="34" charset="0"/>
              </a:rPr>
              <a:t>x</a:t>
            </a:r>
            <a:r>
              <a:rPr lang="cs-CZ" baseline="-25000">
                <a:latin typeface="Calibri" pitchFamily="34" charset="0"/>
              </a:rPr>
              <a:t>BV</a:t>
            </a:r>
            <a:r>
              <a:rPr lang="cs-CZ" i="1">
                <a:latin typeface="Calibri" pitchFamily="34" charset="0"/>
              </a:rPr>
              <a:t> </a:t>
            </a:r>
            <a:r>
              <a:rPr lang="cs-CZ">
                <a:latin typeface="Calibri" pitchFamily="34" charset="0"/>
              </a:rPr>
              <a:t>= </a:t>
            </a:r>
            <a:r>
              <a:rPr lang="cs-CZ" i="1">
                <a:latin typeface="Calibri" pitchFamily="34" charset="0"/>
              </a:rPr>
              <a:t>x</a:t>
            </a:r>
            <a:r>
              <a:rPr lang="cs-CZ" baseline="-25000">
                <a:latin typeface="Calibri" pitchFamily="34" charset="0"/>
              </a:rPr>
              <a:t>BZ</a:t>
            </a:r>
            <a:r>
              <a:rPr lang="cs-CZ">
                <a:latin typeface="Calibri" pitchFamily="34" charset="0"/>
              </a:rPr>
              <a:t> – </a:t>
            </a:r>
            <a:r>
              <a:rPr lang="cs-CZ" i="1">
                <a:latin typeface="Calibri" pitchFamily="34" charset="0"/>
              </a:rPr>
              <a:t>V</a:t>
            </a:r>
            <a:r>
              <a:rPr lang="cs-CZ" baseline="-25000">
                <a:latin typeface="Calibri" pitchFamily="34" charset="0"/>
              </a:rPr>
              <a:t>VZ</a:t>
            </a:r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BZ</a:t>
            </a:r>
            <a:endParaRPr lang="cs-CZ" i="1">
              <a:latin typeface="Calibri" pitchFamily="34" charset="0"/>
            </a:endParaRPr>
          </a:p>
          <a:p>
            <a:pPr eaLnBrk="1" hangingPunct="1"/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BZ</a:t>
            </a:r>
            <a:r>
              <a:rPr lang="cs-CZ">
                <a:latin typeface="Calibri" pitchFamily="34" charset="0"/>
              </a:rPr>
              <a:t>  = </a:t>
            </a:r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BV</a:t>
            </a:r>
          </a:p>
          <a:p>
            <a:pPr eaLnBrk="1" hangingPunct="1"/>
            <a:r>
              <a:rPr lang="cs-CZ" b="1" i="1">
                <a:latin typeface="Calibri" pitchFamily="34" charset="0"/>
              </a:rPr>
              <a:t>Galileiho trafo</a:t>
            </a:r>
          </a:p>
        </p:txBody>
      </p:sp>
      <p:sp>
        <p:nvSpPr>
          <p:cNvPr id="4" name="TextovéPole 100"/>
          <p:cNvSpPr txBox="1">
            <a:spLocks noChangeArrowheads="1"/>
          </p:cNvSpPr>
          <p:nvPr/>
        </p:nvSpPr>
        <p:spPr bwMode="auto">
          <a:xfrm>
            <a:off x="6315075" y="1198563"/>
            <a:ext cx="282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CD: současné (vlak, Země)</a:t>
            </a:r>
          </a:p>
        </p:txBody>
      </p:sp>
      <p:sp>
        <p:nvSpPr>
          <p:cNvPr id="7" name="TextovéPole 100"/>
          <p:cNvSpPr txBox="1">
            <a:spLocks noChangeArrowheads="1"/>
          </p:cNvSpPr>
          <p:nvPr/>
        </p:nvSpPr>
        <p:spPr bwMode="auto">
          <a:xfrm>
            <a:off x="6673850" y="1512888"/>
            <a:ext cx="247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CB: soumístné (Země)</a:t>
            </a:r>
          </a:p>
        </p:txBody>
      </p:sp>
      <p:sp>
        <p:nvSpPr>
          <p:cNvPr id="10" name="TextovéPole 100"/>
          <p:cNvSpPr txBox="1">
            <a:spLocks noChangeArrowheads="1"/>
          </p:cNvSpPr>
          <p:nvPr/>
        </p:nvSpPr>
        <p:spPr bwMode="auto">
          <a:xfrm>
            <a:off x="6669088" y="1808163"/>
            <a:ext cx="2506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DB: soumístné (vlak)</a:t>
            </a:r>
          </a:p>
        </p:txBody>
      </p:sp>
      <p:sp>
        <p:nvSpPr>
          <p:cNvPr id="8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119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5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4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7" dur="5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2" dur="5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6" dur="10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0" dur="10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4" dur="20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74" grpId="0"/>
      <p:bldP spid="77" grpId="0"/>
      <p:bldP spid="78" grpId="0"/>
      <p:bldP spid="84" grpId="0" animBg="1"/>
      <p:bldP spid="85" grpId="0" animBg="1"/>
      <p:bldP spid="86" grpId="0" animBg="1"/>
      <p:bldP spid="88" grpId="0"/>
      <p:bldP spid="89" grpId="0"/>
      <p:bldP spid="90" grpId="0"/>
      <p:bldP spid="91" grpId="0"/>
      <p:bldP spid="101" grpId="0"/>
      <p:bldP spid="102" grpId="0"/>
      <p:bldP spid="103" grpId="0" build="allAtOnce"/>
      <p:bldP spid="4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07950" y="1557338"/>
            <a:ext cx="8686800" cy="935037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</a:rPr>
              <a:t>Délka vozu = poloha začátku – poloha konce</a:t>
            </a:r>
            <a:br>
              <a:rPr lang="cs-CZ" smtClean="0">
                <a:solidFill>
                  <a:schemeClr val="tx1"/>
                </a:solidFill>
              </a:rPr>
            </a:br>
            <a:r>
              <a:rPr lang="cs-CZ" smtClean="0">
                <a:solidFill>
                  <a:schemeClr val="tx1"/>
                </a:solidFill>
              </a:rPr>
              <a:t>!! Pohybuje-li se vůz, je nutno měřit v tomtéž čase !!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1908175" y="260350"/>
            <a:ext cx="5616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400" i="1">
                <a:latin typeface="Book Antiqua" pitchFamily="18" charset="0"/>
              </a:rPr>
              <a:t>Délka vozu; současnost</a:t>
            </a:r>
            <a:endParaRPr lang="en-US" sz="44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86868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Franklin Gothic Book" pitchFamily="34" charset="0"/>
              </a:rPr>
              <a:t>Dvě události A ≡ {</a:t>
            </a:r>
            <a:r>
              <a:rPr lang="cs-CZ" sz="2800" b="1" i="1">
                <a:latin typeface="Franklin Gothic Book" pitchFamily="34" charset="0"/>
              </a:rPr>
              <a:t>r</a:t>
            </a:r>
            <a:r>
              <a:rPr lang="cs-CZ" sz="2800" baseline="-25000">
                <a:latin typeface="Franklin Gothic Book" pitchFamily="34" charset="0"/>
              </a:rPr>
              <a:t>A</a:t>
            </a:r>
            <a:r>
              <a:rPr lang="cs-CZ" sz="2800">
                <a:latin typeface="Franklin Gothic Book" pitchFamily="34" charset="0"/>
              </a:rPr>
              <a:t>, </a:t>
            </a:r>
            <a:r>
              <a:rPr lang="cs-CZ" sz="2800" i="1">
                <a:latin typeface="Franklin Gothic Book" pitchFamily="34" charset="0"/>
              </a:rPr>
              <a:t>t</a:t>
            </a:r>
            <a:r>
              <a:rPr lang="cs-CZ" sz="2800" baseline="-25000">
                <a:latin typeface="Franklin Gothic Book" pitchFamily="34" charset="0"/>
              </a:rPr>
              <a:t>A</a:t>
            </a:r>
            <a:r>
              <a:rPr lang="cs-CZ" sz="2800">
                <a:latin typeface="Franklin Gothic Book" pitchFamily="34" charset="0"/>
              </a:rPr>
              <a:t>}; B ≡ {</a:t>
            </a:r>
            <a:r>
              <a:rPr lang="cs-CZ" sz="2800" b="1" i="1">
                <a:latin typeface="Franklin Gothic Book" pitchFamily="34" charset="0"/>
              </a:rPr>
              <a:t>r</a:t>
            </a:r>
            <a:r>
              <a:rPr lang="cs-CZ" sz="2800" baseline="-25000">
                <a:latin typeface="Franklin Gothic Book" pitchFamily="34" charset="0"/>
              </a:rPr>
              <a:t>B</a:t>
            </a:r>
            <a:r>
              <a:rPr lang="cs-CZ" sz="2800">
                <a:latin typeface="Franklin Gothic Book" pitchFamily="34" charset="0"/>
              </a:rPr>
              <a:t>, </a:t>
            </a:r>
            <a:r>
              <a:rPr lang="cs-CZ" sz="2800" i="1">
                <a:latin typeface="Franklin Gothic Book" pitchFamily="34" charset="0"/>
              </a:rPr>
              <a:t>t</a:t>
            </a:r>
            <a:r>
              <a:rPr lang="cs-CZ" sz="2800" baseline="-25000">
                <a:latin typeface="Franklin Gothic Book" pitchFamily="34" charset="0"/>
              </a:rPr>
              <a:t>B</a:t>
            </a:r>
            <a:r>
              <a:rPr lang="cs-CZ" sz="2800">
                <a:latin typeface="Franklin Gothic Book" pitchFamily="34" charset="0"/>
              </a:rPr>
              <a:t>} jsou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Franklin Gothic Book" pitchFamily="34" charset="0"/>
              </a:rPr>
              <a:t>současné, když </a:t>
            </a:r>
            <a:r>
              <a:rPr lang="cs-CZ" sz="2400" i="1">
                <a:latin typeface="Franklin Gothic Book" pitchFamily="34" charset="0"/>
              </a:rPr>
              <a:t>t</a:t>
            </a:r>
            <a:r>
              <a:rPr lang="cs-CZ" sz="2400" baseline="-25000">
                <a:latin typeface="Franklin Gothic Book" pitchFamily="34" charset="0"/>
              </a:rPr>
              <a:t>A </a:t>
            </a:r>
            <a:r>
              <a:rPr lang="cs-CZ" sz="2400">
                <a:latin typeface="Franklin Gothic Book" pitchFamily="34" charset="0"/>
              </a:rPr>
              <a:t>= </a:t>
            </a:r>
            <a:r>
              <a:rPr lang="cs-CZ" sz="2400" i="1">
                <a:latin typeface="Franklin Gothic Book" pitchFamily="34" charset="0"/>
              </a:rPr>
              <a:t>t</a:t>
            </a:r>
            <a:r>
              <a:rPr lang="cs-CZ" sz="2400" baseline="-25000">
                <a:latin typeface="Franklin Gothic Book" pitchFamily="34" charset="0"/>
              </a:rPr>
              <a:t>B </a:t>
            </a:r>
            <a:r>
              <a:rPr lang="cs-CZ" sz="2400">
                <a:latin typeface="Franklin Gothic Book" pitchFamily="34" charset="0"/>
              </a:rPr>
              <a:t>(např. v 7h ráno)</a:t>
            </a:r>
            <a:endParaRPr lang="cs-CZ" sz="2400" baseline="-25000">
              <a:latin typeface="Franklin Gothic Book" pitchFamily="34" charset="0"/>
            </a:endParaRP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Franklin Gothic Book" pitchFamily="34" charset="0"/>
              </a:rPr>
              <a:t>soumístné, když </a:t>
            </a:r>
            <a:r>
              <a:rPr lang="cs-CZ" sz="2400" b="1" i="1">
                <a:latin typeface="Franklin Gothic Book" pitchFamily="34" charset="0"/>
              </a:rPr>
              <a:t>r</a:t>
            </a:r>
            <a:r>
              <a:rPr lang="cs-CZ" sz="2400" baseline="-25000">
                <a:latin typeface="Franklin Gothic Book" pitchFamily="34" charset="0"/>
              </a:rPr>
              <a:t>A </a:t>
            </a:r>
            <a:r>
              <a:rPr lang="cs-CZ" sz="2400">
                <a:latin typeface="Franklin Gothic Book" pitchFamily="34" charset="0"/>
              </a:rPr>
              <a:t>= </a:t>
            </a:r>
            <a:r>
              <a:rPr lang="cs-CZ" sz="2400" b="1" i="1">
                <a:latin typeface="Franklin Gothic Book" pitchFamily="34" charset="0"/>
              </a:rPr>
              <a:t>r</a:t>
            </a:r>
            <a:r>
              <a:rPr lang="cs-CZ" sz="2400" baseline="-25000">
                <a:latin typeface="Franklin Gothic Book" pitchFamily="34" charset="0"/>
              </a:rPr>
              <a:t>B</a:t>
            </a:r>
            <a:r>
              <a:rPr lang="cs-CZ" sz="2400">
                <a:latin typeface="Franklin Gothic Book" pitchFamily="34" charset="0"/>
              </a:rPr>
              <a:t> (např. v mé pravé ruce)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07950" y="3860800"/>
            <a:ext cx="86868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Franklin Gothic Book" pitchFamily="34" charset="0"/>
              </a:rPr>
              <a:t>Klasická fyzika: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latin typeface="Franklin Gothic Book" pitchFamily="34" charset="0"/>
              </a:rPr>
              <a:t>současnost je absolutní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 err="1">
                <a:latin typeface="Franklin Gothic Book" pitchFamily="34" charset="0"/>
              </a:rPr>
              <a:t>soumístnost</a:t>
            </a:r>
            <a:r>
              <a:rPr lang="cs-CZ" sz="2400" dirty="0">
                <a:latin typeface="Franklin Gothic Book" pitchFamily="34" charset="0"/>
              </a:rPr>
              <a:t> je </a:t>
            </a:r>
            <a:r>
              <a:rPr lang="cs-CZ" sz="2400" dirty="0" smtClean="0">
                <a:latin typeface="Franklin Gothic Book" pitchFamily="34" charset="0"/>
              </a:rPr>
              <a:t>relativní (</a:t>
            </a:r>
            <a:r>
              <a:rPr lang="cs-CZ" sz="2400" dirty="0" err="1" smtClean="0">
                <a:latin typeface="Franklin Gothic Book" pitchFamily="34" charset="0"/>
              </a:rPr>
              <a:t>kafe</a:t>
            </a:r>
            <a:r>
              <a:rPr lang="cs-CZ" sz="2400" dirty="0" smtClean="0">
                <a:latin typeface="Franklin Gothic Book" pitchFamily="34" charset="0"/>
              </a:rPr>
              <a:t> ve vlaku)</a:t>
            </a:r>
            <a:endParaRPr lang="cs-CZ" sz="2400" dirty="0">
              <a:latin typeface="Franklin Gothic Book" pitchFamily="34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82550" y="5300663"/>
            <a:ext cx="86868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solidFill>
                  <a:srgbClr val="0070C0"/>
                </a:solidFill>
                <a:latin typeface="Franklin Gothic Book" pitchFamily="34" charset="0"/>
              </a:rPr>
              <a:t>(Relativita: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solidFill>
                  <a:srgbClr val="0070C0"/>
                </a:solidFill>
                <a:latin typeface="Franklin Gothic Book" pitchFamily="34" charset="0"/>
              </a:rPr>
              <a:t>současnost i </a:t>
            </a:r>
            <a:r>
              <a:rPr lang="cs-CZ" sz="2400" dirty="0" err="1">
                <a:solidFill>
                  <a:srgbClr val="0070C0"/>
                </a:solidFill>
                <a:latin typeface="Franklin Gothic Book" pitchFamily="34" charset="0"/>
              </a:rPr>
              <a:t>soumístnost</a:t>
            </a:r>
            <a:r>
              <a:rPr lang="cs-CZ" sz="2400" dirty="0">
                <a:solidFill>
                  <a:srgbClr val="0070C0"/>
                </a:solidFill>
                <a:latin typeface="Franklin Gothic Book" pitchFamily="34" charset="0"/>
              </a:rPr>
              <a:t> jsou relativní)</a:t>
            </a:r>
            <a:endParaRPr lang="cs-CZ" sz="2400" baseline="-25000" dirty="0">
              <a:solidFill>
                <a:srgbClr val="0070C0"/>
              </a:solidFill>
              <a:latin typeface="Franklin Gothic Book" pitchFamily="34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85875"/>
            <a:ext cx="8713788" cy="45196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</a:rPr>
              <a:t>Částice</a:t>
            </a:r>
            <a:r>
              <a:rPr lang="cs-CZ" sz="3000" dirty="0" smtClean="0"/>
              <a:t> (hmotný bod): určena jen polohou </a:t>
            </a:r>
            <a:r>
              <a:rPr lang="cs-CZ" sz="3000" b="1" i="1" dirty="0" smtClean="0"/>
              <a:t>r</a:t>
            </a:r>
            <a:r>
              <a:rPr lang="cs-CZ" sz="3000" i="1" dirty="0" smtClean="0"/>
              <a:t> = </a:t>
            </a:r>
            <a:r>
              <a:rPr lang="cs-CZ" sz="3000" b="1" i="1" dirty="0" smtClean="0"/>
              <a:t>r</a:t>
            </a:r>
            <a:r>
              <a:rPr lang="cs-CZ" sz="3000" i="1" dirty="0" smtClean="0"/>
              <a:t>(t)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b="1" i="1" dirty="0" smtClean="0">
              <a:solidFill>
                <a:srgbClr val="CC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</a:rPr>
              <a:t>Volná</a:t>
            </a:r>
            <a:r>
              <a:rPr lang="cs-CZ" sz="3000" dirty="0" smtClean="0"/>
              <a:t> částice (VČ): bez vnějších sil a bez vazeb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dirty="0" smtClean="0"/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sym typeface="Wingdings" pitchFamily="2" charset="2"/>
              </a:rPr>
              <a:t>Inerciální soustava</a:t>
            </a:r>
            <a:r>
              <a:rPr lang="cs-CZ" sz="3000" dirty="0" smtClean="0">
                <a:sym typeface="Wingdings" pitchFamily="2" charset="2"/>
              </a:rPr>
              <a:t>: vztažná soustava, vůči níž každá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dirty="0" smtClean="0">
                <a:sym typeface="Wingdings" pitchFamily="2" charset="2"/>
              </a:rPr>
              <a:t>		VČ se pohybuje bez zrychlení; </a:t>
            </a:r>
            <a:endParaRPr lang="cs-CZ" sz="2200" b="1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2200" i="1" dirty="0" smtClean="0">
                <a:sym typeface="Wingdings" pitchFamily="2" charset="2"/>
              </a:rPr>
              <a:t>neboli</a:t>
            </a:r>
            <a:r>
              <a:rPr lang="cs-CZ" sz="3000" dirty="0" smtClean="0">
                <a:sym typeface="Wingdings" pitchFamily="2" charset="2"/>
              </a:rPr>
              <a:t> 	VČ má stálou rychlost (směr i velikost); </a:t>
            </a:r>
            <a:endParaRPr lang="cs-CZ" sz="2200" b="1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2200" i="1" dirty="0" smtClean="0">
                <a:sym typeface="Wingdings" pitchFamily="2" charset="2"/>
              </a:rPr>
              <a:t>neboli</a:t>
            </a:r>
            <a:r>
              <a:rPr lang="cs-CZ" sz="3000" dirty="0" smtClean="0">
                <a:sym typeface="Wingdings" pitchFamily="2" charset="2"/>
              </a:rPr>
              <a:t> 	VČ letí rovnoměrně přímočaře nebo stojí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dirty="0" smtClean="0">
                <a:sym typeface="Wingdings" pitchFamily="2" charset="2"/>
              </a:rPr>
              <a:t>Na grafikonu: </a:t>
            </a:r>
            <a:r>
              <a:rPr lang="cs-CZ" sz="3000" dirty="0" smtClean="0">
                <a:solidFill>
                  <a:srgbClr val="FF0000"/>
                </a:solidFill>
                <a:sym typeface="Wingdings" pitchFamily="2" charset="2"/>
              </a:rPr>
              <a:t>světočárou</a:t>
            </a:r>
            <a:r>
              <a:rPr lang="cs-CZ" sz="3000" dirty="0" smtClean="0">
                <a:sym typeface="Wingdings" pitchFamily="2" charset="2"/>
              </a:rPr>
              <a:t> VČ je přímka.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1476375" y="476250"/>
            <a:ext cx="6337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Inerciální soustava </a:t>
            </a:r>
            <a:r>
              <a:rPr lang="cs-CZ" sz="4000" i="1">
                <a:latin typeface="Book Antiqua" pitchFamily="18" charset="0"/>
              </a:rPr>
              <a:t>S, S’,…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2565400"/>
            <a:ext cx="8229600" cy="36004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Newton:</a:t>
            </a:r>
            <a:r>
              <a:rPr lang="cs-CZ" sz="3000" b="1" i="1" smtClean="0">
                <a:latin typeface="Book Antiqua" pitchFamily="18" charset="0"/>
              </a:rPr>
              <a:t> </a:t>
            </a:r>
            <a:r>
              <a:rPr lang="cs-CZ" sz="3000" smtClean="0">
                <a:latin typeface="Book Antiqua" pitchFamily="18" charset="0"/>
              </a:rPr>
              <a:t>„Hlavní inerciální soustavou“ je </a:t>
            </a:r>
            <a:br>
              <a:rPr lang="cs-CZ" sz="3000" smtClean="0">
                <a:latin typeface="Book Antiqua" pitchFamily="18" charset="0"/>
              </a:rPr>
            </a:br>
            <a:r>
              <a:rPr lang="cs-CZ" sz="3000" b="1" i="1" smtClean="0">
                <a:latin typeface="Book Antiqua" pitchFamily="18" charset="0"/>
              </a:rPr>
              <a:t>absolutní prostor</a:t>
            </a:r>
            <a:r>
              <a:rPr lang="cs-CZ" sz="3000" i="1" smtClean="0">
                <a:latin typeface="Book Antiqua" pitchFamily="18" charset="0"/>
              </a:rPr>
              <a:t> </a:t>
            </a:r>
            <a:r>
              <a:rPr lang="cs-CZ" sz="3000" smtClean="0">
                <a:latin typeface="Book Antiqua" pitchFamily="18" charset="0"/>
              </a:rPr>
              <a:t>a </a:t>
            </a:r>
            <a:r>
              <a:rPr lang="cs-CZ" sz="3000" b="1" i="1" smtClean="0">
                <a:latin typeface="Book Antiqua" pitchFamily="18" charset="0"/>
              </a:rPr>
              <a:t>absolutní čas.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smtClean="0">
                <a:latin typeface="Book Antiqua" pitchFamily="18" charset="0"/>
                <a:sym typeface="Wingdings" pitchFamily="2" charset="2"/>
              </a:rPr>
              <a:t>Ale: Již Galileo věděl, že je-li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 a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S’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se vůči ní pohybuje rovnoměrně přímočaře, pak je také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S’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.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  <a:sym typeface="Wingdings" pitchFamily="2" charset="2"/>
              </a:rPr>
              <a:t>Einstein: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Všechny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 soustavy jsou si zcela rovnoprávné. Žádná nemá zvláštní nárok na označení „absolutní“.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187450" y="404813"/>
            <a:ext cx="7129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První Newtonův zákon (1NZ)</a:t>
            </a:r>
          </a:p>
        </p:txBody>
      </p:sp>
      <p:sp>
        <p:nvSpPr>
          <p:cNvPr id="22535" name="Rectangle 7" descr="5%"/>
          <p:cNvSpPr>
            <a:spLocks noChangeArrowheads="1"/>
          </p:cNvSpPr>
          <p:nvPr/>
        </p:nvSpPr>
        <p:spPr bwMode="auto">
          <a:xfrm>
            <a:off x="971550" y="1412875"/>
            <a:ext cx="7848600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Existuje inerciální soustava.</a:t>
            </a: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850" y="1276350"/>
            <a:ext cx="8658225" cy="14192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Díky Galileově principu 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nelze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 mechanickými jevy najít mezi inerciálními soustavami, která z nich je „absolutní prostor“ (a čas) – </a:t>
            </a:r>
            <a:r>
              <a:rPr lang="cs-CZ" b="1" i="1" smtClean="0">
                <a:solidFill>
                  <a:schemeClr val="tx1"/>
                </a:solidFill>
                <a:latin typeface="Book Antiqua" pitchFamily="18" charset="0"/>
              </a:rPr>
              <a:t>APČ</a:t>
            </a:r>
            <a:r>
              <a:rPr lang="cs-CZ" smtClean="0">
                <a:solidFill>
                  <a:schemeClr val="tx1"/>
                </a:solidFill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665163" y="404813"/>
            <a:ext cx="7861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Jak najít absolutní prostor a čas?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17500" y="2644775"/>
            <a:ext cx="82296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Elektromagnetismus: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Rychlost světla (= vln v éteru) je podle Maxwellovy-Lorentzovy teorie rovna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 = 1 / √(</a:t>
            </a:r>
            <a:r>
              <a:rPr lang="el-GR" sz="3000" i="1">
                <a:latin typeface="Book Antiqua" pitchFamily="18" charset="0"/>
              </a:rPr>
              <a:t>ε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l-GR" sz="3000" i="1">
                <a:latin typeface="Book Antiqua" pitchFamily="18" charset="0"/>
              </a:rPr>
              <a:t>μ 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 vůči éteru, tedy v soustavě, v níž je éter v klidu → </a:t>
            </a:r>
            <a:r>
              <a:rPr lang="cs-CZ" sz="3000" b="1" i="1">
                <a:latin typeface="Book Antiqua" pitchFamily="18" charset="0"/>
              </a:rPr>
              <a:t>APČ</a:t>
            </a:r>
            <a:r>
              <a:rPr lang="cs-CZ" sz="3000" i="1">
                <a:latin typeface="Book Antiqua" pitchFamily="18" charset="0"/>
              </a:rPr>
              <a:t> !</a:t>
            </a:r>
            <a:endParaRPr lang="el-GR" sz="3000">
              <a:latin typeface="Book Antiqua" pitchFamily="18" charset="0"/>
            </a:endParaRP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250825" y="4441825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chemeClr val="hlink"/>
                </a:solidFill>
                <a:latin typeface="Book Antiqua" pitchFamily="18" charset="0"/>
              </a:rPr>
              <a:t>Úkol pro fyziky: </a:t>
            </a:r>
            <a:r>
              <a:rPr lang="cs-CZ" sz="3000">
                <a:latin typeface="Book Antiqua" pitchFamily="18" charset="0"/>
              </a:rPr>
              <a:t>Měřte rychlost světla! Vyjde-li vám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=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 – </a:t>
            </a:r>
            <a:r>
              <a:rPr lang="cs-CZ" sz="3000" i="1">
                <a:latin typeface="Book Antiqua" pitchFamily="18" charset="0"/>
              </a:rPr>
              <a:t>w</a:t>
            </a:r>
            <a:r>
              <a:rPr lang="cs-CZ" sz="3000">
                <a:latin typeface="Book Antiqua" pitchFamily="18" charset="0"/>
              </a:rPr>
              <a:t>, pohybujete se rychlostí </a:t>
            </a:r>
            <a:r>
              <a:rPr lang="cs-CZ" sz="3000" i="1">
                <a:latin typeface="Book Antiqua" pitchFamily="18" charset="0"/>
              </a:rPr>
              <a:t>w</a:t>
            </a:r>
            <a:r>
              <a:rPr lang="cs-CZ" sz="3000">
                <a:latin typeface="Book Antiqua" pitchFamily="18" charset="0"/>
              </a:rPr>
              <a:t> vůči éteru.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39713" y="5753100"/>
            <a:ext cx="857726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Vyšlo:  </a:t>
            </a:r>
            <a:r>
              <a:rPr lang="cs-CZ" sz="3000" dirty="0">
                <a:latin typeface="Book Antiqua" pitchFamily="18" charset="0"/>
              </a:rPr>
              <a:t>Světlo má v každé IS tutéž rychlost </a:t>
            </a:r>
            <a:r>
              <a:rPr lang="cs-CZ" sz="3000" i="1" dirty="0">
                <a:latin typeface="Book Antiqua" pitchFamily="18" charset="0"/>
              </a:rPr>
              <a:t>c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cs-CZ" sz="3000" dirty="0" smtClean="0">
                <a:latin typeface="Book Antiqua" pitchFamily="18" charset="0"/>
              </a:rPr>
              <a:t>!    </a:t>
            </a: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!?</a:t>
            </a:r>
            <a:endParaRPr lang="cs-CZ" sz="3000" dirty="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74638" y="2403475"/>
            <a:ext cx="8713787" cy="2820988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1) 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Všechny IS jsou rovnoprávné</a:t>
            </a: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4000" b="1" i="1" smtClean="0">
              <a:latin typeface="Book Antiqua" pitchFamily="18" charset="0"/>
              <a:sym typeface="Wingdings" pitchFamily="2" charset="2"/>
            </a:endParaRP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2) 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Co má světelnou rychlost c</a:t>
            </a:r>
            <a:r>
              <a:rPr lang="cs-CZ" altLang="cs-CZ" sz="4000" b="1" i="1" baseline="-25000" smtClean="0">
                <a:latin typeface="Book Antiqua" pitchFamily="18" charset="0"/>
                <a:sym typeface="Wingdings" pitchFamily="2" charset="2"/>
              </a:rPr>
              <a:t>0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 v jedné IS, má ji v každé IS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3B76456-2262-42B9-85C8-B4578D216ED0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16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1476375" y="476250"/>
            <a:ext cx="6337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Dva pilíře STR: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98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50938" y="457200"/>
            <a:ext cx="7840662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000" b="1" i="1" cap="none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Princip stálé rychlosti světelné</a:t>
            </a:r>
            <a:endParaRPr lang="en-US" sz="4000" b="1" i="1" cap="none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2565400"/>
            <a:ext cx="8229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>
                <a:latin typeface="Book Antiqua" pitchFamily="18" charset="0"/>
              </a:rPr>
              <a:t>Světelnou rychlostí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se rozumí rychlost světla ve vakuu, cca 300 000 km/s. (Zde jen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.)</a:t>
            </a:r>
          </a:p>
        </p:txBody>
      </p:sp>
      <p:sp>
        <p:nvSpPr>
          <p:cNvPr id="78856" name="Rectangle 7" descr="5%"/>
          <p:cNvSpPr>
            <a:spLocks noChangeArrowheads="1"/>
          </p:cNvSpPr>
          <p:nvPr/>
        </p:nvSpPr>
        <p:spPr bwMode="auto">
          <a:xfrm>
            <a:off x="323850" y="1412875"/>
            <a:ext cx="8640763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Světelná rychlost je táž v každé IS.</a:t>
            </a:r>
            <a:endParaRPr lang="en-US" sz="4000" b="1" i="1">
              <a:solidFill>
                <a:schemeClr val="tx2"/>
              </a:solidFill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23850" y="3500438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Experiment: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Rychlost světla je stejná ráno i večer (</a:t>
            </a:r>
            <a:r>
              <a:rPr lang="en-US" sz="3000">
                <a:solidFill>
                  <a:schemeClr val="tx2"/>
                </a:solidFill>
                <a:latin typeface="Book Antiqua" pitchFamily="18" charset="0"/>
              </a:rPr>
              <a:t>±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 400 m/s), ale i na jaře a na podzim (</a:t>
            </a:r>
            <a:r>
              <a:rPr lang="en-US" sz="3000">
                <a:solidFill>
                  <a:schemeClr val="tx2"/>
                </a:solidFill>
                <a:latin typeface="Book Antiqua" pitchFamily="18" charset="0"/>
              </a:rPr>
              <a:t>±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 30 km/s). Nezávisí na rychlosti zdroje.</a:t>
            </a: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250825" y="4797425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chemeClr val="hlink"/>
                </a:solidFill>
                <a:latin typeface="Book Antiqua" pitchFamily="18" charset="0"/>
              </a:rPr>
              <a:t>Ostatní fyzikové: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Jak se chová světlo? 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50825" y="5300663"/>
            <a:ext cx="82296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hlink"/>
                </a:solidFill>
                <a:latin typeface="Book Antiqua" pitchFamily="18" charset="0"/>
              </a:rPr>
              <a:t>Einstein: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Jak se chová prostor a čas?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Nejde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o vlastnost světla a materiálů (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Lorentz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, 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Poincaré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), ale o vlastnost prostoročasu.</a:t>
            </a:r>
            <a:endParaRPr lang="en-US" sz="30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62000" y="1390650"/>
          <a:ext cx="7620000" cy="4078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"/>
                <a:gridCol w="1574800"/>
                <a:gridCol w="1016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215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39065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Aberace stálic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Fizeauúv koef. strhávání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Michelson-Morley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Kennedy-Thorndike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Pohyb zdroje i zrcadla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de Sitter - dvojhvězdy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 se slunečním světlem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Změna hmotnosti s rychlostí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Úměrnost hmotnosti a energie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záření pohybujícího se náboje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Rozpad mionu při vys. rychlostech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Trouron-Nobel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Unipolární indukce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Vlnové teorie: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klidný éter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klidný éter + kontrakce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éter strhávaný tělesy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Emisní teorie: po odrazu na zrcadle má světlo rychlost v=c/n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zdroji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zrcadlu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obrazu zdroje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Teorie relativity: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50938" y="457200"/>
            <a:ext cx="7840662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000" b="1" i="1" cap="none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Porovnání teorií s experimenty</a:t>
            </a:r>
            <a:endParaRPr lang="en-US" sz="4000" b="1" i="1" cap="none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1268413"/>
            <a:ext cx="8713787" cy="12795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Klasická fyzika: Galileo</a:t>
            </a:r>
            <a:r>
              <a:rPr lang="cs-CZ" sz="3000" dirty="0" smtClean="0">
                <a:latin typeface="Book Antiqua" pitchFamily="18" charset="0"/>
              </a:rPr>
              <a:t> (</a:t>
            </a:r>
            <a:r>
              <a:rPr lang="cs-CZ" sz="3000" i="1" dirty="0" smtClean="0">
                <a:latin typeface="Book Antiqua" pitchFamily="18" charset="0"/>
              </a:rPr>
              <a:t>c</a:t>
            </a:r>
            <a:r>
              <a:rPr lang="cs-CZ" sz="3000" dirty="0" smtClean="0">
                <a:latin typeface="Book Antiqua" pitchFamily="18" charset="0"/>
              </a:rPr>
              <a:t> = </a:t>
            </a:r>
            <a:r>
              <a:rPr lang="cs-CZ" sz="3000" dirty="0" smtClean="0">
                <a:latin typeface="Book Antiqua" pitchFamily="18" charset="0"/>
                <a:sym typeface="Symbol"/>
              </a:rPr>
              <a:t>)</a:t>
            </a:r>
            <a:r>
              <a:rPr lang="cs-CZ" sz="3000" dirty="0" smtClean="0">
                <a:latin typeface="Book Antiqua" pitchFamily="18" charset="0"/>
              </a:rPr>
              <a:t/>
            </a:r>
            <a:br>
              <a:rPr lang="cs-CZ" sz="3000" dirty="0" smtClean="0">
                <a:latin typeface="Book Antiqua" pitchFamily="18" charset="0"/>
              </a:rPr>
            </a:br>
            <a:r>
              <a:rPr lang="en-GB" sz="3000" i="1" dirty="0" smtClean="0">
                <a:latin typeface="Book Antiqua" pitchFamily="18" charset="0"/>
              </a:rPr>
              <a:t>x’</a:t>
            </a:r>
            <a:r>
              <a:rPr lang="cs-CZ" sz="3000" i="1" dirty="0" smtClean="0">
                <a:latin typeface="Book Antiqua" pitchFamily="18" charset="0"/>
              </a:rPr>
              <a:t> = </a:t>
            </a:r>
            <a:r>
              <a:rPr lang="en-GB" sz="3000" i="1" dirty="0" smtClean="0">
                <a:latin typeface="Book Antiqua" pitchFamily="18" charset="0"/>
              </a:rPr>
              <a:t>x - V </a:t>
            </a:r>
            <a:r>
              <a:rPr lang="cs-CZ" sz="3000" i="1" dirty="0" smtClean="0">
                <a:latin typeface="Book Antiqua" pitchFamily="18" charset="0"/>
              </a:rPr>
              <a:t>t					</a:t>
            </a:r>
            <a:r>
              <a:rPr lang="cs-CZ" sz="3000" i="1" dirty="0" smtClean="0">
                <a:solidFill>
                  <a:srgbClr val="00B050"/>
                </a:solidFill>
                <a:latin typeface="Book Antiqua" pitchFamily="18" charset="0"/>
              </a:rPr>
              <a:t>v‘ = v - V</a:t>
            </a:r>
            <a:r>
              <a:rPr lang="en-GB" sz="3000" i="1" dirty="0" smtClean="0">
                <a:solidFill>
                  <a:srgbClr val="00B050"/>
                </a:solidFill>
                <a:latin typeface="Book Antiqua" pitchFamily="18" charset="0"/>
              </a:rPr>
              <a:t/>
            </a:r>
            <a:br>
              <a:rPr lang="en-GB" sz="3000" i="1" dirty="0" smtClean="0">
                <a:solidFill>
                  <a:srgbClr val="00B050"/>
                </a:solidFill>
                <a:latin typeface="Book Antiqua" pitchFamily="18" charset="0"/>
              </a:rPr>
            </a:br>
            <a:r>
              <a:rPr lang="en-GB" sz="3000" i="1" dirty="0" smtClean="0">
                <a:latin typeface="Book Antiqua" pitchFamily="18" charset="0"/>
              </a:rPr>
              <a:t>t’ = t</a:t>
            </a:r>
            <a:endParaRPr lang="cs-CZ" sz="1600" b="1" i="1" dirty="0" smtClean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00F13694-AB13-4BA8-9E8C-AD645D94FC46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19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725488" y="476250"/>
            <a:ext cx="78835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Přechod mezi </a:t>
            </a:r>
            <a:r>
              <a:rPr lang="cs-CZ" altLang="cs-CZ" sz="4000" i="1">
                <a:solidFill>
                  <a:schemeClr val="tx1"/>
                </a:solidFill>
                <a:latin typeface="Book Antiqua" pitchFamily="18" charset="0"/>
              </a:rPr>
              <a:t>S a S</a:t>
            </a:r>
            <a:r>
              <a:rPr lang="en-GB" altLang="cs-CZ" sz="4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4000" i="1">
                <a:solidFill>
                  <a:schemeClr val="tx1"/>
                </a:solidFill>
                <a:latin typeface="Book Antiqua" pitchFamily="18" charset="0"/>
              </a:rPr>
              <a:t> (transformace)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179388" y="2565400"/>
            <a:ext cx="871378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dirty="0">
                <a:solidFill>
                  <a:srgbClr val="CC0000"/>
                </a:solidFill>
                <a:latin typeface="Book Antiqua" pitchFamily="18" charset="0"/>
              </a:rPr>
              <a:t>Relativita: </a:t>
            </a:r>
            <a:r>
              <a:rPr lang="cs-CZ" alt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Lorentz</a:t>
            </a:r>
            <a:r>
              <a:rPr lang="cs-CZ" altLang="cs-CZ" sz="3000" dirty="0">
                <a:latin typeface="Book Antiqua" pitchFamily="18" charset="0"/>
              </a:rPr>
              <a:t> (</a:t>
            </a:r>
            <a:r>
              <a:rPr lang="cs-CZ" altLang="cs-CZ" sz="3000" i="1" dirty="0">
                <a:latin typeface="Book Antiqua" pitchFamily="18" charset="0"/>
              </a:rPr>
              <a:t>c</a:t>
            </a:r>
            <a:r>
              <a:rPr lang="cs-CZ" altLang="cs-CZ" sz="3000" dirty="0">
                <a:latin typeface="Book Antiqua" pitchFamily="18" charset="0"/>
              </a:rPr>
              <a:t> &lt; </a:t>
            </a:r>
            <a:r>
              <a:rPr lang="cs-CZ" altLang="cs-CZ" sz="3000" dirty="0">
                <a:latin typeface="Book Antiqua" pitchFamily="18" charset="0"/>
                <a:sym typeface="Symbol" pitchFamily="18" charset="2"/>
              </a:rPr>
              <a:t>)</a:t>
            </a:r>
            <a:r>
              <a:rPr lang="cs-CZ" altLang="cs-CZ" sz="3000" dirty="0">
                <a:latin typeface="Book Antiqua" pitchFamily="18" charset="0"/>
              </a:rPr>
              <a:t> </a:t>
            </a:r>
            <a:br>
              <a:rPr lang="cs-CZ" altLang="cs-CZ" sz="3000" dirty="0">
                <a:latin typeface="Book Antiqua" pitchFamily="18" charset="0"/>
              </a:rPr>
            </a:br>
            <a:r>
              <a:rPr lang="en-GB" altLang="cs-CZ" sz="3000" i="1" dirty="0">
                <a:latin typeface="Book Antiqua" pitchFamily="18" charset="0"/>
              </a:rPr>
              <a:t>x’</a:t>
            </a:r>
            <a:r>
              <a:rPr lang="cs-CZ" altLang="cs-CZ" sz="3000" i="1" dirty="0">
                <a:latin typeface="Book Antiqua" pitchFamily="18" charset="0"/>
              </a:rPr>
              <a:t> =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cs-CZ" altLang="cs-CZ" sz="3000" dirty="0">
                <a:latin typeface="Book Antiqua" pitchFamily="18" charset="0"/>
              </a:rPr>
              <a:t>(</a:t>
            </a:r>
            <a:r>
              <a:rPr lang="en-GB" altLang="cs-CZ" sz="3000" i="1" dirty="0">
                <a:latin typeface="Book Antiqua" pitchFamily="18" charset="0"/>
              </a:rPr>
              <a:t>x - V</a:t>
            </a:r>
            <a:r>
              <a:rPr lang="cs-CZ" altLang="cs-CZ" sz="3000" i="1" dirty="0">
                <a:latin typeface="Book Antiqua" pitchFamily="18" charset="0"/>
              </a:rPr>
              <a:t>t</a:t>
            </a:r>
            <a:r>
              <a:rPr lang="cs-CZ" altLang="cs-CZ" sz="3000" dirty="0">
                <a:latin typeface="Book Antiqua" pitchFamily="18" charset="0"/>
              </a:rPr>
              <a:t>)</a:t>
            </a:r>
            <a:r>
              <a:rPr lang="en-GB" altLang="cs-CZ" sz="3000" dirty="0">
                <a:latin typeface="Book Antiqua" pitchFamily="18" charset="0"/>
              </a:rPr>
              <a:t>		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en-GB" altLang="cs-CZ" sz="3000" i="1" dirty="0">
                <a:latin typeface="Book Antiqua" pitchFamily="18" charset="0"/>
              </a:rPr>
              <a:t> = </a:t>
            </a:r>
            <a:r>
              <a:rPr lang="en-GB" altLang="cs-CZ" sz="3000" dirty="0">
                <a:latin typeface="Book Antiqua" pitchFamily="18" charset="0"/>
              </a:rPr>
              <a:t>1/√(1 – </a:t>
            </a:r>
            <a:r>
              <a:rPr lang="en-GB" altLang="cs-CZ" sz="3000" i="1" dirty="0">
                <a:latin typeface="Book Antiqua" pitchFamily="18" charset="0"/>
              </a:rPr>
              <a:t>V</a:t>
            </a:r>
            <a:r>
              <a:rPr lang="en-GB" altLang="cs-CZ" sz="3000" baseline="30000" dirty="0">
                <a:latin typeface="Book Antiqua" pitchFamily="18" charset="0"/>
              </a:rPr>
              <a:t>2</a:t>
            </a:r>
            <a:r>
              <a:rPr lang="en-GB" altLang="cs-CZ" sz="3000" dirty="0">
                <a:latin typeface="Book Antiqua" pitchFamily="18" charset="0"/>
              </a:rPr>
              <a:t>/</a:t>
            </a:r>
            <a:r>
              <a:rPr lang="en-GB" altLang="cs-CZ" sz="3000" i="1" dirty="0">
                <a:latin typeface="Book Antiqua" pitchFamily="18" charset="0"/>
              </a:rPr>
              <a:t>c</a:t>
            </a:r>
            <a:r>
              <a:rPr lang="en-GB" altLang="cs-CZ" sz="3000" baseline="30000" dirty="0">
                <a:latin typeface="Book Antiqua" pitchFamily="18" charset="0"/>
              </a:rPr>
              <a:t>2</a:t>
            </a:r>
            <a:r>
              <a:rPr lang="en-GB" altLang="cs-CZ" sz="3000" dirty="0">
                <a:latin typeface="Book Antiqua" pitchFamily="18" charset="0"/>
              </a:rPr>
              <a:t>) </a:t>
            </a:r>
            <a:br>
              <a:rPr lang="en-GB" altLang="cs-CZ" sz="3000" dirty="0">
                <a:latin typeface="Book Antiqua" pitchFamily="18" charset="0"/>
              </a:rPr>
            </a:br>
            <a:r>
              <a:rPr lang="en-GB" altLang="cs-CZ" sz="3000" i="1" dirty="0">
                <a:latin typeface="Book Antiqua" pitchFamily="18" charset="0"/>
              </a:rPr>
              <a:t>t’</a:t>
            </a:r>
            <a:r>
              <a:rPr lang="cs-CZ" altLang="cs-CZ" sz="3000" i="1" dirty="0">
                <a:latin typeface="Book Antiqua" pitchFamily="18" charset="0"/>
              </a:rPr>
              <a:t> =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cs-CZ" altLang="cs-CZ" sz="3000" dirty="0">
                <a:latin typeface="Book Antiqua" pitchFamily="18" charset="0"/>
              </a:rPr>
              <a:t>(</a:t>
            </a:r>
            <a:r>
              <a:rPr lang="en-GB" altLang="cs-CZ" sz="3000" i="1" dirty="0">
                <a:latin typeface="Book Antiqua" pitchFamily="18" charset="0"/>
              </a:rPr>
              <a:t>t – </a:t>
            </a:r>
            <a:r>
              <a:rPr lang="en-GB" altLang="cs-CZ" sz="3000" i="1" dirty="0" err="1">
                <a:latin typeface="Book Antiqua" pitchFamily="18" charset="0"/>
              </a:rPr>
              <a:t>Vx</a:t>
            </a:r>
            <a:r>
              <a:rPr lang="cs-CZ" altLang="cs-CZ" sz="3000" i="1" dirty="0">
                <a:latin typeface="Book Antiqua" pitchFamily="18" charset="0"/>
              </a:rPr>
              <a:t>/</a:t>
            </a:r>
            <a:r>
              <a:rPr lang="en-GB" altLang="cs-CZ" sz="3000" i="1" dirty="0">
                <a:latin typeface="Book Antiqua" pitchFamily="18" charset="0"/>
              </a:rPr>
              <a:t>c</a:t>
            </a:r>
            <a:r>
              <a:rPr lang="en-GB" altLang="cs-CZ" sz="3000" i="1" baseline="30000" dirty="0">
                <a:latin typeface="Book Antiqua" pitchFamily="18" charset="0"/>
              </a:rPr>
              <a:t>2</a:t>
            </a:r>
            <a:r>
              <a:rPr lang="cs-CZ" altLang="cs-CZ" sz="3000" dirty="0">
                <a:latin typeface="Book Antiqua" pitchFamily="18" charset="0"/>
              </a:rPr>
              <a:t>)		</a:t>
            </a:r>
            <a:r>
              <a:rPr lang="cs-CZ" altLang="cs-CZ" sz="3000" i="1" dirty="0">
                <a:solidFill>
                  <a:srgbClr val="00B050"/>
                </a:solidFill>
                <a:latin typeface="Book Antiqua" pitchFamily="18" charset="0"/>
              </a:rPr>
              <a:t>v‘ = (v – V)/(1 – </a:t>
            </a:r>
            <a:r>
              <a:rPr lang="cs-CZ" altLang="cs-CZ" sz="3000" i="1" dirty="0" err="1">
                <a:solidFill>
                  <a:srgbClr val="00B050"/>
                </a:solidFill>
                <a:latin typeface="Book Antiqua" pitchFamily="18" charset="0"/>
              </a:rPr>
              <a:t>vV</a:t>
            </a:r>
            <a:r>
              <a:rPr lang="cs-CZ" altLang="cs-CZ" sz="3000" i="1" dirty="0">
                <a:solidFill>
                  <a:srgbClr val="00B050"/>
                </a:solidFill>
                <a:latin typeface="Book Antiqua" pitchFamily="18" charset="0"/>
              </a:rPr>
              <a:t>/</a:t>
            </a:r>
            <a:r>
              <a:rPr lang="en-GB" altLang="cs-CZ" sz="3000" i="1" dirty="0">
                <a:solidFill>
                  <a:srgbClr val="00B050"/>
                </a:solidFill>
                <a:latin typeface="Book Antiqua" pitchFamily="18" charset="0"/>
              </a:rPr>
              <a:t>c</a:t>
            </a:r>
            <a:r>
              <a:rPr lang="en-GB" altLang="cs-CZ" sz="3000" baseline="30000" dirty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GB" altLang="cs-CZ" sz="3000" dirty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dirty="0">
                <a:latin typeface="Book Antiqua" pitchFamily="18" charset="0"/>
              </a:rPr>
              <a:t>	</a:t>
            </a:r>
            <a:endParaRPr lang="cs-CZ" altLang="cs-CZ" sz="16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315913" y="4030663"/>
            <a:ext cx="8713787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dirty="0">
                <a:solidFill>
                  <a:srgbClr val="CC0000"/>
                </a:solidFill>
                <a:latin typeface="Book Antiqua" pitchFamily="18" charset="0"/>
              </a:rPr>
              <a:t>Estetický problém: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Veličiny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x, t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mají různé rozměry.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Odpomoc: pevná rychlost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c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umožní převést měření času (doby)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na měření délky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(uražené za dobu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při rychlosti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).</a:t>
            </a: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1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111250"/>
            <a:ext cx="8229600" cy="55483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Vztažná soustava; pojem absolutní a relativní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Newtonovská mechanika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Grafické zobrazení polohy a pohybu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Galileiho transformace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Idea STR (speciální teorie relativity)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Dva principy STR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Lorentzova transformace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Konkrétní příklady; „paradoxy“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</a:t>
            </a:r>
            <a:r>
              <a:rPr lang="en-US" sz="3000" i="1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K</a:t>
            </a:r>
            <a:r>
              <a:rPr lang="en-US" sz="3000" i="1" dirty="0" err="1" smtClean="0">
                <a:latin typeface="Book Antiqua" pitchFamily="18" charset="0"/>
                <a:sym typeface="Wingdings" pitchFamily="2" charset="2"/>
              </a:rPr>
              <a:t>onec</a:t>
            </a:r>
            <a:endParaRPr lang="cs-CZ" sz="3000" i="1" dirty="0" smtClean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39838" y="288925"/>
            <a:ext cx="444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111250" y="414338"/>
            <a:ext cx="2162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Program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378825" cy="26685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 smtClean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dirty="0" smtClean="0">
                <a:latin typeface="Book Antiqua" pitchFamily="18" charset="0"/>
              </a:rPr>
              <a:t> – měříme délky a časy konzistentně, prostřednictvím vhodné „standardní rychlosti“</a:t>
            </a:r>
            <a:r>
              <a:rPr lang="cs-CZ" sz="3000" i="1" dirty="0" smtClean="0">
                <a:latin typeface="Book Antiqua" pitchFamily="18" charset="0"/>
              </a:rPr>
              <a:t> c.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892175" y="404813"/>
            <a:ext cx="7761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Nové značení času v </a:t>
            </a:r>
            <a:r>
              <a:rPr lang="cs-CZ" sz="4000" i="1">
                <a:latin typeface="Book Antiqua" pitchFamily="18" charset="0"/>
              </a:rPr>
              <a:t>S: </a:t>
            </a:r>
            <a:r>
              <a:rPr lang="cs-CZ" sz="4000" b="1" i="1">
                <a:latin typeface="Book Antiqua" pitchFamily="18" charset="0"/>
              </a:rPr>
              <a:t> x</a:t>
            </a:r>
            <a:r>
              <a:rPr lang="cs-CZ" sz="4000" b="1" i="1" baseline="-25000">
                <a:latin typeface="Book Antiqua" pitchFamily="18" charset="0"/>
              </a:rPr>
              <a:t>0</a:t>
            </a:r>
            <a:endParaRPr lang="en-US" sz="4000" b="1" i="1" baseline="-25000">
              <a:latin typeface="Book Antiqu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ástupný symbol pro obsah 2"/>
              <p:cNvSpPr>
                <a:spLocks/>
              </p:cNvSpPr>
              <p:nvPr/>
            </p:nvSpPr>
            <p:spPr bwMode="auto">
              <a:xfrm>
                <a:off x="396876" y="3953743"/>
                <a:ext cx="8713787" cy="2509837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609600" indent="-609600"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Nyní přehled</a:t>
                </a:r>
                <a:r>
                  <a:rPr lang="en-GB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n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ě</a:t>
                </a:r>
                <a:r>
                  <a:rPr lang="en-GB" sz="3000" b="1" i="1" dirty="0" err="1">
                    <a:solidFill>
                      <a:srgbClr val="CC0000"/>
                    </a:solidFill>
                    <a:latin typeface="Book Antiqua" pitchFamily="18" charset="0"/>
                  </a:rPr>
                  <a:t>ji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: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 </a:t>
                </a:r>
                <a:r>
                  <a:rPr lang="el-GR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β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= V/c	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  x</a:t>
                </a:r>
                <a:r>
                  <a:rPr lang="cs-CZ" sz="3000" b="1" baseline="-25000" dirty="0" smtClean="0">
                    <a:solidFill>
                      <a:schemeClr val="hlink"/>
                    </a:solidFill>
                    <a:latin typeface="Book Antiqua" pitchFamily="18" charset="0"/>
                  </a:rPr>
                  <a:t>0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= </a:t>
                </a:r>
                <a:r>
                  <a:rPr lang="cs-CZ" sz="3000" b="1" i="1" dirty="0" err="1" smtClean="0">
                    <a:solidFill>
                      <a:srgbClr val="CC0000"/>
                    </a:solidFill>
                    <a:latin typeface="Book Antiqua" pitchFamily="18" charset="0"/>
                  </a:rPr>
                  <a:t>ct</a:t>
                </a:r>
                <a:r>
                  <a:rPr lang="cs-CZ" sz="1400" b="1" dirty="0" smtClean="0">
                    <a:solidFill>
                      <a:schemeClr val="tx2"/>
                    </a:solidFill>
                    <a:latin typeface="Book Antiqua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cs-CZ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sz="28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</m:e>
                              <m:sup>
                                <m:r>
                                  <a:rPr lang="cs-CZ" sz="28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cs-CZ" sz="2800" b="1" dirty="0" smtClean="0">
                  <a:solidFill>
                    <a:srgbClr val="C00000"/>
                  </a:solidFill>
                  <a:latin typeface="Book Antiqua" pitchFamily="18" charset="0"/>
                </a:endParaRP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en-GB" sz="3000" i="1" dirty="0" smtClean="0">
                    <a:latin typeface="Book Antiqua" pitchFamily="18" charset="0"/>
                  </a:rPr>
                  <a:t>x’</a:t>
                </a:r>
                <a:r>
                  <a:rPr lang="cs-CZ" sz="3000" i="1" dirty="0" smtClean="0">
                    <a:latin typeface="Book Antiqua" pitchFamily="18" charset="0"/>
                  </a:rPr>
                  <a:t>  </a:t>
                </a:r>
                <a:r>
                  <a:rPr lang="cs-CZ" sz="3000" i="1" dirty="0">
                    <a:latin typeface="Book Antiqua" pitchFamily="18" charset="0"/>
                  </a:rPr>
                  <a:t>= </a:t>
                </a:r>
                <a:r>
                  <a:rPr lang="el-GR" sz="3000" i="1" dirty="0">
                    <a:latin typeface="Book Antiqua" pitchFamily="18" charset="0"/>
                  </a:rPr>
                  <a:t>γ</a:t>
                </a:r>
                <a:r>
                  <a:rPr lang="cs-CZ" sz="3000" i="1" dirty="0">
                    <a:latin typeface="Book Antiqua" pitchFamily="18" charset="0"/>
                  </a:rPr>
                  <a:t>  </a:t>
                </a:r>
                <a:r>
                  <a:rPr lang="cs-CZ" sz="3000" dirty="0">
                    <a:latin typeface="Book Antiqua" pitchFamily="18" charset="0"/>
                  </a:rPr>
                  <a:t>(</a:t>
                </a:r>
                <a:r>
                  <a:rPr lang="en-GB" sz="3000" i="1" dirty="0">
                    <a:latin typeface="Book Antiqua" pitchFamily="18" charset="0"/>
                  </a:rPr>
                  <a:t>x 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–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 </a:t>
                </a:r>
                <a:r>
                  <a:rPr lang="el-GR" sz="3000" i="1" dirty="0">
                    <a:latin typeface="Book Antiqua" pitchFamily="18" charset="0"/>
                  </a:rPr>
                  <a:t>β</a:t>
                </a:r>
                <a:r>
                  <a:rPr lang="en-GB" sz="3000" i="1" dirty="0">
                    <a:latin typeface="Book Antiqua" pitchFamily="18" charset="0"/>
                  </a:rPr>
                  <a:t> </a:t>
                </a:r>
                <a:r>
                  <a:rPr lang="cs-CZ" sz="3000" i="1" dirty="0" smtClean="0">
                    <a:latin typeface="Book Antiqua" pitchFamily="18" charset="0"/>
                  </a:rPr>
                  <a:t>x</a:t>
                </a:r>
                <a:r>
                  <a:rPr lang="cs-CZ" sz="3000" baseline="-25000" dirty="0" smtClean="0">
                    <a:latin typeface="Book Antiqua" pitchFamily="18" charset="0"/>
                  </a:rPr>
                  <a:t>0</a:t>
                </a:r>
                <a:r>
                  <a:rPr lang="cs-CZ" sz="3000" dirty="0" smtClean="0">
                    <a:latin typeface="Book Antiqua" pitchFamily="18" charset="0"/>
                  </a:rPr>
                  <a:t>)</a:t>
                </a: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cs-CZ" sz="3000" i="1" dirty="0" smtClean="0">
                    <a:latin typeface="Book Antiqua" pitchFamily="18" charset="0"/>
                  </a:rPr>
                  <a:t>x</a:t>
                </a:r>
                <a:r>
                  <a:rPr lang="cs-CZ" sz="3000" baseline="-25000" dirty="0" smtClean="0">
                    <a:latin typeface="Book Antiqua" pitchFamily="18" charset="0"/>
                  </a:rPr>
                  <a:t>0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= </a:t>
                </a:r>
                <a:r>
                  <a:rPr lang="el-GR" sz="3000" i="1" dirty="0">
                    <a:latin typeface="Book Antiqua" pitchFamily="18" charset="0"/>
                  </a:rPr>
                  <a:t>γ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cs-CZ" sz="3000" dirty="0">
                    <a:latin typeface="Book Antiqua" pitchFamily="18" charset="0"/>
                  </a:rPr>
                  <a:t>(</a:t>
                </a:r>
                <a:r>
                  <a:rPr lang="cs-CZ" sz="3000" i="1" dirty="0">
                    <a:latin typeface="Book Antiqua" pitchFamily="18" charset="0"/>
                  </a:rPr>
                  <a:t>x</a:t>
                </a:r>
                <a:r>
                  <a:rPr lang="cs-CZ" sz="3000" baseline="-25000" dirty="0">
                    <a:latin typeface="Book Antiqua" pitchFamily="18" charset="0"/>
                  </a:rPr>
                  <a:t>0</a:t>
                </a:r>
                <a:r>
                  <a:rPr lang="en-GB" sz="3000" i="1" dirty="0">
                    <a:latin typeface="Book Antiqua" pitchFamily="18" charset="0"/>
                  </a:rPr>
                  <a:t> –</a:t>
                </a:r>
                <a:r>
                  <a:rPr lang="cs-CZ" sz="3000" i="1" dirty="0">
                    <a:latin typeface="Book Antiqua" pitchFamily="18" charset="0"/>
                  </a:rPr>
                  <a:t>  </a:t>
                </a:r>
                <a:r>
                  <a:rPr lang="el-GR" sz="3000" i="1" dirty="0">
                    <a:latin typeface="Book Antiqua" pitchFamily="18" charset="0"/>
                  </a:rPr>
                  <a:t>β </a:t>
                </a:r>
                <a:r>
                  <a:rPr lang="en-GB" sz="3000" i="1" dirty="0">
                    <a:latin typeface="Book Antiqua" pitchFamily="18" charset="0"/>
                  </a:rPr>
                  <a:t>x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cs-CZ" sz="3000" dirty="0" smtClean="0">
                    <a:latin typeface="Book Antiqua" pitchFamily="18" charset="0"/>
                  </a:rPr>
                  <a:t>) </a:t>
                </a:r>
                <a:r>
                  <a:rPr lang="cs-CZ" sz="3000" dirty="0">
                    <a:latin typeface="Book Antiqua" pitchFamily="18" charset="0"/>
                  </a:rPr>
                  <a:t/>
                </a:r>
                <a:br>
                  <a:rPr lang="cs-CZ" sz="3000" dirty="0">
                    <a:latin typeface="Book Antiqua" pitchFamily="18" charset="0"/>
                  </a:rPr>
                </a:br>
                <a:r>
                  <a:rPr lang="cs-CZ" sz="3000" i="1" dirty="0">
                    <a:latin typeface="Book Antiqua" pitchFamily="18" charset="0"/>
                  </a:rPr>
                  <a:t>y</a:t>
                </a:r>
                <a:r>
                  <a:rPr lang="cs-CZ" sz="3000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= y</a:t>
                </a:r>
                <a:br>
                  <a:rPr lang="cs-CZ" sz="3000" i="1" dirty="0">
                    <a:latin typeface="Book Antiqua" pitchFamily="18" charset="0"/>
                  </a:rPr>
                </a:br>
                <a:r>
                  <a:rPr lang="cs-CZ" sz="3000" i="1" dirty="0">
                    <a:latin typeface="Book Antiqua" pitchFamily="18" charset="0"/>
                  </a:rPr>
                  <a:t>z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 = z</a:t>
                </a:r>
              </a:p>
            </p:txBody>
          </p:sp>
        </mc:Choice>
        <mc:Fallback>
          <p:sp>
            <p:nvSpPr>
              <p:cNvPr id="7" name="Zástupný symbol pro obsah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876" y="3953743"/>
                <a:ext cx="8713787" cy="2509837"/>
              </a:xfrm>
              <a:prstGeom prst="rect">
                <a:avLst/>
              </a:prstGeom>
              <a:blipFill rotWithShape="0">
                <a:blip r:embed="rId3"/>
                <a:stretch>
                  <a:fillRect l="-1608" t="-1703" b="-9976"/>
                </a:stretch>
              </a:blipFill>
              <a:ln w="381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09550" y="2603500"/>
            <a:ext cx="871378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Lorentz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dříve: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br>
              <a:rPr lang="cs-CZ" sz="30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x’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x - V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t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		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1/√(1 – 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  <a:r>
              <a:rPr lang="en-GB" sz="3000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/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c</a:t>
            </a:r>
            <a:r>
              <a:rPr lang="en-GB" sz="3000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) </a:t>
            </a:r>
            <a:br>
              <a:rPr lang="en-GB" sz="30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t’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t – </a:t>
            </a:r>
            <a:r>
              <a:rPr lang="en-GB" sz="3000" i="1" dirty="0" err="1">
                <a:solidFill>
                  <a:schemeClr val="tx2"/>
                </a:solidFill>
                <a:latin typeface="Book Antiqua" pitchFamily="18" charset="0"/>
              </a:rPr>
              <a:t>Vx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/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c</a:t>
            </a:r>
            <a:r>
              <a:rPr lang="en-GB" sz="3000" i="1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</a:t>
            </a:r>
            <a:endParaRPr lang="cs-CZ" sz="16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20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53292" y="4681413"/>
            <a:ext cx="2891693" cy="100037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6876" y="4400062"/>
            <a:ext cx="4571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557213" y="404813"/>
            <a:ext cx="4283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Jedinečný Lorentz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179388" y="1550988"/>
            <a:ext cx="87137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600" b="1" i="1">
                <a:solidFill>
                  <a:srgbClr val="CC0000"/>
                </a:solidFill>
                <a:latin typeface="Book Antiqua" pitchFamily="18" charset="0"/>
              </a:rPr>
              <a:t>Lze dokázat, že to jinou trafo nejde</a:t>
            </a:r>
            <a:r>
              <a:rPr lang="cs-CZ" sz="3600">
                <a:solidFill>
                  <a:srgbClr val="CC0000"/>
                </a:solidFill>
                <a:latin typeface="Book Antiqua" pitchFamily="18" charset="0"/>
              </a:rPr>
              <a:t>:</a:t>
            </a:r>
            <a:endParaRPr lang="cs-CZ" sz="3600" i="1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365625"/>
            <a:ext cx="87137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latin typeface="Book Antiqua" pitchFamily="18" charset="0"/>
              </a:rPr>
              <a:t>				</a:t>
            </a:r>
            <a:r>
              <a:rPr lang="en-GB" sz="3000">
                <a:latin typeface="Book Antiqua" pitchFamily="18" charset="0"/>
              </a:rPr>
              <a:t>		</a:t>
            </a:r>
            <a:r>
              <a:rPr lang="en-GB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 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 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en-GB" sz="3000" i="1">
                <a:latin typeface="Book Antiqua" pitchFamily="18" charset="0"/>
              </a:rPr>
              <a:t>–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					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 –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endParaRPr lang="en-GB" sz="300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>
                <a:latin typeface="Book Antiqua" pitchFamily="18" charset="0"/>
              </a:rPr>
              <a:t>2) Najdeme potřebné 4 parametry </a:t>
            </a:r>
            <a:r>
              <a:rPr lang="el-GR" sz="3000" i="1">
                <a:solidFill>
                  <a:schemeClr val="hlink"/>
                </a:solidFill>
                <a:latin typeface="Book Antiqua" pitchFamily="18" charset="0"/>
              </a:rPr>
              <a:t>γ</a:t>
            </a:r>
            <a:r>
              <a:rPr lang="cs-CZ" sz="3000" i="1">
                <a:solidFill>
                  <a:schemeClr val="hlink"/>
                </a:solidFill>
                <a:latin typeface="Book Antiqua" pitchFamily="18" charset="0"/>
              </a:rPr>
              <a:t>, B, C, D</a:t>
            </a:r>
            <a:r>
              <a:rPr lang="cs-CZ" sz="3000" i="1">
                <a:latin typeface="Book Antiqua" pitchFamily="18" charset="0"/>
              </a:rPr>
              <a:t> </a:t>
            </a:r>
            <a:br>
              <a:rPr lang="cs-CZ" sz="3000" i="1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ze 4 „přirozených“ podmínek 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0" y="2349500"/>
            <a:ext cx="91440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1) Aby rovnoměrný přímočarý pohyb  přešel opět v rovnoměrný přímočarý pohyb, musí být transformace lineární.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Zaveďme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V/c ;  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;   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 smtClean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en-US" sz="3000" b="1" dirty="0" smtClean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en-US" sz="3000" b="1" dirty="0" smtClean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.</a:t>
            </a:r>
            <a:endParaRPr lang="cs-CZ" sz="3000" i="1" dirty="0">
              <a:latin typeface="Book Antiqua" pitchFamily="18" charset="0"/>
            </a:endParaRP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4784725" y="4359275"/>
            <a:ext cx="3336925" cy="9906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57213" y="404813"/>
            <a:ext cx="4786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Podmínky pro trafo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0825" y="4365625"/>
            <a:ext cx="87137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latin typeface="Book Antiqua" pitchFamily="18" charset="0"/>
              </a:rPr>
              <a:t>				</a:t>
            </a:r>
            <a:r>
              <a:rPr lang="en-GB" sz="3000">
                <a:latin typeface="Book Antiqua" pitchFamily="18" charset="0"/>
              </a:rPr>
              <a:t>		</a:t>
            </a:r>
            <a:r>
              <a:rPr lang="en-GB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 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 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en-GB" sz="3000" i="1">
                <a:latin typeface="Book Antiqua" pitchFamily="18" charset="0"/>
              </a:rPr>
              <a:t>–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					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 –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>
                <a:latin typeface="Book Antiqua" pitchFamily="18" charset="0"/>
              </a:rPr>
              <a:t>)</a:t>
            </a:r>
            <a:endParaRPr lang="en-GB" sz="3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1397000"/>
            <a:ext cx="87137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’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vůči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rychlost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vůči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rychlost –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Která rychlost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 </a:t>
            </a:r>
            <a:r>
              <a:rPr lang="en-US" sz="30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= v/c</a:t>
            </a:r>
            <a:r>
              <a:rPr lang="en-US" sz="3000" baseline="-25000" dirty="0" smtClean="0">
                <a:solidFill>
                  <a:schemeClr val="tx2"/>
                </a:solidFill>
                <a:latin typeface="Book Antiqua" pitchFamily="18" charset="0"/>
              </a:rPr>
              <a:t>0</a:t>
            </a:r>
            <a:r>
              <a:rPr lang="en-US" sz="3000" dirty="0" smtClean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se zachovává?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/>
            </a:r>
            <a:b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∞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(současnost):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Galileo; </a:t>
            </a:r>
            <a:endParaRPr lang="cs-CZ" sz="3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1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cs-CZ" sz="3000" dirty="0" err="1" smtClean="0">
                <a:solidFill>
                  <a:schemeClr val="tx2"/>
                </a:solidFill>
                <a:latin typeface="Book Antiqua" pitchFamily="18" charset="0"/>
              </a:rPr>
              <a:t>rych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. světla): </a:t>
            </a:r>
            <a:r>
              <a:rPr lang="cs-CZ" sz="3000" dirty="0" err="1" smtClean="0">
                <a:solidFill>
                  <a:schemeClr val="tx2"/>
                </a:solidFill>
                <a:latin typeface="Book Antiqua" pitchFamily="18" charset="0"/>
              </a:rPr>
              <a:t>Lorentz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Zpětná 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trafo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tvar jako přímá s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V↔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–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endParaRPr lang="cs-CZ" sz="3000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4784725" y="4359275"/>
            <a:ext cx="3336925" cy="9906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S</a:t>
            </a:r>
            <a:r>
              <a:rPr lang="en-GB" sz="3000" b="1" i="1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 má vůči S rychlost </a:t>
            </a:r>
            <a:r>
              <a:rPr lang="el-GR" sz="3000" b="1" i="1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smtClean="0">
                <a:latin typeface="Book Antiqua" pitchFamily="18" charset="0"/>
              </a:rPr>
              <a:t>Počátek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ve všech časech x</a:t>
            </a:r>
            <a:r>
              <a:rPr lang="cs-CZ" sz="3000" baseline="-2500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vyhovuje podmínce</a:t>
            </a:r>
            <a:b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 = V t 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767072E-B2E1-43B0-8CB9-72FAA95E8FE5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23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1.krok)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191000"/>
            <a:ext cx="87010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			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			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cs-CZ" altLang="cs-CZ" sz="3000" i="1">
                <a:latin typeface="Book Antiqua" pitchFamily="18" charset="0"/>
              </a:rPr>
              <a:t>B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latin typeface="Book Antiqua" pitchFamily="18" charset="0"/>
              </a:rPr>
              <a:t> (ostatní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C, D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zatím libovolná)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4876800" y="4244975"/>
            <a:ext cx="3276600" cy="976313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260350" y="4203700"/>
            <a:ext cx="87010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0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B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(C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	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dirty="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Hledáme zbývající 3 parametry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, C, D.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158750" y="4205288"/>
            <a:ext cx="4443413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 0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30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19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 má vůči S</a:t>
            </a:r>
            <a:r>
              <a:rPr lang="en-GB" sz="3000" b="1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rychlost –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dirty="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dirty="0" smtClean="0">
                <a:latin typeface="Book Antiqua" pitchFamily="18" charset="0"/>
              </a:rPr>
              <a:t>Počátek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ve všech časech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vyhovuje podmínce</a:t>
            </a:r>
            <a:b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x’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V t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dirty="0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sz="3000" i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3BDB9647-9D14-4943-BC6D-1D7DF9F96751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24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2.krok)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21163"/>
            <a:ext cx="88550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      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14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Hledáme zbývající 2 parametry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en-GB" altLang="cs-CZ" sz="3000" i="1">
                <a:latin typeface="Book Antiqua" pitchFamily="18" charset="0"/>
              </a:rPr>
              <a:t>C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cs-CZ" altLang="cs-CZ" sz="3000">
                <a:latin typeface="Book Antiqua" pitchFamily="18" charset="0"/>
              </a:rPr>
              <a:t>(ostatní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D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zatím libovolná)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4876800" y="4221163"/>
            <a:ext cx="3368675" cy="9604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			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 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      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   </a:t>
            </a:r>
            <a:r>
              <a:rPr lang="cs-CZ" altLang="cs-CZ" sz="28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3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3977" grpId="0" animBg="1"/>
      <p:bldP spid="9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R</a:t>
            </a:r>
            <a:r>
              <a:rPr lang="cs-CZ" alt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ychlost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US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w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 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se zachovává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 x/x</a:t>
            </a:r>
            <a:r>
              <a:rPr lang="en-GB" altLang="cs-CZ" sz="3000" b="1" baseline="-25000" dirty="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 →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x’/x</a:t>
            </a:r>
            <a:r>
              <a:rPr lang="en-GB" altLang="cs-CZ" sz="3000" b="1" baseline="-25000" dirty="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’ 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</a:t>
            </a:r>
            <a:endParaRPr lang="cs-CZ" altLang="cs-CZ" sz="3000" dirty="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74F07E3-F282-462B-81AA-C659B0560973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25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</a:t>
            </a:r>
            <a:r>
              <a:rPr lang="en-GB" altLang="cs-CZ" sz="4000" b="1" i="1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05288"/>
            <a:ext cx="862647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916113"/>
            <a:ext cx="8964612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4662488" y="4221163"/>
            <a:ext cx="3336925" cy="898525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4248150" y="4206875"/>
            <a:ext cx="38258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284163" y="4216400"/>
            <a:ext cx="862647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Hledáme zbývající 1 parametr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174625" y="1916113"/>
            <a:ext cx="89646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u="sng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</a:t>
            </a:r>
            <a:endParaRPr lang="en-GB" altLang="cs-CZ" sz="300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en-GB" altLang="cs-CZ" sz="3000" i="1">
                <a:latin typeface="Book Antiqua" pitchFamily="18" charset="0"/>
              </a:rPr>
              <a:t>D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latin typeface="Book Antiqua" pitchFamily="18" charset="0"/>
              </a:rPr>
              <a:t>  (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je zatím libovolné)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7" name="Ovál 6"/>
          <p:cNvSpPr/>
          <p:nvPr/>
        </p:nvSpPr>
        <p:spPr>
          <a:xfrm>
            <a:off x="5202238" y="1106488"/>
            <a:ext cx="1450975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6999288" y="1054100"/>
            <a:ext cx="1682750" cy="1011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7677150" y="2049463"/>
            <a:ext cx="9318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000">
                <a:latin typeface="Book Antiqua" pitchFamily="18" charset="0"/>
              </a:rPr>
              <a:t>= 1</a:t>
            </a:r>
          </a:p>
        </p:txBody>
      </p:sp>
      <p:sp>
        <p:nvSpPr>
          <p:cNvPr id="15" name="Ovál 14"/>
          <p:cNvSpPr/>
          <p:nvPr/>
        </p:nvSpPr>
        <p:spPr>
          <a:xfrm>
            <a:off x="6978650" y="1069975"/>
            <a:ext cx="1122363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24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 animBg="1"/>
      <p:bldP spid="9" grpId="0" build="allAtOnce"/>
      <p:bldP spid="7" grpId="0" animBg="1"/>
      <p:bldP spid="7" grpId="1" animBg="1"/>
      <p:bldP spid="13" grpId="0" animBg="1"/>
      <p:bldP spid="13" grpId="1" animBg="1"/>
      <p:bldP spid="8" grpId="0"/>
      <p:bldP spid="15" grpId="0" animBg="1"/>
      <p:bldP spid="1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Zpětná transformace má stejný tvar jako přímá;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vyřešíme původní soustavu  x´=…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´=… , abychom dostali  x 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 =… </a:t>
            </a:r>
            <a:endParaRPr lang="cs-CZ" altLang="cs-CZ" sz="14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768149B-AC16-4616-9AD1-70F0408C41DE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26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4.krok)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192588"/>
            <a:ext cx="529748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a‘)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=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b‘)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+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=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24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14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916113"/>
            <a:ext cx="896461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179388" y="2997200"/>
            <a:ext cx="8964612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+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+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2000">
                <a:solidFill>
                  <a:schemeClr val="tx1"/>
                </a:solidFill>
                <a:latin typeface="Book Antiqua" pitchFamily="18" charset="0"/>
              </a:rPr>
              <a:t>roznásobíme </a:t>
            </a:r>
            <a:r>
              <a:rPr lang="el-GR" altLang="cs-CZ" sz="2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 flipH="1">
            <a:off x="4022725" y="3140075"/>
            <a:ext cx="1082675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 flipH="1">
            <a:off x="4160838" y="3246438"/>
            <a:ext cx="2849562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3748088" y="4268788"/>
            <a:ext cx="1476375" cy="4270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3792538" y="4738688"/>
            <a:ext cx="1431925" cy="42545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5775325" y="4192588"/>
            <a:ext cx="2833688" cy="411162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5224463" y="4722813"/>
            <a:ext cx="35956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(levou stranu napravo)</a:t>
            </a:r>
            <a:endParaRPr lang="en-US" altLang="cs-CZ" sz="2400">
              <a:solidFill>
                <a:schemeClr val="hlink"/>
              </a:solidFill>
              <a:latin typeface="Book Antiqua" pitchFamily="18" charset="0"/>
            </a:endParaRPr>
          </a:p>
        </p:txBody>
      </p:sp>
      <p:sp>
        <p:nvSpPr>
          <p:cNvPr id="88082" name="Rectangle 18"/>
          <p:cNvSpPr>
            <a:spLocks noChangeArrowheads="1"/>
          </p:cNvSpPr>
          <p:nvPr/>
        </p:nvSpPr>
        <p:spPr bwMode="auto">
          <a:xfrm>
            <a:off x="5572125" y="4783138"/>
            <a:ext cx="3175000" cy="3810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5981700" y="4141788"/>
            <a:ext cx="2454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inverzní trafo</a:t>
            </a:r>
            <a:endParaRPr lang="cs-CZ" altLang="cs-CZ" sz="240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19075" y="5313363"/>
            <a:ext cx="87693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2400">
                <a:latin typeface="Book Antiqua" pitchFamily="18" charset="0"/>
              </a:rPr>
              <a:t>je-li </a:t>
            </a:r>
            <a:r>
              <a:rPr lang="el-GR" altLang="cs-CZ" sz="2400" i="1">
                <a:latin typeface="Book Antiqua" pitchFamily="18" charset="0"/>
              </a:rPr>
              <a:t>γ </a:t>
            </a:r>
            <a:r>
              <a:rPr lang="cs-CZ" altLang="cs-CZ" sz="2400" b="1" i="1" baseline="30000">
                <a:latin typeface="Book Antiqua" pitchFamily="18" charset="0"/>
              </a:rPr>
              <a:t>2</a:t>
            </a:r>
            <a:r>
              <a:rPr lang="cs-CZ" altLang="cs-CZ" sz="2400" i="1">
                <a:latin typeface="Book Antiqua" pitchFamily="18" charset="0"/>
              </a:rPr>
              <a:t> =  </a:t>
            </a:r>
            <a:r>
              <a:rPr lang="cs-CZ" altLang="cs-CZ" sz="2400">
                <a:latin typeface="Book Antiqua" pitchFamily="18" charset="0"/>
              </a:rPr>
              <a:t>1 /(1 – </a:t>
            </a:r>
            <a:r>
              <a:rPr lang="el-GR" altLang="cs-CZ" sz="2400" i="1">
                <a:latin typeface="Book Antiqua" pitchFamily="18" charset="0"/>
              </a:rPr>
              <a:t>β</a:t>
            </a:r>
            <a:r>
              <a:rPr lang="cs-CZ" altLang="cs-CZ" sz="2400" b="1" i="1" baseline="30000">
                <a:latin typeface="Book Antiqua" pitchFamily="18" charset="0"/>
              </a:rPr>
              <a:t>2 </a:t>
            </a:r>
            <a:r>
              <a:rPr lang="cs-CZ" altLang="cs-CZ" sz="2400">
                <a:latin typeface="Book Antiqua" pitchFamily="18" charset="0"/>
              </a:rPr>
              <a:t>), má inverzní trafo stejný tvar jako přímá.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662488" y="1916113"/>
            <a:ext cx="909637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669088" y="1916113"/>
            <a:ext cx="879475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Zástupný symbol pro obsah 2"/>
          <p:cNvSpPr>
            <a:spLocks/>
          </p:cNvSpPr>
          <p:nvPr/>
        </p:nvSpPr>
        <p:spPr bwMode="auto">
          <a:xfrm>
            <a:off x="179388" y="1914525"/>
            <a:ext cx="89646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cs-CZ" altLang="cs-CZ" sz="3000" b="1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2" name="Zástupný symbol pro obsah 2"/>
          <p:cNvSpPr>
            <a:spLocks/>
          </p:cNvSpPr>
          <p:nvPr/>
        </p:nvSpPr>
        <p:spPr bwMode="auto">
          <a:xfrm>
            <a:off x="185738" y="1914525"/>
            <a:ext cx="89646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cs-CZ" altLang="cs-CZ" sz="3000" b="1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 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12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38" presetID="8" presetClass="entr" presetSubtype="16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5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5" grpId="0" animBg="1"/>
      <p:bldP spid="88077" grpId="0" animBg="1"/>
      <p:bldP spid="88078" grpId="0" animBg="1"/>
      <p:bldP spid="88079" grpId="0" animBg="1"/>
      <p:bldP spid="88080" grpId="0" animBg="1"/>
      <p:bldP spid="88082" grpId="0" animBg="1"/>
      <p:bldP spid="8" grpId="0"/>
      <p:bldP spid="9" grpId="0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2709863"/>
            <a:ext cx="8713788" cy="16557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Přímá </a:t>
            </a:r>
            <a:r>
              <a:rPr lang="cs-CZ" sz="3000" b="1" i="1" smtClean="0">
                <a:solidFill>
                  <a:schemeClr val="tx1"/>
                </a:solidFill>
                <a:latin typeface="Book Antiqua" pitchFamily="18" charset="0"/>
              </a:rPr>
              <a:t>Lorentzova transformace: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      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i="1" smtClean="0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 +    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</a:t>
            </a:r>
            <a:endParaRPr lang="cs-CZ" sz="30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Lorentzova trafo (shrnutí)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581525"/>
            <a:ext cx="8713788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Inverzní </a:t>
            </a:r>
            <a:r>
              <a:rPr lang="cs-CZ" sz="3000" b="1" i="1">
                <a:latin typeface="Book Antiqua" pitchFamily="18" charset="0"/>
              </a:rPr>
              <a:t>Lorentzova transformace:</a:t>
            </a: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’ = </a:t>
            </a:r>
            <a:r>
              <a:rPr lang="en-GB" sz="3200" i="1" baseline="6000"/>
              <a:t>–</a:t>
            </a:r>
            <a:r>
              <a:rPr lang="en-GB"/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endParaRPr lang="cs-CZ" sz="3000" i="1">
              <a:solidFill>
                <a:srgbClr val="CC0000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en-GB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   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>
                <a:latin typeface="Book Antiqua" pitchFamily="18" charset="0"/>
              </a:rPr>
              <a:t> +   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466725" y="1052513"/>
            <a:ext cx="8713788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latin typeface="Book Antiqua" pitchFamily="18" charset="0"/>
              </a:rPr>
              <a:t>Označme </a:t>
            </a:r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577850" y="1527175"/>
          <a:ext cx="42703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6" name="Equation" r:id="rId4" imgW="4356000" imgH="1130040" progId="Equation.DSMT4">
                  <p:embed/>
                </p:oleObj>
              </mc:Choice>
              <mc:Fallback>
                <p:oleObj name="Equation" r:id="rId4" imgW="4356000" imgH="1130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527175"/>
                        <a:ext cx="4270375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5121275" y="1716088"/>
            <a:ext cx="35544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000" b="1">
                <a:latin typeface="Book Antiqua" pitchFamily="18" charset="0"/>
              </a:rPr>
              <a:t>(</a:t>
            </a:r>
            <a:r>
              <a:rPr lang="cs-CZ" sz="3000" b="1">
                <a:latin typeface="Book Antiqua" pitchFamily="18" charset="0"/>
              </a:rPr>
              <a:t>Lorentzův činitel)</a:t>
            </a:r>
            <a:endParaRPr lang="en-US" sz="3000" b="1">
              <a:latin typeface="Book Antiqua" pitchFamily="18" charset="0"/>
            </a:endParaRPr>
          </a:p>
        </p:txBody>
      </p:sp>
      <p:sp>
        <p:nvSpPr>
          <p:cNvPr id="1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1741488" y="444500"/>
            <a:ext cx="65468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Relativistická kinematika graficky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744663"/>
            <a:ext cx="33337" cy="4456112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ovací čára 9"/>
          <p:cNvCxnSpPr/>
          <p:nvPr/>
        </p:nvCxnSpPr>
        <p:spPr>
          <a:xfrm>
            <a:off x="1500188" y="2998788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500188" y="4500563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3429000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999038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1825" y="1744663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Přímá spojovací čára 15"/>
          <p:cNvCxnSpPr/>
          <p:nvPr/>
        </p:nvCxnSpPr>
        <p:spPr>
          <a:xfrm flipH="1">
            <a:off x="4021138" y="2060575"/>
            <a:ext cx="1785937" cy="4154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1288256" y="3802857"/>
            <a:ext cx="3389313" cy="1435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162675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Přímá spojovací čára 23"/>
          <p:cNvCxnSpPr/>
          <p:nvPr/>
        </p:nvCxnSpPr>
        <p:spPr>
          <a:xfrm rot="10800000" flipV="1">
            <a:off x="785813" y="2143125"/>
            <a:ext cx="5168900" cy="22209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H="1">
            <a:off x="1255713" y="3511550"/>
            <a:ext cx="5419725" cy="24018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278188" y="1211263"/>
            <a:ext cx="1635125" cy="461962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B0F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=ct; x=0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786563" y="3781621"/>
            <a:ext cx="2357437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  <a:cs typeface="+mn-cs"/>
              </a:rPr>
              <a:t>x;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současnost t=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  <a:cs typeface="+mn-cs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026025" y="1225550"/>
            <a:ext cx="1782763" cy="461963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x‘=0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575230" y="2768469"/>
            <a:ext cx="2579687" cy="461963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současnost t‘=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en-US" altLang="cs-CZ" sz="2400" b="1" i="1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550102" y="1600216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184275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rgbClr val="00B0F0"/>
                </a:solidFill>
                <a:latin typeface="Book Antiqua" pitchFamily="18" charset="0"/>
              </a:rPr>
              <a:t>S</a:t>
            </a:r>
            <a:endParaRPr lang="en-US" altLang="cs-CZ" b="1" i="1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1606550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1724025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1593850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4244975" y="2428875"/>
            <a:ext cx="1709738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954713" y="2428875"/>
            <a:ext cx="0" cy="1285875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endCxn id="68" idx="6"/>
          </p:cNvCxnSpPr>
          <p:nvPr/>
        </p:nvCxnSpPr>
        <p:spPr>
          <a:xfrm flipH="1">
            <a:off x="4498975" y="2428875"/>
            <a:ext cx="1455738" cy="700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5737225" y="2428875"/>
            <a:ext cx="217488" cy="611188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5932488" y="2400300"/>
            <a:ext cx="44450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TextovéPole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63599" y="2185580"/>
            <a:ext cx="462756" cy="36933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3959225" y="29241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767263" y="366712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3132138" y="3686175"/>
            <a:ext cx="38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3883025" y="441960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46" name="Ovál 45"/>
          <p:cNvSpPr/>
          <p:nvPr/>
        </p:nvSpPr>
        <p:spPr>
          <a:xfrm>
            <a:off x="4181475" y="2949575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4941888" y="3657600"/>
            <a:ext cx="11430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3370263" y="36576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4171950" y="444341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4579938" y="2670175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5230813" y="32004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3684588" y="474186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3074988" y="413861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TextovéPole 60"/>
          <p:cNvSpPr txBox="1">
            <a:spLocks noChangeArrowheads="1"/>
          </p:cNvSpPr>
          <p:nvPr/>
        </p:nvSpPr>
        <p:spPr bwMode="auto">
          <a:xfrm>
            <a:off x="4313238" y="2455863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5253038" y="3200400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413125" y="4570413"/>
            <a:ext cx="38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787650" y="390525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6" name="Ovál 65"/>
          <p:cNvSpPr/>
          <p:nvPr/>
        </p:nvSpPr>
        <p:spPr>
          <a:xfrm>
            <a:off x="4214813" y="2382838"/>
            <a:ext cx="49212" cy="730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7" name="Ovál 66"/>
          <p:cNvSpPr/>
          <p:nvPr/>
        </p:nvSpPr>
        <p:spPr>
          <a:xfrm>
            <a:off x="5929313" y="3657600"/>
            <a:ext cx="444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4441825" y="3071813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5708650" y="3006725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238250"/>
            <a:ext cx="110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0070C0"/>
                </a:solidFill>
                <a:latin typeface="Book Antiqua" pitchFamily="18" charset="0"/>
              </a:rPr>
              <a:t>0  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1660525"/>
            <a:ext cx="1335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x‘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altLang="cs-CZ" sz="240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9225" y="2274888"/>
            <a:ext cx="212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5745163" y="3727450"/>
            <a:ext cx="454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00B0F0"/>
                </a:solidFill>
              </a:rPr>
              <a:t>2,3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132263" y="2932113"/>
            <a:ext cx="5032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0,6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5549900" y="3097213"/>
            <a:ext cx="436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1,3</a:t>
            </a:r>
          </a:p>
        </p:txBody>
      </p:sp>
      <p:sp>
        <p:nvSpPr>
          <p:cNvPr id="7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086381" y="1945079"/>
            <a:ext cx="1145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Cambria" panose="02040503050406030204" pitchFamily="18" charset="0"/>
              </a:rPr>
              <a:t>(2; 2,3)</a:t>
            </a:r>
          </a:p>
          <a:p>
            <a:r>
              <a:rPr lang="cs-CZ" dirty="0" smtClean="0">
                <a:solidFill>
                  <a:srgbClr val="FF0000"/>
                </a:solidFill>
                <a:latin typeface="Cambria" panose="02040503050406030204" pitchFamily="18" charset="0"/>
              </a:rPr>
              <a:t>(0,6; 1,3)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1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42" grpId="0" animBg="1"/>
      <p:bldP spid="45" grpId="0"/>
      <p:bldP spid="50" grpId="0"/>
      <p:bldP spid="51" grpId="0"/>
      <p:bldP spid="52" grpId="0"/>
      <p:bldP spid="46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6" grpId="0" animBg="1"/>
      <p:bldP spid="67" grpId="0" animBg="1"/>
      <p:bldP spid="68" grpId="0" animBg="1"/>
      <p:bldP spid="70" grpId="0" animBg="1"/>
      <p:bldP spid="8" grpId="0"/>
      <p:bldP spid="72" grpId="0"/>
      <p:bldP spid="18" grpId="0"/>
      <p:bldP spid="20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C5F81367-2197-45B1-BDDB-66B42E3A9F14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29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6868" name="TextovéPole 4"/>
          <p:cNvSpPr txBox="1">
            <a:spLocks noChangeArrowheads="1"/>
          </p:cNvSpPr>
          <p:nvPr/>
        </p:nvSpPr>
        <p:spPr bwMode="auto">
          <a:xfrm>
            <a:off x="2627313" y="333375"/>
            <a:ext cx="3502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Jednotky na osách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520825"/>
            <a:ext cx="1587" cy="467995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43250" y="1628775"/>
            <a:ext cx="1971675" cy="4586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000750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821525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91350" y="2032000"/>
            <a:ext cx="1944688" cy="466725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6881" name="Line 29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8" name="Freeform 30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9" name="Freeform 31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0" name="Freeform 32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1" name="Freeform 33"/>
          <p:cNvSpPr>
            <a:spLocks/>
          </p:cNvSpPr>
          <p:nvPr/>
        </p:nvSpPr>
        <p:spPr bwMode="auto">
          <a:xfrm rot="5230361">
            <a:off x="3950493" y="3018632"/>
            <a:ext cx="4214813" cy="2108200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2" name="Line 34"/>
          <p:cNvSpPr>
            <a:spLocks noChangeShapeType="1"/>
          </p:cNvSpPr>
          <p:nvPr/>
        </p:nvSpPr>
        <p:spPr bwMode="auto">
          <a:xfrm>
            <a:off x="395288" y="198913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4243" name="Text Box 35"/>
          <p:cNvSpPr txBox="1">
            <a:spLocks noChangeArrowheads="1"/>
          </p:cNvSpPr>
          <p:nvPr/>
        </p:nvSpPr>
        <p:spPr bwMode="auto">
          <a:xfrm>
            <a:off x="323850" y="162877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jednotka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64" name="Text Box 37"/>
          <p:cNvSpPr txBox="1">
            <a:spLocks noChangeArrowheads="1"/>
          </p:cNvSpPr>
          <p:nvPr/>
        </p:nvSpPr>
        <p:spPr bwMode="auto">
          <a:xfrm>
            <a:off x="3265488" y="3355975"/>
            <a:ext cx="4683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5" name="Text Box 38"/>
          <p:cNvSpPr txBox="1">
            <a:spLocks noChangeArrowheads="1"/>
          </p:cNvSpPr>
          <p:nvPr/>
        </p:nvSpPr>
        <p:spPr bwMode="auto">
          <a:xfrm>
            <a:off x="4791075" y="3703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6" name="Text Box 39"/>
          <p:cNvSpPr txBox="1">
            <a:spLocks noChangeArrowheads="1"/>
          </p:cNvSpPr>
          <p:nvPr/>
        </p:nvSpPr>
        <p:spPr bwMode="auto">
          <a:xfrm>
            <a:off x="4248150" y="4221163"/>
            <a:ext cx="4683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7" name="Text Box 41"/>
          <p:cNvSpPr txBox="1">
            <a:spLocks noChangeArrowheads="1"/>
          </p:cNvSpPr>
          <p:nvPr/>
        </p:nvSpPr>
        <p:spPr bwMode="auto">
          <a:xfrm>
            <a:off x="3481388" y="4357688"/>
            <a:ext cx="4032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868" name="Text Box 42"/>
          <p:cNvSpPr txBox="1">
            <a:spLocks noChangeArrowheads="1"/>
          </p:cNvSpPr>
          <p:nvPr/>
        </p:nvSpPr>
        <p:spPr bwMode="auto">
          <a:xfrm>
            <a:off x="2878138" y="3841750"/>
            <a:ext cx="442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869" name="Text Box 43"/>
          <p:cNvSpPr txBox="1">
            <a:spLocks noChangeArrowheads="1"/>
          </p:cNvSpPr>
          <p:nvPr/>
        </p:nvSpPr>
        <p:spPr bwMode="auto">
          <a:xfrm>
            <a:off x="5059363" y="32067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TextovéPole 30"/>
          <p:cNvSpPr txBox="1">
            <a:spLocks noChangeArrowheads="1"/>
          </p:cNvSpPr>
          <p:nvPr/>
        </p:nvSpPr>
        <p:spPr bwMode="auto">
          <a:xfrm>
            <a:off x="46038" y="2070100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 baseline="30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i="1" baseline="30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cs-CZ" altLang="cs-CZ" sz="2400" b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± </a:t>
            </a:r>
            <a:r>
              <a:rPr lang="cs-CZ" altLang="cs-CZ" sz="2400" b="1">
                <a:solidFill>
                  <a:schemeClr val="tx1"/>
                </a:solidFill>
                <a:latin typeface="Book Antiqua" pitchFamily="18" charset="0"/>
              </a:rPr>
              <a:t>1</a:t>
            </a:r>
            <a:endParaRPr lang="en-US" altLang="cs-CZ" sz="2400" b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5871" name="Text Box 45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0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7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873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cxnSp>
        <p:nvCxnSpPr>
          <p:cNvPr id="38" name="Přímá spojovací čára 18"/>
          <p:cNvCxnSpPr/>
          <p:nvPr/>
        </p:nvCxnSpPr>
        <p:spPr>
          <a:xfrm rot="10800000" flipV="1">
            <a:off x="1668463" y="1484313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20"/>
          <p:cNvCxnSpPr/>
          <p:nvPr/>
        </p:nvCxnSpPr>
        <p:spPr>
          <a:xfrm>
            <a:off x="1882775" y="1555750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152900" y="2901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962525" y="36544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4152900" y="44926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267075" y="3663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524375" y="280670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5086350" y="32162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3171825" y="40544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3762375" y="45688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5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"/>
                                        <p:tgtEl>
                                          <p:spTgt spid="9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5858" grpId="0" animBg="1"/>
      <p:bldP spid="35859" grpId="0" animBg="1"/>
      <p:bldP spid="35860" grpId="0" animBg="1"/>
      <p:bldP spid="35861" grpId="0" animBg="1"/>
      <p:bldP spid="35862" grpId="0" animBg="1"/>
      <p:bldP spid="94243" grpId="0"/>
      <p:bldP spid="35864" grpId="0"/>
      <p:bldP spid="35865" grpId="0"/>
      <p:bldP spid="35866" grpId="0"/>
      <p:bldP spid="35867" grpId="0"/>
      <p:bldP spid="35868" grpId="0"/>
      <p:bldP spid="35869" grpId="0"/>
      <p:bldP spid="5" grpId="0"/>
      <p:bldP spid="35871" grpId="0"/>
      <p:bldP spid="35872" grpId="0"/>
      <p:bldP spid="35873" grpId="0"/>
      <p:bldP spid="6" grpId="0" animBg="1"/>
      <p:bldP spid="3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199" y="1285875"/>
            <a:ext cx="8785225" cy="5435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„Jsem tu dobře ve druhé ulici doleva???“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(„To je relativní – </a:t>
            </a:r>
            <a:r>
              <a:rPr lang="cs-CZ" b="1" i="1" dirty="0" smtClean="0">
                <a:latin typeface="Book Antiqua" pitchFamily="18" charset="0"/>
              </a:rPr>
              <a:t>kde</a:t>
            </a:r>
            <a:r>
              <a:rPr lang="cs-CZ" dirty="0" smtClean="0">
                <a:latin typeface="Book Antiqua" pitchFamily="18" charset="0"/>
              </a:rPr>
              <a:t> vám </a:t>
            </a:r>
            <a:r>
              <a:rPr lang="cs-CZ" dirty="0" smtClean="0">
                <a:latin typeface="Book Antiqua" pitchFamily="18" charset="0"/>
              </a:rPr>
              <a:t>poradili?“)</a:t>
            </a:r>
            <a:endParaRPr lang="cs-CZ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Jak popsat polohu závisející na pozorovateli?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Vztažná soustava (v níž děj popisuji):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latin typeface="Book Antiqua" pitchFamily="18" charset="0"/>
              </a:rPr>
              <a:t>1 bod – počátek </a:t>
            </a:r>
            <a:r>
              <a:rPr lang="cs-CZ" dirty="0" smtClean="0">
                <a:latin typeface="Book Antiqua" pitchFamily="18" charset="0"/>
              </a:rPr>
              <a:t>O (</a:t>
            </a:r>
            <a:r>
              <a:rPr lang="cs-CZ" dirty="0" err="1" smtClean="0">
                <a:latin typeface="Book Antiqua" pitchFamily="18" charset="0"/>
              </a:rPr>
              <a:t>origō</a:t>
            </a:r>
            <a:r>
              <a:rPr lang="cs-CZ" dirty="0" smtClean="0">
                <a:latin typeface="Book Antiqua" pitchFamily="18" charset="0"/>
              </a:rPr>
              <a:t>), a z něj vycházejí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latin typeface="Book Antiqua" pitchFamily="18" charset="0"/>
              </a:rPr>
              <a:t>3 osy </a:t>
            </a:r>
            <a:r>
              <a:rPr lang="cs-CZ" dirty="0" smtClean="0">
                <a:latin typeface="Book Antiqua" pitchFamily="18" charset="0"/>
              </a:rPr>
              <a:t>(</a:t>
            </a:r>
            <a:r>
              <a:rPr lang="cs-CZ" i="1" dirty="0" smtClean="0">
                <a:latin typeface="Book Antiqua" pitchFamily="18" charset="0"/>
              </a:rPr>
              <a:t>x, y, z</a:t>
            </a:r>
            <a:r>
              <a:rPr lang="cs-CZ" dirty="0" smtClean="0">
                <a:latin typeface="Book Antiqua" pitchFamily="18" charset="0"/>
              </a:rPr>
              <a:t>) se stupnicemi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latin typeface="Book Antiqua" pitchFamily="18" charset="0"/>
              </a:rPr>
              <a:t>později přibude </a:t>
            </a:r>
            <a:r>
              <a:rPr lang="cs-CZ" b="1" dirty="0" smtClean="0">
                <a:latin typeface="Book Antiqua" pitchFamily="18" charset="0"/>
              </a:rPr>
              <a:t>čas</a:t>
            </a:r>
            <a:r>
              <a:rPr lang="cs-CZ" dirty="0" smtClean="0">
                <a:latin typeface="Book Antiqua" pitchFamily="18" charset="0"/>
              </a:rPr>
              <a:t> </a:t>
            </a:r>
            <a:r>
              <a:rPr lang="cs-CZ" i="1" dirty="0" smtClean="0">
                <a:latin typeface="Book Antiqua" pitchFamily="18" charset="0"/>
              </a:rPr>
              <a:t>t </a:t>
            </a:r>
            <a:r>
              <a:rPr lang="cs-CZ" dirty="0" smtClean="0">
                <a:latin typeface="Book Antiqua" pitchFamily="18" charset="0"/>
              </a:rPr>
              <a:t>(„časová osa“) se stupnicí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Bod </a:t>
            </a: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(událost)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popisujeme</a:t>
            </a: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 ve vztažné soustavě,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ale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bod </a:t>
            </a:r>
            <a:r>
              <a:rPr lang="cs-CZ" dirty="0">
                <a:solidFill>
                  <a:srgbClr val="FF0000"/>
                </a:solidFill>
                <a:latin typeface="Book Antiqua" pitchFamily="18" charset="0"/>
              </a:rPr>
              <a:t>(událost)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nepatří</a:t>
            </a: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 žádné vztažné soustavě.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Pozorovatel: spojený se vztažnou soustavou.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6511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Poloha: vztažná soustava S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6953C0FD-3EF0-45D0-9563-291ADF88377E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30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7892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6623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Metrová tyč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50851" y="2955925"/>
            <a:ext cx="4564063" cy="1954213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50018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617663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611563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127875" y="3830702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0099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0099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0099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99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6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7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8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9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0" name="Text Box 27"/>
          <p:cNvSpPr txBox="1">
            <a:spLocks noChangeArrowheads="1"/>
          </p:cNvSpPr>
          <p:nvPr/>
        </p:nvSpPr>
        <p:spPr bwMode="auto">
          <a:xfrm>
            <a:off x="4859338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7911" name="Text Box 28"/>
          <p:cNvSpPr txBox="1">
            <a:spLocks noChangeArrowheads="1"/>
          </p:cNvSpPr>
          <p:nvPr/>
        </p:nvSpPr>
        <p:spPr bwMode="auto">
          <a:xfrm>
            <a:off x="4203700" y="4268788"/>
            <a:ext cx="4968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6888" name="Text Box 30"/>
          <p:cNvSpPr txBox="1">
            <a:spLocks noChangeArrowheads="1"/>
          </p:cNvSpPr>
          <p:nvPr/>
        </p:nvSpPr>
        <p:spPr bwMode="auto">
          <a:xfrm>
            <a:off x="3476625" y="4424363"/>
            <a:ext cx="495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6889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5" name="Přímá spojovací čára 6"/>
          <p:cNvCxnSpPr>
            <a:cxnSpLocks noChangeShapeType="1"/>
          </p:cNvCxnSpPr>
          <p:nvPr/>
        </p:nvCxnSpPr>
        <p:spPr bwMode="auto">
          <a:xfrm flipH="1">
            <a:off x="5146675" y="2060575"/>
            <a:ext cx="1588" cy="4140200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3" name="Line 36"/>
          <p:cNvSpPr>
            <a:spLocks noChangeShapeType="1"/>
          </p:cNvSpPr>
          <p:nvPr/>
        </p:nvSpPr>
        <p:spPr bwMode="auto">
          <a:xfrm>
            <a:off x="4211638" y="55753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4" name="Line 37"/>
          <p:cNvSpPr>
            <a:spLocks noChangeShapeType="1"/>
          </p:cNvSpPr>
          <p:nvPr/>
        </p:nvSpPr>
        <p:spPr bwMode="auto">
          <a:xfrm>
            <a:off x="4211638" y="53435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5" name="Line 38"/>
          <p:cNvSpPr>
            <a:spLocks noChangeShapeType="1"/>
          </p:cNvSpPr>
          <p:nvPr/>
        </p:nvSpPr>
        <p:spPr bwMode="auto">
          <a:xfrm>
            <a:off x="4211638" y="50974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6" name="Line 39"/>
          <p:cNvSpPr>
            <a:spLocks noChangeShapeType="1"/>
          </p:cNvSpPr>
          <p:nvPr/>
        </p:nvSpPr>
        <p:spPr bwMode="auto">
          <a:xfrm>
            <a:off x="4211638" y="4859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9" name="Text Box 40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0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898" name="Text Box 4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7921" name="Text Box 42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cxnSp>
        <p:nvCxnSpPr>
          <p:cNvPr id="37" name="Přímá spojovací čára 22"/>
          <p:cNvCxnSpPr>
            <a:cxnSpLocks noChangeShapeType="1"/>
          </p:cNvCxnSpPr>
          <p:nvPr/>
        </p:nvCxnSpPr>
        <p:spPr bwMode="auto">
          <a:xfrm flipH="1">
            <a:off x="4213225" y="38925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Přímá spojovací čára 22"/>
          <p:cNvCxnSpPr>
            <a:cxnSpLocks noChangeShapeType="1"/>
          </p:cNvCxnSpPr>
          <p:nvPr/>
        </p:nvCxnSpPr>
        <p:spPr bwMode="auto">
          <a:xfrm flipH="1">
            <a:off x="4165600" y="4197350"/>
            <a:ext cx="974725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flipH="1">
            <a:off x="4211638" y="4540250"/>
            <a:ext cx="898525" cy="360363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30375" y="1462610"/>
            <a:ext cx="4786313" cy="4714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Přímá spojovací čára 20"/>
          <p:cNvCxnSpPr>
            <a:cxnSpLocks noChangeShapeType="1"/>
          </p:cNvCxnSpPr>
          <p:nvPr/>
        </p:nvCxnSpPr>
        <p:spPr bwMode="auto">
          <a:xfrm>
            <a:off x="1911524" y="1567559"/>
            <a:ext cx="4857750" cy="457200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781300" y="3892550"/>
            <a:ext cx="495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6" name="Line 39"/>
          <p:cNvSpPr>
            <a:spLocks noChangeShapeType="1"/>
          </p:cNvSpPr>
          <p:nvPr/>
        </p:nvSpPr>
        <p:spPr bwMode="auto">
          <a:xfrm>
            <a:off x="4221163" y="46196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Line 39"/>
          <p:cNvSpPr>
            <a:spLocks noChangeShapeType="1"/>
          </p:cNvSpPr>
          <p:nvPr/>
        </p:nvSpPr>
        <p:spPr bwMode="auto">
          <a:xfrm>
            <a:off x="4211638" y="43783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" name="Line 39"/>
          <p:cNvSpPr>
            <a:spLocks noChangeShapeType="1"/>
          </p:cNvSpPr>
          <p:nvPr/>
        </p:nvSpPr>
        <p:spPr bwMode="auto">
          <a:xfrm>
            <a:off x="4230688" y="41544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39"/>
          <p:cNvSpPr>
            <a:spLocks noChangeShapeType="1"/>
          </p:cNvSpPr>
          <p:nvPr/>
        </p:nvSpPr>
        <p:spPr bwMode="auto">
          <a:xfrm>
            <a:off x="4221163" y="39497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4230688" y="3716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39"/>
          <p:cNvSpPr>
            <a:spLocks noChangeShapeType="1"/>
          </p:cNvSpPr>
          <p:nvPr/>
        </p:nvSpPr>
        <p:spPr bwMode="auto">
          <a:xfrm>
            <a:off x="4202113" y="34544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52" name="Přímá spojovací čára 22"/>
          <p:cNvCxnSpPr>
            <a:cxnSpLocks noChangeShapeType="1"/>
          </p:cNvCxnSpPr>
          <p:nvPr/>
        </p:nvCxnSpPr>
        <p:spPr bwMode="auto">
          <a:xfrm flipH="1">
            <a:off x="4230688" y="48656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Přímá spojovací čára 22"/>
          <p:cNvCxnSpPr>
            <a:cxnSpLocks noChangeShapeType="1"/>
          </p:cNvCxnSpPr>
          <p:nvPr/>
        </p:nvCxnSpPr>
        <p:spPr bwMode="auto">
          <a:xfrm flipH="1">
            <a:off x="4211638" y="52085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Přímá spojovací čára 22"/>
          <p:cNvCxnSpPr>
            <a:cxnSpLocks noChangeShapeType="1"/>
          </p:cNvCxnSpPr>
          <p:nvPr/>
        </p:nvCxnSpPr>
        <p:spPr bwMode="auto">
          <a:xfrm flipH="1">
            <a:off x="4232275" y="29654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Line 39"/>
          <p:cNvSpPr>
            <a:spLocks noChangeShapeType="1"/>
          </p:cNvSpPr>
          <p:nvPr/>
        </p:nvSpPr>
        <p:spPr bwMode="auto">
          <a:xfrm>
            <a:off x="4221163" y="32559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39"/>
          <p:cNvSpPr>
            <a:spLocks noChangeShapeType="1"/>
          </p:cNvSpPr>
          <p:nvPr/>
        </p:nvSpPr>
        <p:spPr bwMode="auto">
          <a:xfrm>
            <a:off x="4173538" y="30543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39"/>
          <p:cNvSpPr>
            <a:spLocks noChangeShapeType="1"/>
          </p:cNvSpPr>
          <p:nvPr/>
        </p:nvSpPr>
        <p:spPr bwMode="auto">
          <a:xfrm>
            <a:off x="4217988" y="28606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39"/>
          <p:cNvSpPr>
            <a:spLocks noChangeShapeType="1"/>
          </p:cNvSpPr>
          <p:nvPr/>
        </p:nvSpPr>
        <p:spPr bwMode="auto">
          <a:xfrm>
            <a:off x="4184650" y="26495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bousměrná vodorovná šipka 11"/>
          <p:cNvSpPr/>
          <p:nvPr/>
        </p:nvSpPr>
        <p:spPr>
          <a:xfrm rot="20259035">
            <a:off x="4192588" y="2271713"/>
            <a:ext cx="941387" cy="233362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Obousměrná vodorovná šipka 60"/>
          <p:cNvSpPr/>
          <p:nvPr/>
        </p:nvSpPr>
        <p:spPr>
          <a:xfrm rot="20356857">
            <a:off x="4224338" y="3387725"/>
            <a:ext cx="904875" cy="234950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245100" y="3208338"/>
            <a:ext cx="90488" cy="8255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3" name="Přímá spojovací čára 22"/>
          <p:cNvCxnSpPr>
            <a:cxnSpLocks noChangeShapeType="1"/>
          </p:cNvCxnSpPr>
          <p:nvPr/>
        </p:nvCxnSpPr>
        <p:spPr bwMode="auto">
          <a:xfrm flipH="1">
            <a:off x="4246563" y="27146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Přímá spojovací čára 22"/>
          <p:cNvCxnSpPr>
            <a:cxnSpLocks noChangeShapeType="1"/>
          </p:cNvCxnSpPr>
          <p:nvPr/>
        </p:nvCxnSpPr>
        <p:spPr bwMode="auto">
          <a:xfrm flipH="1">
            <a:off x="4214813" y="24860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Přímá spojovací čára 22"/>
          <p:cNvCxnSpPr>
            <a:cxnSpLocks noChangeShapeType="1"/>
          </p:cNvCxnSpPr>
          <p:nvPr/>
        </p:nvCxnSpPr>
        <p:spPr bwMode="auto">
          <a:xfrm flipH="1">
            <a:off x="4227513" y="3586163"/>
            <a:ext cx="896937" cy="377825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31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1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6888" grpId="0"/>
      <p:bldP spid="36889" grpId="0"/>
      <p:bldP spid="36893" grpId="0" animBg="1"/>
      <p:bldP spid="36894" grpId="0" animBg="1"/>
      <p:bldP spid="36895" grpId="0" animBg="1"/>
      <p:bldP spid="36896" grpId="0" animBg="1"/>
      <p:bldP spid="36898" grpId="0"/>
      <p:bldP spid="42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5" grpId="0" animBg="1"/>
      <p:bldP spid="56" grpId="0" animBg="1"/>
      <p:bldP spid="57" grpId="0" animBg="1"/>
      <p:bldP spid="58" grpId="0" animBg="1"/>
      <p:bldP spid="12" grpId="0" animBg="1"/>
      <p:bldP spid="61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DB48DCC-15CE-482A-A9DA-547C56CA63FA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31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8916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436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Metrová tyč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31975" y="2997200"/>
            <a:ext cx="4529138" cy="19065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8113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714848" y="1382713"/>
            <a:ext cx="4857750" cy="4572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8929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0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1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2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3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4" name="Text Box 26"/>
          <p:cNvSpPr txBox="1">
            <a:spLocks noChangeArrowheads="1"/>
          </p:cNvSpPr>
          <p:nvPr/>
        </p:nvSpPr>
        <p:spPr bwMode="auto">
          <a:xfrm>
            <a:off x="2876550" y="3357563"/>
            <a:ext cx="465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5" name="Text Box 27"/>
          <p:cNvSpPr txBox="1">
            <a:spLocks noChangeArrowheads="1"/>
          </p:cNvSpPr>
          <p:nvPr/>
        </p:nvSpPr>
        <p:spPr bwMode="auto">
          <a:xfrm>
            <a:off x="51228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6" name="Text Box 28"/>
          <p:cNvSpPr txBox="1">
            <a:spLocks noChangeArrowheads="1"/>
          </p:cNvSpPr>
          <p:nvPr/>
        </p:nvSpPr>
        <p:spPr bwMode="auto">
          <a:xfrm>
            <a:off x="4248150" y="4221163"/>
            <a:ext cx="431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913" name="Text Box 30"/>
          <p:cNvSpPr txBox="1">
            <a:spLocks noChangeArrowheads="1"/>
          </p:cNvSpPr>
          <p:nvPr/>
        </p:nvSpPr>
        <p:spPr bwMode="auto">
          <a:xfrm>
            <a:off x="3487738" y="4357688"/>
            <a:ext cx="5032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7914" name="Text Box 31"/>
          <p:cNvSpPr txBox="1">
            <a:spLocks noChangeArrowheads="1"/>
          </p:cNvSpPr>
          <p:nvPr/>
        </p:nvSpPr>
        <p:spPr bwMode="auto">
          <a:xfrm>
            <a:off x="2916238" y="3860800"/>
            <a:ext cx="5032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7915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cxnSp>
        <p:nvCxnSpPr>
          <p:cNvPr id="5" name="Přímá spojovací čára 14"/>
          <p:cNvCxnSpPr>
            <a:cxnSpLocks noChangeShapeType="1"/>
          </p:cNvCxnSpPr>
          <p:nvPr/>
        </p:nvCxnSpPr>
        <p:spPr bwMode="auto">
          <a:xfrm rot="5400000">
            <a:off x="2798762" y="2482851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419475" y="51577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275013" y="55086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563938" y="47974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708400" y="443706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873500" y="4076700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2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47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37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73573" y="1489075"/>
            <a:ext cx="4786313" cy="4714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Přímá spojovací čára 20"/>
          <p:cNvCxnSpPr>
            <a:cxnSpLocks noChangeShapeType="1"/>
          </p:cNvCxnSpPr>
          <p:nvPr/>
        </p:nvCxnSpPr>
        <p:spPr bwMode="auto">
          <a:xfrm>
            <a:off x="2060575" y="1737965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995738" y="3789363"/>
            <a:ext cx="1009650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098925" y="35575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346575" y="293211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489450" y="26558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4994275" y="1828800"/>
            <a:ext cx="546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70C0"/>
                </a:solidFill>
              </a:rPr>
              <a:t>&lt;1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 rot="-1226401">
            <a:off x="3508375" y="6107113"/>
            <a:ext cx="546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B050"/>
                </a:solidFill>
              </a:rPr>
              <a:t>=1</a:t>
            </a:r>
          </a:p>
        </p:txBody>
      </p:sp>
      <p:sp>
        <p:nvSpPr>
          <p:cNvPr id="17" name="Obousměrná vodorovná šipka 16"/>
          <p:cNvSpPr/>
          <p:nvPr/>
        </p:nvSpPr>
        <p:spPr>
          <a:xfrm>
            <a:off x="4835525" y="2109788"/>
            <a:ext cx="785813" cy="319087"/>
          </a:xfrm>
          <a:prstGeom prst="left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Obousměrná vodorovná šipka 17"/>
          <p:cNvSpPr/>
          <p:nvPr/>
        </p:nvSpPr>
        <p:spPr>
          <a:xfrm rot="20198354">
            <a:off x="3222625" y="5868988"/>
            <a:ext cx="971550" cy="306387"/>
          </a:xfrm>
          <a:prstGeom prst="leftRightArrow">
            <a:avLst/>
          </a:prstGeom>
          <a:solidFill>
            <a:srgbClr val="32B50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5138738" y="3662363"/>
            <a:ext cx="71437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3262313" y="3648075"/>
            <a:ext cx="71437" cy="1000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Ovál 49"/>
          <p:cNvSpPr/>
          <p:nvPr/>
        </p:nvSpPr>
        <p:spPr>
          <a:xfrm>
            <a:off x="4170363" y="2906713"/>
            <a:ext cx="71437" cy="1016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" name="Ovál 50"/>
          <p:cNvSpPr/>
          <p:nvPr/>
        </p:nvSpPr>
        <p:spPr>
          <a:xfrm>
            <a:off x="4171950" y="4491038"/>
            <a:ext cx="71438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3781425" y="4570413"/>
            <a:ext cx="68263" cy="90487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3" name="Ovál 52"/>
          <p:cNvSpPr/>
          <p:nvPr/>
        </p:nvSpPr>
        <p:spPr>
          <a:xfrm>
            <a:off x="4535488" y="2782888"/>
            <a:ext cx="68262" cy="889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4" name="Ovál 53"/>
          <p:cNvSpPr/>
          <p:nvPr/>
        </p:nvSpPr>
        <p:spPr>
          <a:xfrm>
            <a:off x="4994275" y="3668713"/>
            <a:ext cx="69850" cy="90487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5" name="Ovál 54"/>
          <p:cNvSpPr/>
          <p:nvPr/>
        </p:nvSpPr>
        <p:spPr>
          <a:xfrm>
            <a:off x="4176713" y="3667125"/>
            <a:ext cx="69850" cy="88900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25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 animBg="1"/>
      <p:bldP spid="30" grpId="0" animBg="1"/>
      <p:bldP spid="31" grpId="0"/>
      <p:bldP spid="2" grpId="0" animBg="1"/>
      <p:bldP spid="37913" grpId="0"/>
      <p:bldP spid="37914" grpId="0"/>
      <p:bldP spid="37915" grpId="0"/>
      <p:bldP spid="37922" grpId="0"/>
      <p:bldP spid="16" grpId="0"/>
      <p:bldP spid="45" grpId="0"/>
      <p:bldP spid="17" grpId="0" animBg="1"/>
      <p:bldP spid="18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AB18EF53-6BA0-4A10-BDAC-705DD32508EF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32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9940" name="TextovéPole 4"/>
          <p:cNvSpPr txBox="1">
            <a:spLocks noChangeArrowheads="1"/>
          </p:cNvSpPr>
          <p:nvPr/>
        </p:nvSpPr>
        <p:spPr bwMode="auto">
          <a:xfrm>
            <a:off x="2930525" y="333375"/>
            <a:ext cx="2789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762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85937" y="2857501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89100" y="1466751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17700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4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5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6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7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8" name="Text Box 24"/>
          <p:cNvSpPr txBox="1">
            <a:spLocks noChangeArrowheads="1"/>
          </p:cNvSpPr>
          <p:nvPr/>
        </p:nvSpPr>
        <p:spPr bwMode="auto">
          <a:xfrm>
            <a:off x="2855913" y="3405188"/>
            <a:ext cx="4889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59" name="Text Box 25"/>
          <p:cNvSpPr txBox="1">
            <a:spLocks noChangeArrowheads="1"/>
          </p:cNvSpPr>
          <p:nvPr/>
        </p:nvSpPr>
        <p:spPr bwMode="auto">
          <a:xfrm>
            <a:off x="4932363" y="36449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60" name="Text Box 26"/>
          <p:cNvSpPr txBox="1">
            <a:spLocks noChangeArrowheads="1"/>
          </p:cNvSpPr>
          <p:nvPr/>
        </p:nvSpPr>
        <p:spPr bwMode="auto">
          <a:xfrm>
            <a:off x="4262438" y="4303713"/>
            <a:ext cx="4429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7" name="Text Box 27"/>
          <p:cNvSpPr txBox="1">
            <a:spLocks noChangeArrowheads="1"/>
          </p:cNvSpPr>
          <p:nvPr/>
        </p:nvSpPr>
        <p:spPr bwMode="auto">
          <a:xfrm>
            <a:off x="4310063" y="2198688"/>
            <a:ext cx="6731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aseline="-16000">
                <a:solidFill>
                  <a:srgbClr val="FF3300"/>
                </a:solidFill>
                <a:latin typeface="Arial" charset="0"/>
              </a:rPr>
              <a:t>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8" name="Text Box 28"/>
          <p:cNvSpPr txBox="1">
            <a:spLocks noChangeArrowheads="1"/>
          </p:cNvSpPr>
          <p:nvPr/>
        </p:nvSpPr>
        <p:spPr bwMode="auto">
          <a:xfrm>
            <a:off x="3446463" y="4002088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9" name="Text Box 29"/>
          <p:cNvSpPr txBox="1">
            <a:spLocks noChangeArrowheads="1"/>
          </p:cNvSpPr>
          <p:nvPr/>
        </p:nvSpPr>
        <p:spPr bwMode="auto">
          <a:xfrm>
            <a:off x="2709863" y="3546475"/>
            <a:ext cx="67468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r>
              <a:rPr lang="cs-CZ" altLang="cs-CZ" sz="4800">
                <a:solidFill>
                  <a:srgbClr val="32B503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8940" name="Text Box 30"/>
          <p:cNvSpPr txBox="1">
            <a:spLocks noChangeArrowheads="1"/>
          </p:cNvSpPr>
          <p:nvPr/>
        </p:nvSpPr>
        <p:spPr bwMode="auto">
          <a:xfrm>
            <a:off x="4992688" y="2635250"/>
            <a:ext cx="5461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r>
              <a:rPr lang="cs-CZ" altLang="cs-CZ" sz="4800">
                <a:solidFill>
                  <a:srgbClr val="32B503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5" name="Text Box 38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4129088" y="5608638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4125913" y="5197475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117975" y="479266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121150" y="4448175"/>
            <a:ext cx="180975" cy="1857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4117975" y="40655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116388" y="36131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103688" y="3205163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116388" y="2865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4114800" y="2513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3143250" y="5702300"/>
            <a:ext cx="1073150" cy="498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3362325" y="5314950"/>
            <a:ext cx="825500" cy="40481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3563938" y="4876800"/>
            <a:ext cx="636587" cy="3206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3741738" y="4546600"/>
            <a:ext cx="476250" cy="244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H="1">
            <a:off x="3924300" y="4159250"/>
            <a:ext cx="298450" cy="14446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3065463" y="4887913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cxnSp>
        <p:nvCxnSpPr>
          <p:cNvPr id="74" name="Přímá spojnice se šipkou 73"/>
          <p:cNvCxnSpPr/>
          <p:nvPr/>
        </p:nvCxnSpPr>
        <p:spPr>
          <a:xfrm flipV="1">
            <a:off x="4200525" y="3149600"/>
            <a:ext cx="263525" cy="14922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V="1">
            <a:off x="4206875" y="2673350"/>
            <a:ext cx="436563" cy="2809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/>
          <p:nvPr/>
        </p:nvCxnSpPr>
        <p:spPr>
          <a:xfrm flipV="1">
            <a:off x="4202113" y="2198688"/>
            <a:ext cx="649287" cy="4079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27"/>
          <p:cNvSpPr txBox="1">
            <a:spLocks noChangeArrowheads="1"/>
          </p:cNvSpPr>
          <p:nvPr/>
        </p:nvSpPr>
        <p:spPr bwMode="auto">
          <a:xfrm>
            <a:off x="4241800" y="2044700"/>
            <a:ext cx="6731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rgbClr val="FF0000"/>
                </a:solidFill>
                <a:latin typeface="Arial" charset="0"/>
              </a:rPr>
              <a:t>1,2</a:t>
            </a:r>
            <a:r>
              <a:rPr lang="cs-CZ" altLang="cs-CZ" sz="4800">
                <a:solidFill>
                  <a:srgbClr val="FF00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6300788" y="5794375"/>
            <a:ext cx="26908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 (vlastní):	</a:t>
            </a:r>
            <a:r>
              <a:rPr lang="cs-CZ" altLang="cs-CZ" i="1"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</a:t>
            </a:r>
            <a:b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S‘: 	             	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1,2</a:t>
            </a:r>
            <a:endParaRPr lang="cs-CZ" altLang="cs-CZ"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5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50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5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61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6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7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8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9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10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1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8937" grpId="0"/>
      <p:bldP spid="38938" grpId="0"/>
      <p:bldP spid="38939" grpId="0"/>
      <p:bldP spid="38940" grpId="0"/>
      <p:bldP spid="6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72" grpId="0"/>
      <p:bldP spid="84" grpId="0"/>
      <p:bldP spid="6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21A43B1-80B2-48E8-B484-F050E483A3E6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33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0964" name="TextovéPole 4"/>
          <p:cNvSpPr txBox="1">
            <a:spLocks noChangeArrowheads="1"/>
          </p:cNvSpPr>
          <p:nvPr/>
        </p:nvSpPr>
        <p:spPr bwMode="auto">
          <a:xfrm>
            <a:off x="2916238" y="333375"/>
            <a:ext cx="2563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6894" y="3820319"/>
            <a:ext cx="47879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8637" y="2841626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2012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22463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33713"/>
            <a:ext cx="6357937" cy="278606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300788" y="4786313"/>
            <a:ext cx="2592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8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9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0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1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2" name="Text Box 24"/>
          <p:cNvSpPr txBox="1">
            <a:spLocks noChangeArrowheads="1"/>
          </p:cNvSpPr>
          <p:nvPr/>
        </p:nvSpPr>
        <p:spPr bwMode="auto">
          <a:xfrm>
            <a:off x="2951163" y="3392488"/>
            <a:ext cx="42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83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84" name="Text Box 26"/>
          <p:cNvSpPr txBox="1">
            <a:spLocks noChangeArrowheads="1"/>
          </p:cNvSpPr>
          <p:nvPr/>
        </p:nvSpPr>
        <p:spPr bwMode="auto">
          <a:xfrm>
            <a:off x="4062413" y="4071938"/>
            <a:ext cx="5175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chemeClr val="bg1"/>
                </a:solidFill>
                <a:latin typeface="Arial" charset="0"/>
              </a:rPr>
              <a:t>.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61" name="Text Box 28"/>
          <p:cNvSpPr txBox="1">
            <a:spLocks noChangeArrowheads="1"/>
          </p:cNvSpPr>
          <p:nvPr/>
        </p:nvSpPr>
        <p:spPr bwMode="auto">
          <a:xfrm>
            <a:off x="3429000" y="436880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2" name="Text Box 29"/>
          <p:cNvSpPr txBox="1">
            <a:spLocks noChangeArrowheads="1"/>
          </p:cNvSpPr>
          <p:nvPr/>
        </p:nvSpPr>
        <p:spPr bwMode="auto">
          <a:xfrm>
            <a:off x="2908300" y="38846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3" name="Text Box 30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4583113" y="276701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3633788" y="2646363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1,2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75075" y="2859088"/>
            <a:ext cx="5762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r>
              <a:rPr lang="cs-CZ" altLang="cs-CZ" sz="3600" baseline="50000">
                <a:solidFill>
                  <a:schemeClr val="bg1"/>
                </a:solidFill>
                <a:latin typeface="Arial" charset="0"/>
              </a:rPr>
              <a:t>.</a:t>
            </a:r>
            <a:endParaRPr lang="en-US" altLang="cs-CZ" sz="3600" baseline="50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184650" y="2809875"/>
            <a:ext cx="46038" cy="4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346450" y="547211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538538" y="49847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730625" y="4532313"/>
            <a:ext cx="180975" cy="1857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902075" y="40782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121150" y="362108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4318000" y="320516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518025" y="2738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4702175" y="2259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3546475" y="5575300"/>
            <a:ext cx="6651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3635375" y="5078413"/>
            <a:ext cx="5635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3841750" y="4643438"/>
            <a:ext cx="3841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3994150" y="4195763"/>
            <a:ext cx="231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>
            <a:off x="4198938" y="3298825"/>
            <a:ext cx="2190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>
            <a:endCxn id="12" idx="6"/>
          </p:cNvCxnSpPr>
          <p:nvPr/>
        </p:nvCxnSpPr>
        <p:spPr>
          <a:xfrm flipH="1" flipV="1">
            <a:off x="4230688" y="2832100"/>
            <a:ext cx="36195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 flipV="1">
            <a:off x="4206875" y="2355850"/>
            <a:ext cx="5826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28"/>
          <p:cNvSpPr txBox="1">
            <a:spLocks noChangeArrowheads="1"/>
          </p:cNvSpPr>
          <p:nvPr/>
        </p:nvSpPr>
        <p:spPr bwMode="auto">
          <a:xfrm>
            <a:off x="3044825" y="523875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6184900" y="5754688"/>
            <a:ext cx="2806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opět: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vlastní čas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</a:t>
            </a:r>
            <a:r>
              <a:rPr lang="en-US" altLang="cs-CZ" b="1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’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&lt;</a:t>
            </a:r>
            <a:r>
              <a:rPr lang="cs-CZ" altLang="cs-CZ" i="1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t</a:t>
            </a: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4052888" y="4840288"/>
            <a:ext cx="5191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chemeClr val="bg1"/>
                </a:solidFill>
                <a:latin typeface="Arial" charset="0"/>
              </a:rPr>
              <a:t>.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-2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4162425" y="54737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-2,4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4165600" y="49403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-1,8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178300" y="4502150"/>
            <a:ext cx="581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-1,2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206875" y="408305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-0,6</a:t>
            </a: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3644900" y="2212975"/>
            <a:ext cx="57626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1,8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" name="Text Box 33"/>
          <p:cNvSpPr txBox="1">
            <a:spLocks noChangeArrowheads="1"/>
          </p:cNvSpPr>
          <p:nvPr/>
        </p:nvSpPr>
        <p:spPr bwMode="auto">
          <a:xfrm>
            <a:off x="3614738" y="3144838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0,6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5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8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6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8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725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9961" grpId="0"/>
      <p:bldP spid="39962" grpId="0"/>
      <p:bldP spid="39963" grpId="0"/>
      <p:bldP spid="39965" grpId="0"/>
      <p:bldP spid="39966" grpId="0"/>
      <p:bldP spid="32" grpId="0"/>
      <p:bldP spid="1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63" grpId="0"/>
      <p:bldP spid="35" grpId="0"/>
      <p:bldP spid="65" grpId="0"/>
      <p:bldP spid="36" grpId="0"/>
      <p:bldP spid="67" grpId="0"/>
      <p:bldP spid="68" grpId="0"/>
      <p:bldP spid="69" grpId="0"/>
      <p:bldP spid="70" grpId="0"/>
      <p:bldP spid="7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9940" name="TextovéPole 4"/>
          <p:cNvSpPr txBox="1">
            <a:spLocks noChangeArrowheads="1"/>
          </p:cNvSpPr>
          <p:nvPr/>
        </p:nvSpPr>
        <p:spPr bwMode="auto">
          <a:xfrm>
            <a:off x="4125913" y="333375"/>
            <a:ext cx="3603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i="1">
                <a:latin typeface="Book Antiqua" pitchFamily="18" charset="0"/>
              </a:rPr>
              <a:t>„Paradox dvojčat“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1758" y="2841626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56646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5243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55650" y="2440290"/>
            <a:ext cx="6357938" cy="2786062"/>
          </a:xfrm>
          <a:prstGeom prst="line">
            <a:avLst/>
          </a:prstGeom>
          <a:noFill/>
          <a:ln w="28575" algn="ctr">
            <a:solidFill>
              <a:srgbClr val="2178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i="1">
                <a:latin typeface="Book Antiqua" pitchFamily="18" charset="0"/>
              </a:rPr>
              <a:t>x</a:t>
            </a:r>
            <a:r>
              <a:rPr lang="cs-CZ" sz="2400" b="1" baseline="-25000">
                <a:latin typeface="Book Antiqua" pitchFamily="18" charset="0"/>
              </a:rPr>
              <a:t>0</a:t>
            </a:r>
            <a:r>
              <a:rPr lang="cs-CZ" sz="2400" b="1" i="1"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(tam)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2087562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; </a:t>
            </a:r>
            <a:r>
              <a:rPr lang="cs-CZ" i="1">
                <a:latin typeface="Book Antiqua" pitchFamily="18" charset="0"/>
              </a:rPr>
              <a:t>současnost (tam)</a:t>
            </a: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4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5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452694 h 930"/>
              <a:gd name="T2" fmla="*/ 1610777 w 2276"/>
              <a:gd name="T3" fmla="*/ 1509534 h 930"/>
              <a:gd name="T4" fmla="*/ 3368428 w 2276"/>
              <a:gd name="T5" fmla="*/ 226347 h 930"/>
              <a:gd name="T6" fmla="*/ 3441058 w 2276"/>
              <a:gd name="T7" fmla="*/ 149788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6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7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8" name="Text Box 23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59" name="Text Box 24"/>
          <p:cNvSpPr txBox="1">
            <a:spLocks noChangeArrowheads="1"/>
          </p:cNvSpPr>
          <p:nvPr/>
        </p:nvSpPr>
        <p:spPr bwMode="auto">
          <a:xfrm>
            <a:off x="3203575" y="33575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0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1" name="Text Box 26"/>
          <p:cNvSpPr txBox="1">
            <a:spLocks noChangeArrowheads="1"/>
          </p:cNvSpPr>
          <p:nvPr/>
        </p:nvSpPr>
        <p:spPr bwMode="auto">
          <a:xfrm>
            <a:off x="4140200" y="42211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2" name="Text Box 27"/>
          <p:cNvSpPr txBox="1">
            <a:spLocks noChangeArrowheads="1"/>
          </p:cNvSpPr>
          <p:nvPr/>
        </p:nvSpPr>
        <p:spPr bwMode="auto">
          <a:xfrm>
            <a:off x="3563938" y="43576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39963" name="Text Box 28"/>
          <p:cNvSpPr txBox="1">
            <a:spLocks noChangeArrowheads="1"/>
          </p:cNvSpPr>
          <p:nvPr/>
        </p:nvSpPr>
        <p:spPr bwMode="auto">
          <a:xfrm>
            <a:off x="2916238" y="38608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sp>
        <p:nvSpPr>
          <p:cNvPr id="39964" name="Text Box 29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cxnSp>
        <p:nvCxnSpPr>
          <p:cNvPr id="5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211638" y="2852738"/>
            <a:ext cx="360362" cy="215900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6" name="Text Box 3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cxnSp>
        <p:nvCxnSpPr>
          <p:cNvPr id="6" name="Přímá spojovací čára 14"/>
          <p:cNvCxnSpPr>
            <a:cxnSpLocks noChangeShapeType="1"/>
          </p:cNvCxnSpPr>
          <p:nvPr/>
        </p:nvCxnSpPr>
        <p:spPr bwMode="auto">
          <a:xfrm rot="5400000">
            <a:off x="3960019" y="3104357"/>
            <a:ext cx="863600" cy="360362"/>
          </a:xfrm>
          <a:prstGeom prst="line">
            <a:avLst/>
          </a:prstGeom>
          <a:noFill/>
          <a:ln w="57150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8" name="Line 35"/>
          <p:cNvSpPr>
            <a:spLocks noChangeShapeType="1"/>
          </p:cNvSpPr>
          <p:nvPr/>
        </p:nvSpPr>
        <p:spPr bwMode="auto">
          <a:xfrm flipH="1" flipV="1">
            <a:off x="4211638" y="1989138"/>
            <a:ext cx="360362" cy="86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69" name="Line 38"/>
          <p:cNvSpPr>
            <a:spLocks noChangeShapeType="1"/>
          </p:cNvSpPr>
          <p:nvPr/>
        </p:nvSpPr>
        <p:spPr bwMode="auto">
          <a:xfrm>
            <a:off x="4211638" y="2708275"/>
            <a:ext cx="360362" cy="1444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0" name="Text Box 39"/>
          <p:cNvSpPr txBox="1">
            <a:spLocks noChangeArrowheads="1"/>
          </p:cNvSpPr>
          <p:nvPr/>
        </p:nvSpPr>
        <p:spPr bwMode="auto">
          <a:xfrm>
            <a:off x="4211638" y="17732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2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39971" name="Text Box 40"/>
          <p:cNvSpPr txBox="1">
            <a:spLocks noChangeArrowheads="1"/>
          </p:cNvSpPr>
          <p:nvPr/>
        </p:nvSpPr>
        <p:spPr bwMode="auto">
          <a:xfrm>
            <a:off x="3924300" y="2054225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2</a:t>
            </a:r>
            <a:r>
              <a:rPr lang="cs-CZ" baseline="30000"/>
              <a:t>-</a:t>
            </a:r>
            <a:endParaRPr lang="en-US" baseline="30000"/>
          </a:p>
        </p:txBody>
      </p:sp>
      <p:sp>
        <p:nvSpPr>
          <p:cNvPr id="39972" name="Line 42"/>
          <p:cNvSpPr>
            <a:spLocks noChangeShapeType="1"/>
          </p:cNvSpPr>
          <p:nvPr/>
        </p:nvSpPr>
        <p:spPr bwMode="auto">
          <a:xfrm>
            <a:off x="900113" y="1341438"/>
            <a:ext cx="3671887" cy="1511300"/>
          </a:xfrm>
          <a:prstGeom prst="line">
            <a:avLst/>
          </a:prstGeom>
          <a:noFill/>
          <a:ln w="9525">
            <a:solidFill>
              <a:srgbClr val="2178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3" name="Line 44"/>
          <p:cNvSpPr>
            <a:spLocks noChangeShapeType="1"/>
          </p:cNvSpPr>
          <p:nvPr/>
        </p:nvSpPr>
        <p:spPr bwMode="auto">
          <a:xfrm>
            <a:off x="3635375" y="817563"/>
            <a:ext cx="936625" cy="2035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extovéPole 29"/>
          <p:cNvSpPr txBox="1">
            <a:spLocks noChangeArrowheads="1"/>
          </p:cNvSpPr>
          <p:nvPr/>
        </p:nvSpPr>
        <p:spPr bwMode="auto">
          <a:xfrm>
            <a:off x="250825" y="1057275"/>
            <a:ext cx="2089150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 </a:t>
            </a:r>
            <a:r>
              <a:rPr lang="cs-CZ" i="1">
                <a:latin typeface="Book Antiqua" pitchFamily="18" charset="0"/>
              </a:rPr>
              <a:t>současnost (zpět)</a:t>
            </a:r>
          </a:p>
        </p:txBody>
      </p:sp>
      <p:sp>
        <p:nvSpPr>
          <p:cNvPr id="11" name="TextovéPole 28"/>
          <p:cNvSpPr txBox="1">
            <a:spLocks noChangeArrowheads="1"/>
          </p:cNvSpPr>
          <p:nvPr/>
        </p:nvSpPr>
        <p:spPr bwMode="auto">
          <a:xfrm>
            <a:off x="2268538" y="69215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(zpět)</a:t>
            </a:r>
          </a:p>
        </p:txBody>
      </p:sp>
      <p:sp>
        <p:nvSpPr>
          <p:cNvPr id="4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2" grpId="0" animBg="1"/>
      <p:bldP spid="10" grpId="0" animBg="1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252A893-4748-4B40-A165-77A62AF1CBA9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35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3012" name="TextovéPole 4"/>
          <p:cNvSpPr txBox="1">
            <a:spLocks noChangeArrowheads="1"/>
          </p:cNvSpPr>
          <p:nvPr/>
        </p:nvSpPr>
        <p:spPr bwMode="auto">
          <a:xfrm>
            <a:off x="1692275" y="333375"/>
            <a:ext cx="56911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„Dlouhé auto v krátké garáži“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77469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6140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3106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52328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787900" y="1017588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43021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2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3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4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5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6" name="Text Box 23"/>
          <p:cNvSpPr txBox="1">
            <a:spLocks noChangeArrowheads="1"/>
          </p:cNvSpPr>
          <p:nvPr/>
        </p:nvSpPr>
        <p:spPr bwMode="auto">
          <a:xfrm>
            <a:off x="2916238" y="3357563"/>
            <a:ext cx="5032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27" name="Text Box 24"/>
          <p:cNvSpPr txBox="1">
            <a:spLocks noChangeArrowheads="1"/>
          </p:cNvSpPr>
          <p:nvPr/>
        </p:nvSpPr>
        <p:spPr bwMode="auto">
          <a:xfrm>
            <a:off x="5122863" y="36957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28" name="Text Box 25"/>
          <p:cNvSpPr txBox="1">
            <a:spLocks noChangeArrowheads="1"/>
          </p:cNvSpPr>
          <p:nvPr/>
        </p:nvSpPr>
        <p:spPr bwMode="auto">
          <a:xfrm>
            <a:off x="3894138" y="4275138"/>
            <a:ext cx="3984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005" name="Text Box 26"/>
          <p:cNvSpPr txBox="1">
            <a:spLocks noChangeArrowheads="1"/>
          </p:cNvSpPr>
          <p:nvPr/>
        </p:nvSpPr>
        <p:spPr bwMode="auto">
          <a:xfrm>
            <a:off x="3276600" y="479742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2006" name="Text Box 27"/>
          <p:cNvSpPr txBox="1">
            <a:spLocks noChangeArrowheads="1"/>
          </p:cNvSpPr>
          <p:nvPr/>
        </p:nvSpPr>
        <p:spPr bwMode="auto">
          <a:xfrm>
            <a:off x="2484438" y="428625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42007" name="Text Box 28"/>
          <p:cNvSpPr txBox="1">
            <a:spLocks noChangeArrowheads="1"/>
          </p:cNvSpPr>
          <p:nvPr/>
        </p:nvSpPr>
        <p:spPr bwMode="auto">
          <a:xfrm>
            <a:off x="5435600" y="27749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4859338" y="19891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3033" name="Text Box 36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010" name="Line 38"/>
          <p:cNvSpPr>
            <a:spLocks noChangeShapeType="1"/>
          </p:cNvSpPr>
          <p:nvPr/>
        </p:nvSpPr>
        <p:spPr bwMode="auto">
          <a:xfrm flipH="1">
            <a:off x="2275654" y="1989138"/>
            <a:ext cx="3167062" cy="439261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1" name="Line 40"/>
          <p:cNvSpPr>
            <a:spLocks noChangeShapeType="1"/>
          </p:cNvSpPr>
          <p:nvPr/>
        </p:nvSpPr>
        <p:spPr bwMode="auto">
          <a:xfrm flipV="1">
            <a:off x="1476375" y="1876975"/>
            <a:ext cx="5472113" cy="3673475"/>
          </a:xfrm>
          <a:prstGeom prst="line">
            <a:avLst/>
          </a:prstGeom>
          <a:noFill/>
          <a:ln w="19050">
            <a:solidFill>
              <a:srgbClr val="2178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2" name="Line 41"/>
          <p:cNvSpPr>
            <a:spLocks noChangeShapeType="1"/>
          </p:cNvSpPr>
          <p:nvPr/>
        </p:nvSpPr>
        <p:spPr bwMode="auto">
          <a:xfrm flipH="1">
            <a:off x="3492500" y="1268413"/>
            <a:ext cx="3094038" cy="44656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3" name="Line 43"/>
          <p:cNvSpPr>
            <a:spLocks noChangeShapeType="1"/>
          </p:cNvSpPr>
          <p:nvPr/>
        </p:nvSpPr>
        <p:spPr bwMode="auto">
          <a:xfrm flipV="1">
            <a:off x="4211638" y="2924175"/>
            <a:ext cx="1223962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4" name="Line 44"/>
          <p:cNvSpPr>
            <a:spLocks noChangeShapeType="1"/>
          </p:cNvSpPr>
          <p:nvPr/>
        </p:nvSpPr>
        <p:spPr bwMode="auto">
          <a:xfrm flipV="1">
            <a:off x="3635375" y="3716338"/>
            <a:ext cx="1223963" cy="792162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5" name="Line 45"/>
          <p:cNvSpPr>
            <a:spLocks noChangeShapeType="1"/>
          </p:cNvSpPr>
          <p:nvPr/>
        </p:nvSpPr>
        <p:spPr bwMode="auto">
          <a:xfrm flipV="1">
            <a:off x="2959100" y="4532313"/>
            <a:ext cx="1366838" cy="8636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6" name="Line 46"/>
          <p:cNvSpPr>
            <a:spLocks noChangeShapeType="1"/>
          </p:cNvSpPr>
          <p:nvPr/>
        </p:nvSpPr>
        <p:spPr bwMode="auto">
          <a:xfrm flipV="1">
            <a:off x="5308600" y="138112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2" name="Přímá spojovací čára 6"/>
          <p:cNvCxnSpPr>
            <a:cxnSpLocks noChangeShapeType="1"/>
          </p:cNvCxnSpPr>
          <p:nvPr/>
        </p:nvCxnSpPr>
        <p:spPr bwMode="auto">
          <a:xfrm rot="5400000">
            <a:off x="2682082" y="4091781"/>
            <a:ext cx="4787900" cy="1587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42" name="AutoShape 50"/>
          <p:cNvSpPr>
            <a:spLocks noChangeArrowheads="1"/>
          </p:cNvSpPr>
          <p:nvPr/>
        </p:nvSpPr>
        <p:spPr bwMode="auto">
          <a:xfrm>
            <a:off x="4211638" y="4941888"/>
            <a:ext cx="863600" cy="431800"/>
          </a:xfrm>
          <a:prstGeom prst="leftRightArrow">
            <a:avLst>
              <a:gd name="adj1" fmla="val 50000"/>
              <a:gd name="adj2" fmla="val 33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43" name="Text Box 51"/>
          <p:cNvSpPr txBox="1">
            <a:spLocks noChangeArrowheads="1"/>
          </p:cNvSpPr>
          <p:nvPr/>
        </p:nvSpPr>
        <p:spPr bwMode="auto">
          <a:xfrm>
            <a:off x="4211638" y="5294313"/>
            <a:ext cx="787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3D251D"/>
                </a:solidFill>
                <a:latin typeface="Arial" charset="0"/>
              </a:rPr>
              <a:t>garáž</a:t>
            </a:r>
            <a:br>
              <a:rPr lang="cs-CZ" altLang="cs-CZ" sz="1800" b="1">
                <a:solidFill>
                  <a:srgbClr val="3D251D"/>
                </a:solidFill>
                <a:latin typeface="Arial" charset="0"/>
              </a:rPr>
            </a:br>
            <a:r>
              <a:rPr lang="cs-CZ" altLang="cs-CZ" sz="1800" b="1">
                <a:solidFill>
                  <a:srgbClr val="3D251D"/>
                </a:solidFill>
                <a:latin typeface="Arial" charset="0"/>
              </a:rPr>
              <a:t>&lt; 1</a:t>
            </a:r>
            <a:endParaRPr lang="en-US" altLang="cs-CZ" sz="1800" b="1">
              <a:solidFill>
                <a:srgbClr val="3D251D"/>
              </a:solidFill>
              <a:latin typeface="Arial" charset="0"/>
            </a:endParaRPr>
          </a:p>
        </p:txBody>
      </p:sp>
      <p:sp>
        <p:nvSpPr>
          <p:cNvPr id="42020" name="WordArt 52"/>
          <p:cNvSpPr>
            <a:spLocks noChangeArrowheads="1" noChangeShapeType="1" noTextEdit="1"/>
          </p:cNvSpPr>
          <p:nvPr/>
        </p:nvSpPr>
        <p:spPr bwMode="auto">
          <a:xfrm rot="-446283">
            <a:off x="2657475" y="5518150"/>
            <a:ext cx="838200" cy="1089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Auto</a:t>
            </a:r>
            <a:b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</a:br>
            <a:endParaRPr lang="cs-CZ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6600000" scaled="1"/>
              </a:gradFill>
              <a:latin typeface="Impact"/>
            </a:endParaRPr>
          </a:p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1</a:t>
            </a:r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 flipV="1">
            <a:off x="4756150" y="218757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WordArt 52"/>
          <p:cNvSpPr>
            <a:spLocks noChangeArrowheads="1" noChangeShapeType="1" noTextEdit="1"/>
          </p:cNvSpPr>
          <p:nvPr/>
        </p:nvSpPr>
        <p:spPr bwMode="auto">
          <a:xfrm rot="1348537">
            <a:off x="4031541" y="5853383"/>
            <a:ext cx="1017359" cy="111254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cs-CZ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  <a:cs typeface="+mn-cs"/>
              </a:rPr>
              <a:t>Auto</a:t>
            </a:r>
            <a:r>
              <a:rPr lang="cs-CZ" sz="3600" kern="10" dirty="0">
                <a:ln w="9525">
                  <a:round/>
                  <a:headEnd/>
                  <a:tailEnd/>
                </a:ln>
                <a:latin typeface="Impact"/>
                <a:cs typeface="+mn-cs"/>
              </a:rPr>
              <a:t/>
            </a:r>
            <a:br>
              <a:rPr lang="cs-CZ" sz="3600" kern="10" dirty="0">
                <a:ln w="9525">
                  <a:round/>
                  <a:headEnd/>
                  <a:tailEnd/>
                </a:ln>
                <a:latin typeface="Impact"/>
                <a:cs typeface="+mn-cs"/>
              </a:rPr>
            </a:br>
            <a:endParaRPr lang="cs-CZ" sz="3600" kern="10" dirty="0">
              <a:ln w="9525">
                <a:round/>
                <a:headEnd/>
                <a:tailEnd/>
              </a:ln>
              <a:latin typeface="Impact"/>
              <a:cs typeface="+mn-cs"/>
            </a:endParaRPr>
          </a:p>
          <a:p>
            <a:pPr algn="r">
              <a:defRPr/>
            </a:pPr>
            <a:r>
              <a:rPr lang="cs-CZ" sz="3600" kern="10" dirty="0">
                <a:ln w="9525">
                  <a:round/>
                  <a:headEnd/>
                  <a:tailEnd/>
                </a:ln>
                <a:latin typeface="Impact"/>
                <a:cs typeface="+mn-cs"/>
              </a:rPr>
              <a:t>1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178425" y="3727450"/>
            <a:ext cx="0" cy="278765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4827588" y="3640138"/>
            <a:ext cx="139700" cy="1492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135438" y="3621088"/>
            <a:ext cx="139700" cy="15081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5006975" y="3387725"/>
            <a:ext cx="138113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4324350" y="3371850"/>
            <a:ext cx="139700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5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42005" grpId="0"/>
      <p:bldP spid="42006" grpId="0"/>
      <p:bldP spid="42007" grpId="0"/>
      <p:bldP spid="42008" grpId="0"/>
      <p:bldP spid="42010" grpId="0" animBg="1"/>
      <p:bldP spid="42011" grpId="0" animBg="1"/>
      <p:bldP spid="42012" grpId="0" animBg="1"/>
      <p:bldP spid="42013" grpId="0" animBg="1"/>
      <p:bldP spid="42014" grpId="0" animBg="1"/>
      <p:bldP spid="42015" grpId="0" animBg="1"/>
      <p:bldP spid="42016" grpId="0" animBg="1"/>
      <p:bldP spid="42020" grpId="0" animBg="1"/>
      <p:bldP spid="37" grpId="0" animBg="1"/>
      <p:bldP spid="11" grpId="0" animBg="1"/>
      <p:bldP spid="44" grpId="0" animBg="1"/>
      <p:bldP spid="45" grpId="0" animBg="1"/>
      <p:bldP spid="4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0">
                <a:sym typeface="Wingdings" pitchFamily="2" charset="2"/>
              </a:rPr>
              <a:t></a:t>
            </a:r>
            <a:endParaRPr lang="cs-CZ" sz="20000"/>
          </a:p>
        </p:txBody>
      </p:sp>
      <p:sp>
        <p:nvSpPr>
          <p:cNvPr id="53252" name="TextovéPole 5"/>
          <p:cNvSpPr txBox="1">
            <a:spLocks noChangeArrowheads="1"/>
          </p:cNvSpPr>
          <p:nvPr/>
        </p:nvSpPr>
        <p:spPr bwMode="auto">
          <a:xfrm>
            <a:off x="1692275" y="4500563"/>
            <a:ext cx="5880136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4000" dirty="0">
                <a:latin typeface="Book Antiqua" pitchFamily="18" charset="0"/>
              </a:rPr>
              <a:t>Děkuji vám za </a:t>
            </a:r>
            <a:r>
              <a:rPr lang="cs-CZ" sz="4000" dirty="0" smtClean="0">
                <a:latin typeface="Book Antiqua" pitchFamily="18" charset="0"/>
              </a:rPr>
              <a:t>pozornost</a:t>
            </a:r>
            <a:endParaRPr lang="en-US" sz="4000" dirty="0" smtClean="0">
              <a:latin typeface="Book Antiqua" pitchFamily="18" charset="0"/>
            </a:endParaRPr>
          </a:p>
          <a:p>
            <a:pPr algn="r" eaLnBrk="1" hangingPunct="1"/>
            <a:r>
              <a:rPr lang="cs-CZ" dirty="0" smtClean="0">
                <a:latin typeface="Book Antiqua" pitchFamily="18" charset="0"/>
              </a:rPr>
              <a:t>(Následující přívažek jen pro zájemce)</a:t>
            </a:r>
            <a:endParaRPr lang="cs-CZ" dirty="0"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Čtverec intervalu (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&gt;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prostoru, 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&lt;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času podobný)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I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41987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Invarianty Lorentzových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y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z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–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		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c t</a:t>
            </a:r>
            <a:endParaRPr lang="cs-CZ" sz="2800" i="1" baseline="3000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–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baseline="30000">
                <a:latin typeface="Book Antiqua" pitchFamily="18" charset="0"/>
              </a:rPr>
              <a:t>2</a:t>
            </a: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-76200" y="381635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H. Minkowski:</a:t>
            </a:r>
            <a:br>
              <a:rPr lang="cs-CZ" sz="2800">
                <a:latin typeface="Book Antiqua" pitchFamily="18" charset="0"/>
              </a:rPr>
            </a:b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y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z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baseline="30000">
                <a:latin typeface="Book Antiqua" pitchFamily="18" charset="0"/>
              </a:rPr>
              <a:t>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		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>
                <a:latin typeface="Book Antiqua" pitchFamily="18" charset="0"/>
              </a:rPr>
              <a:t> = i </a:t>
            </a:r>
            <a:r>
              <a:rPr lang="cs-CZ" sz="2800" i="1">
                <a:latin typeface="Book Antiqua" pitchFamily="18" charset="0"/>
              </a:rPr>
              <a:t>c t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Pseudoeuklidovská metrika (</a:t>
            </a: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baseline="-25000">
                <a:latin typeface="Book Antiqua" pitchFamily="18" charset="0"/>
              </a:rPr>
              <a:t>AB</a:t>
            </a:r>
            <a:r>
              <a:rPr lang="cs-CZ" sz="2800">
                <a:latin typeface="Book Antiqua" pitchFamily="18" charset="0"/>
              </a:rPr>
              <a:t> = 0 i pro různé události A, B).</a:t>
            </a: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1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Čtyřvektor polohy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(posunutí ∆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):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= {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 i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ct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}</a:t>
            </a:r>
          </a:p>
        </p:txBody>
      </p:sp>
      <p:sp>
        <p:nvSpPr>
          <p:cNvPr id="43011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Vektor vůči Lorentzovým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R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3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>
                <a:latin typeface="Book Antiqua" pitchFamily="18" charset="0"/>
              </a:rPr>
              <a:t>}</a:t>
            </a:r>
            <a:endParaRPr lang="cs-CZ" sz="2800" baseline="300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11125" y="3059113"/>
            <a:ext cx="92519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R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i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}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11125" y="3654425"/>
            <a:ext cx="92519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Pozor: čas </a:t>
            </a:r>
            <a:r>
              <a:rPr lang="cs-CZ" sz="2800" i="1">
                <a:latin typeface="Book Antiqua" pitchFamily="18" charset="0"/>
              </a:rPr>
              <a:t>t </a:t>
            </a:r>
            <a:r>
              <a:rPr lang="cs-CZ" sz="2800">
                <a:latin typeface="Book Antiqua" pitchFamily="18" charset="0"/>
              </a:rPr>
              <a:t>není invariant! Je jen jednou ze složek.</a:t>
            </a:r>
            <a:br>
              <a:rPr lang="cs-CZ" sz="2800">
                <a:latin typeface="Book Antiqua" pitchFamily="18" charset="0"/>
              </a:rPr>
            </a:br>
            <a:r>
              <a:rPr lang="cs-CZ" sz="2800">
                <a:latin typeface="Book Antiqua" pitchFamily="18" charset="0"/>
              </a:rPr>
              <a:t>Invariantem je ale </a:t>
            </a:r>
            <a:r>
              <a:rPr lang="cs-CZ" sz="2800" i="1">
                <a:latin typeface="Book Antiqua" pitchFamily="18" charset="0"/>
              </a:rPr>
              <a:t>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 i="1">
                <a:latin typeface="Book Antiqua" pitchFamily="18" charset="0"/>
              </a:rPr>
              <a:t> = t /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.</a:t>
            </a:r>
            <a:br>
              <a:rPr lang="cs-CZ" sz="2800" i="1">
                <a:latin typeface="Book Antiqua" pitchFamily="18" charset="0"/>
              </a:rPr>
            </a:br>
            <a:endParaRPr lang="el-GR" sz="2800" i="1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b="1">
                <a:latin typeface="Book Antiqua" pitchFamily="18" charset="0"/>
              </a:rPr>
              <a:t>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 i="1">
                <a:latin typeface="Book Antiqua" pitchFamily="18" charset="0"/>
              </a:rPr>
              <a:t> = t /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je invariantní vůči Ltrafo.</a:t>
            </a:r>
            <a:endParaRPr lang="cs-CZ" sz="2800" i="1"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5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464675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Časová změna čtyřpolohy podle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τ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: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w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∆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 ∆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τ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		=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∆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 ∆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 	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{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v;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i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}</a:t>
            </a:r>
          </a:p>
        </p:txBody>
      </p:sp>
      <p:sp>
        <p:nvSpPr>
          <p:cNvPr id="44035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Čtyřrychlost w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Obyčejná rychlost</a:t>
            </a:r>
            <a:r>
              <a:rPr lang="cs-CZ" sz="2800" i="1">
                <a:latin typeface="Book Antiqua" pitchFamily="18" charset="0"/>
              </a:rPr>
              <a:t>: v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3</a:t>
            </a:r>
            <a:r>
              <a:rPr lang="cs-CZ" sz="2800">
                <a:latin typeface="Book Antiqua" pitchFamily="18" charset="0"/>
              </a:rPr>
              <a:t>}</a:t>
            </a:r>
            <a:endParaRPr lang="cs-CZ" sz="2800" baseline="300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11125" y="3059113"/>
            <a:ext cx="92519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Velikost čtyřrychlosti je konstantní: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w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–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el-GR" sz="2800" i="1">
                <a:latin typeface="Book Antiqua" pitchFamily="18" charset="0"/>
              </a:rPr>
              <a:t> </a:t>
            </a:r>
            <a:r>
              <a:rPr lang="cs-CZ" sz="2800" i="1">
                <a:latin typeface="Book Antiqua" pitchFamily="18" charset="0"/>
              </a:rPr>
              <a:t>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(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/c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el-GR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– 1) </a:t>
            </a:r>
            <a:r>
              <a:rPr lang="cs-CZ" sz="2800" i="1">
                <a:latin typeface="Book Antiqua" pitchFamily="18" charset="0"/>
              </a:rPr>
              <a:t>= </a:t>
            </a:r>
            <a:r>
              <a:rPr lang="cs-CZ" sz="2800">
                <a:latin typeface="Book Antiqua" pitchFamily="18" charset="0"/>
              </a:rPr>
              <a:t>–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07950" y="4333875"/>
            <a:ext cx="92519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Proto je čtyřzrychlení vždy kolmé na čtyřrychlost.</a:t>
            </a:r>
            <a:endParaRPr lang="cs-CZ" sz="2800" i="1"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84634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39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3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428750"/>
            <a:ext cx="8488362" cy="5168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Absolutní</a:t>
            </a:r>
            <a:r>
              <a:rPr lang="cs-CZ" sz="3000" dirty="0" smtClean="0">
                <a:latin typeface="Book Antiqua" pitchFamily="18" charset="0"/>
              </a:rPr>
              <a:t>	(nezávislý na pozorovateli = </a:t>
            </a:r>
            <a:r>
              <a:rPr lang="cs-CZ" sz="3000" i="1" dirty="0" smtClean="0">
                <a:latin typeface="Book Antiqua" pitchFamily="18" charset="0"/>
              </a:rPr>
              <a:t>S</a:t>
            </a:r>
            <a:r>
              <a:rPr lang="cs-CZ" sz="3000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teplota </a:t>
            </a:r>
            <a:r>
              <a:rPr lang="cs-CZ" sz="3000" i="1" dirty="0" smtClean="0">
                <a:latin typeface="Book Antiqua" pitchFamily="18" charset="0"/>
              </a:rPr>
              <a:t>T </a:t>
            </a:r>
            <a:r>
              <a:rPr lang="cs-CZ" sz="3000" dirty="0" smtClean="0">
                <a:latin typeface="Book Antiqua" pitchFamily="18" charset="0"/>
              </a:rPr>
              <a:t>kamen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elektrický náboj </a:t>
            </a:r>
            <a:r>
              <a:rPr lang="cs-CZ" sz="3000" i="1" dirty="0" smtClean="0">
                <a:latin typeface="Book Antiqua" pitchFamily="18" charset="0"/>
              </a:rPr>
              <a:t>Q </a:t>
            </a:r>
            <a:r>
              <a:rPr lang="cs-CZ" sz="3000" dirty="0" smtClean="0">
                <a:latin typeface="Book Antiqua" pitchFamily="18" charset="0"/>
              </a:rPr>
              <a:t>apod.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err="1" smtClean="0">
                <a:latin typeface="Book Antiqua" pitchFamily="18" charset="0"/>
              </a:rPr>
              <a:t>vzáj</a:t>
            </a:r>
            <a:r>
              <a:rPr lang="cs-CZ" sz="3000" dirty="0" smtClean="0">
                <a:latin typeface="Book Antiqua" pitchFamily="18" charset="0"/>
              </a:rPr>
              <a:t>. </a:t>
            </a:r>
            <a:r>
              <a:rPr lang="cs-CZ" sz="3000" dirty="0" err="1" smtClean="0">
                <a:latin typeface="Book Antiqua" pitchFamily="18" charset="0"/>
              </a:rPr>
              <a:t>vzdál</a:t>
            </a:r>
            <a:r>
              <a:rPr lang="cs-CZ" sz="3000" dirty="0" smtClean="0">
                <a:latin typeface="Book Antiqua" pitchFamily="18" charset="0"/>
              </a:rPr>
              <a:t>. </a:t>
            </a:r>
            <a:r>
              <a:rPr lang="cs-CZ" sz="3000" i="1" dirty="0" smtClean="0">
                <a:latin typeface="Book Antiqua" pitchFamily="18" charset="0"/>
              </a:rPr>
              <a:t>d</a:t>
            </a:r>
            <a:r>
              <a:rPr lang="cs-CZ" sz="3000" dirty="0" smtClean="0">
                <a:latin typeface="Book Antiqua" pitchFamily="18" charset="0"/>
              </a:rPr>
              <a:t> v klidu (jsou 0,5 m od sebe)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Relativní</a:t>
            </a:r>
            <a:r>
              <a:rPr lang="cs-CZ" sz="3000" dirty="0" smtClean="0">
                <a:latin typeface="Book Antiqua" pitchFamily="18" charset="0"/>
              </a:rPr>
              <a:t> 	(vůči pozorovateli</a:t>
            </a:r>
            <a:r>
              <a:rPr lang="cs-CZ" sz="3000" dirty="0" smtClean="0">
                <a:latin typeface="Arial" charset="0"/>
              </a:rPr>
              <a:t>,</a:t>
            </a:r>
            <a:r>
              <a:rPr lang="cs-CZ" sz="3000" dirty="0" smtClean="0">
                <a:latin typeface="Book Antiqua" pitchFamily="18" charset="0"/>
              </a:rPr>
              <a:t> vůči </a:t>
            </a:r>
            <a:r>
              <a:rPr lang="cs-CZ" sz="3000" i="1" dirty="0" smtClean="0">
                <a:latin typeface="Book Antiqua" pitchFamily="18" charset="0"/>
              </a:rPr>
              <a:t>S</a:t>
            </a:r>
            <a:r>
              <a:rPr lang="cs-CZ" sz="3000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poloha </a:t>
            </a:r>
            <a:r>
              <a:rPr lang="cs-CZ" sz="3000" b="1" i="1" dirty="0" smtClean="0">
                <a:latin typeface="Book Antiqua" pitchFamily="18" charset="0"/>
              </a:rPr>
              <a:t>r</a:t>
            </a:r>
            <a:r>
              <a:rPr lang="cs-CZ" sz="3000" dirty="0" smtClean="0">
                <a:latin typeface="Book Antiqua" pitchFamily="18" charset="0"/>
              </a:rPr>
              <a:t> (vpředu, na 5. km nalevo)</a:t>
            </a:r>
            <a:endParaRPr lang="cs-CZ" sz="3000" b="1" i="1" dirty="0" smtClean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pojem klidu či pohybu (usneme ve vlaku)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rychlost </a:t>
            </a:r>
            <a:r>
              <a:rPr lang="cs-CZ" sz="3000" b="1" i="1" dirty="0" smtClean="0">
                <a:latin typeface="Book Antiqua" pitchFamily="18" charset="0"/>
              </a:rPr>
              <a:t>v </a:t>
            </a:r>
            <a:r>
              <a:rPr lang="cs-CZ" sz="3000" dirty="0" smtClean="0">
                <a:latin typeface="Book Antiqua" pitchFamily="18" charset="0"/>
              </a:rPr>
              <a:t>(na Zemi letící kolem Slunce) 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30213" y="396875"/>
            <a:ext cx="65213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Pojem absolutní </a:t>
            </a:r>
            <a:r>
              <a:rPr lang="en-US" sz="4000" b="1" i="1" dirty="0">
                <a:solidFill>
                  <a:schemeClr val="tx2"/>
                </a:solidFill>
                <a:latin typeface="Book Antiqua" pitchFamily="18" charset="0"/>
              </a:rPr>
              <a:t>×</a:t>
            </a:r>
            <a:r>
              <a:rPr lang="cs-CZ" sz="4000" b="1" i="1" dirty="0">
                <a:solidFill>
                  <a:schemeClr val="tx2"/>
                </a:solidFill>
                <a:latin typeface="Book Antiqua" pitchFamily="18" charset="0"/>
              </a:rPr>
              <a:t> relativní</a:t>
            </a: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813" y="4119563"/>
            <a:ext cx="9251950" cy="1862137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Zkoumejme zde jen hmotnost setrvačnou. Ta se vyskytuje v klasické mechanice hlavně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v hybnosti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= mv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ve 2NZ: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ma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F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anebo d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/d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F </a:t>
            </a:r>
          </a:p>
        </p:txBody>
      </p:sp>
      <p:sp>
        <p:nvSpPr>
          <p:cNvPr id="45059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3317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Hmotnost m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1211263"/>
            <a:ext cx="925195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Hledáme relativistický ekvivalent klasické veličiny hmotnost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. Uvažme proto, kde se hmotnost vyskytuje.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Jak známo, hmotnost se vyskytuje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gravitačním zákoně jako hmotnost gravitační,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pohybových rovnicích jako hmotnost setrvačná.</a:t>
            </a:r>
          </a:p>
        </p:txBody>
      </p:sp>
      <p:sp>
        <p:nvSpPr>
          <p:cNvPr id="45065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40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4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330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Hmotnost m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549275" y="1411288"/>
            <a:ext cx="969327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Vyřešíme nepružnou srážku dvou stejných částic, a to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soustavě </a:t>
            </a:r>
            <a:r>
              <a:rPr lang="cs-CZ" sz="2400" i="1">
                <a:latin typeface="Book Antiqua" pitchFamily="18" charset="0"/>
              </a:rPr>
              <a:t>S</a:t>
            </a:r>
            <a:r>
              <a:rPr lang="cs-CZ" sz="2400">
                <a:latin typeface="Book Antiqua" pitchFamily="18" charset="0"/>
              </a:rPr>
              <a:t>, v níž stojí druhá koule,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 v soustavě </a:t>
            </a: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>
                <a:latin typeface="Book Antiqua" pitchFamily="18" charset="0"/>
              </a:rPr>
              <a:t>’</a:t>
            </a:r>
            <a:r>
              <a:rPr lang="cs-CZ" sz="2400">
                <a:latin typeface="Book Antiqua" pitchFamily="18" charset="0"/>
              </a:rPr>
              <a:t>, v níž stojí první koule.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Obě řešení pak porovnáme Lorentzovou transformací.</a:t>
            </a:r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774700" y="52578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Oval 10"/>
          <p:cNvSpPr>
            <a:spLocks noChangeArrowheads="1"/>
          </p:cNvSpPr>
          <p:nvPr/>
        </p:nvSpPr>
        <p:spPr bwMode="auto">
          <a:xfrm>
            <a:off x="2212975" y="52990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Text Box 11"/>
          <p:cNvSpPr txBox="1">
            <a:spLocks noChangeArrowheads="1"/>
          </p:cNvSpPr>
          <p:nvPr/>
        </p:nvSpPr>
        <p:spPr bwMode="auto">
          <a:xfrm>
            <a:off x="1052513" y="3398838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6090" name="Text Box 12"/>
          <p:cNvSpPr txBox="1">
            <a:spLocks noChangeArrowheads="1"/>
          </p:cNvSpPr>
          <p:nvPr/>
        </p:nvSpPr>
        <p:spPr bwMode="auto">
          <a:xfrm>
            <a:off x="6675438" y="3400425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963613" y="5511800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1697038" y="5083175"/>
            <a:ext cx="509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5" name="Oval 15"/>
          <p:cNvSpPr>
            <a:spLocks noChangeArrowheads="1"/>
          </p:cNvSpPr>
          <p:nvPr/>
        </p:nvSpPr>
        <p:spPr bwMode="auto">
          <a:xfrm>
            <a:off x="1752600" y="46101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6" name="Oval 16"/>
          <p:cNvSpPr>
            <a:spLocks noChangeArrowheads="1"/>
          </p:cNvSpPr>
          <p:nvPr/>
        </p:nvSpPr>
        <p:spPr bwMode="auto">
          <a:xfrm>
            <a:off x="2257425" y="4625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7" name="Oval 17"/>
          <p:cNvSpPr>
            <a:spLocks noChangeArrowheads="1"/>
          </p:cNvSpPr>
          <p:nvPr/>
        </p:nvSpPr>
        <p:spPr bwMode="auto">
          <a:xfrm>
            <a:off x="2647950" y="37528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8" name="Oval 18"/>
          <p:cNvSpPr>
            <a:spLocks noChangeArrowheads="1"/>
          </p:cNvSpPr>
          <p:nvPr/>
        </p:nvSpPr>
        <p:spPr bwMode="auto">
          <a:xfrm>
            <a:off x="3089275" y="37623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>
            <a:off x="3448050" y="4011613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3749675" y="3630613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41" name="Oval 21"/>
          <p:cNvSpPr>
            <a:spLocks noChangeArrowheads="1"/>
          </p:cNvSpPr>
          <p:nvPr/>
        </p:nvSpPr>
        <p:spPr bwMode="auto">
          <a:xfrm>
            <a:off x="6645275" y="536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2" name="Oval 22"/>
          <p:cNvSpPr>
            <a:spLocks noChangeArrowheads="1"/>
          </p:cNvSpPr>
          <p:nvPr/>
        </p:nvSpPr>
        <p:spPr bwMode="auto">
          <a:xfrm>
            <a:off x="8004175" y="54054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 flipH="1" flipV="1">
            <a:off x="7335838" y="56086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7335838" y="5159375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45" name="Oval 25"/>
          <p:cNvSpPr>
            <a:spLocks noChangeArrowheads="1"/>
          </p:cNvSpPr>
          <p:nvPr/>
        </p:nvSpPr>
        <p:spPr bwMode="auto">
          <a:xfrm>
            <a:off x="6583363" y="46863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6" name="Oval 26"/>
          <p:cNvSpPr>
            <a:spLocks noChangeArrowheads="1"/>
          </p:cNvSpPr>
          <p:nvPr/>
        </p:nvSpPr>
        <p:spPr bwMode="auto">
          <a:xfrm>
            <a:off x="7088188" y="470217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7" name="Oval 27"/>
          <p:cNvSpPr>
            <a:spLocks noChangeArrowheads="1"/>
          </p:cNvSpPr>
          <p:nvPr/>
        </p:nvSpPr>
        <p:spPr bwMode="auto">
          <a:xfrm>
            <a:off x="5734050" y="3736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8" name="Oval 28"/>
          <p:cNvSpPr>
            <a:spLocks noChangeArrowheads="1"/>
          </p:cNvSpPr>
          <p:nvPr/>
        </p:nvSpPr>
        <p:spPr bwMode="auto">
          <a:xfrm>
            <a:off x="6175375" y="37465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9" name="Text Box 29"/>
          <p:cNvSpPr txBox="1">
            <a:spLocks noChangeArrowheads="1"/>
          </p:cNvSpPr>
          <p:nvPr/>
        </p:nvSpPr>
        <p:spPr bwMode="auto">
          <a:xfrm>
            <a:off x="5103813" y="3592513"/>
            <a:ext cx="84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6108" name="Rectangle 32"/>
          <p:cNvSpPr>
            <a:spLocks noChangeArrowheads="1"/>
          </p:cNvSpPr>
          <p:nvPr/>
        </p:nvSpPr>
        <p:spPr bwMode="auto">
          <a:xfrm>
            <a:off x="433388" y="3494088"/>
            <a:ext cx="87106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54" name="AutoShape 34"/>
          <p:cNvSpPr>
            <a:spLocks noChangeArrowheads="1"/>
          </p:cNvSpPr>
          <p:nvPr/>
        </p:nvSpPr>
        <p:spPr bwMode="auto">
          <a:xfrm>
            <a:off x="4248150" y="5578475"/>
            <a:ext cx="884238" cy="8223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5" name="Text Box 35"/>
          <p:cNvSpPr txBox="1">
            <a:spLocks noChangeArrowheads="1"/>
          </p:cNvSpPr>
          <p:nvPr/>
        </p:nvSpPr>
        <p:spPr bwMode="auto">
          <a:xfrm>
            <a:off x="4402138" y="60086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/>
              <a:t>čas</a:t>
            </a:r>
            <a:endParaRPr lang="en-US" b="1" i="1"/>
          </a:p>
        </p:txBody>
      </p:sp>
      <p:sp>
        <p:nvSpPr>
          <p:cNvPr id="46111" name="Line 36"/>
          <p:cNvSpPr>
            <a:spLocks noChangeShapeType="1"/>
          </p:cNvSpPr>
          <p:nvPr/>
        </p:nvSpPr>
        <p:spPr bwMode="auto">
          <a:xfrm>
            <a:off x="4686300" y="3581400"/>
            <a:ext cx="0" cy="17907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58" name="Line 38"/>
          <p:cNvSpPr>
            <a:spLocks noChangeShapeType="1"/>
          </p:cNvSpPr>
          <p:nvPr/>
        </p:nvSpPr>
        <p:spPr bwMode="auto">
          <a:xfrm flipH="1" flipV="1">
            <a:off x="5176838" y="3990975"/>
            <a:ext cx="679450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835025" y="56769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51075" y="5703888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73375" y="42148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684963" y="578167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8101013" y="580866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978525" y="42418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2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0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9" grpId="0" animBg="1"/>
      <p:bldP spid="107530" grpId="0" animBg="1"/>
      <p:bldP spid="107533" grpId="0" animBg="1"/>
      <p:bldP spid="107534" grpId="0"/>
      <p:bldP spid="107535" grpId="0" animBg="1"/>
      <p:bldP spid="107536" grpId="0" animBg="1"/>
      <p:bldP spid="107537" grpId="0" animBg="1"/>
      <p:bldP spid="107538" grpId="0" animBg="1"/>
      <p:bldP spid="107539" grpId="0" animBg="1"/>
      <p:bldP spid="107540" grpId="0"/>
      <p:bldP spid="107541" grpId="0" animBg="1"/>
      <p:bldP spid="107542" grpId="0" animBg="1"/>
      <p:bldP spid="107543" grpId="0" animBg="1"/>
      <p:bldP spid="107544" grpId="0"/>
      <p:bldP spid="107545" grpId="0" animBg="1"/>
      <p:bldP spid="107546" grpId="0" animBg="1"/>
      <p:bldP spid="107547" grpId="0" animBg="1"/>
      <p:bldP spid="107548" grpId="0" animBg="1"/>
      <p:bldP spid="107549" grpId="0"/>
      <p:bldP spid="107554" grpId="0" animBg="1"/>
      <p:bldP spid="107555" grpId="0"/>
      <p:bldP spid="107558" grpId="0" animBg="1"/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442913" y="1557338"/>
            <a:ext cx="9586913" cy="201295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Předpokládejme při popisu srážky v kterékoli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IS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toto: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částice má hmotnost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která závisí na rychlosti: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=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(v)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zachovává se celková hmotnost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 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;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zachovává se celková hybnost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,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kde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p =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</a:t>
            </a:r>
          </a:p>
        </p:txBody>
      </p:sp>
      <p:sp>
        <p:nvSpPr>
          <p:cNvPr id="47107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 dirty="0">
                <a:latin typeface="Book Antiqua" pitchFamily="18" charset="0"/>
              </a:rPr>
              <a:t>Nepružná srážka dvou částic</a:t>
            </a:r>
            <a:endParaRPr lang="en-US" sz="4000" b="1" baseline="-25000" dirty="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442913" y="3482975"/>
            <a:ext cx="9251951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 soustavě </a:t>
            </a:r>
            <a:r>
              <a:rPr lang="cs-CZ" sz="2800" i="1">
                <a:latin typeface="Book Antiqua" pitchFamily="18" charset="0"/>
              </a:rPr>
              <a:t>S </a:t>
            </a:r>
            <a:r>
              <a:rPr lang="cs-CZ" sz="2800">
                <a:latin typeface="Book Antiqua" pitchFamily="18" charset="0"/>
              </a:rPr>
              <a:t>má první koule rychlost </a:t>
            </a:r>
            <a:r>
              <a:rPr lang="cs-CZ" sz="2800" i="1">
                <a:latin typeface="Book Antiqua" pitchFamily="18" charset="0"/>
              </a:rPr>
              <a:t>v,</a:t>
            </a:r>
            <a:r>
              <a:rPr lang="cs-CZ" sz="2800">
                <a:latin typeface="Book Antiqua" pitchFamily="18" charset="0"/>
              </a:rPr>
              <a:t> druhá koule rychlost 0 a po srážce mají obě koule společnou rychlost </a:t>
            </a:r>
            <a:r>
              <a:rPr lang="cs-CZ" sz="2800" i="1">
                <a:latin typeface="Book Antiqua" pitchFamily="18" charset="0"/>
              </a:rPr>
              <a:t>u. </a:t>
            </a:r>
            <a:endParaRPr lang="cs-CZ" sz="28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469900" y="5006975"/>
            <a:ext cx="65087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Soustava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en-GB" sz="2800" i="1">
                <a:latin typeface="Book Antiqua" pitchFamily="18" charset="0"/>
              </a:rPr>
              <a:t>’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má vůči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 rychlost </a:t>
            </a:r>
            <a:r>
              <a:rPr lang="cs-CZ" sz="2800" i="1">
                <a:latin typeface="Book Antiqua" pitchFamily="18" charset="0"/>
              </a:rPr>
              <a:t>v. </a:t>
            </a:r>
            <a:endParaRPr lang="cs-CZ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2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8133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290513" y="3876675"/>
            <a:ext cx="4970463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p = 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v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0 =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u</a:t>
            </a:r>
            <a:r>
              <a:rPr lang="cs-CZ" sz="2800" i="1">
                <a:latin typeface="Book Antiqua" pitchFamily="18" charset="0"/>
              </a:rPr>
              <a:t>u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u</a:t>
            </a:r>
            <a:r>
              <a:rPr lang="cs-CZ" sz="2800" i="1">
                <a:latin typeface="Book Antiqua" pitchFamily="18" charset="0"/>
              </a:rPr>
              <a:t> = 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 , </a:t>
            </a:r>
            <a:r>
              <a:rPr lang="cs-CZ" sz="2000">
                <a:latin typeface="Book Antiqua" pitchFamily="18" charset="0"/>
              </a:rPr>
              <a:t>takže</a:t>
            </a:r>
            <a:r>
              <a:rPr lang="cs-CZ" sz="2000" i="1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00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= (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)</a:t>
            </a:r>
            <a:r>
              <a:rPr lang="cs-CZ" sz="2800" i="1">
                <a:latin typeface="Book Antiqua" pitchFamily="18" charset="0"/>
              </a:rPr>
              <a:t>u</a:t>
            </a:r>
            <a:r>
              <a:rPr lang="cs-CZ" sz="2000" i="1">
                <a:latin typeface="Book Antiqua" pitchFamily="18" charset="0"/>
              </a:rPr>
              <a:t>, </a:t>
            </a:r>
            <a:r>
              <a:rPr lang="cs-CZ" sz="2000">
                <a:latin typeface="Book Antiqua" pitchFamily="18" charset="0"/>
              </a:rPr>
              <a:t>odkud</a:t>
            </a:r>
            <a:r>
              <a:rPr lang="cs-CZ" sz="2000" i="1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u = vm</a:t>
            </a:r>
            <a:r>
              <a:rPr lang="cs-CZ" sz="2800" i="1" baseline="-25000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/(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)</a:t>
            </a:r>
            <a:endParaRPr lang="cs-CZ" sz="2800" i="1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8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4233863" y="3830638"/>
            <a:ext cx="4910137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cs-CZ" sz="2400">
                <a:latin typeface="Book Antiqua" pitchFamily="18" charset="0"/>
              </a:rPr>
              <a:t>Lorentzova transformace:</a:t>
            </a:r>
          </a:p>
        </p:txBody>
      </p:sp>
      <p:graphicFrame>
        <p:nvGraphicFramePr>
          <p:cNvPr id="48136" name="Object 30"/>
          <p:cNvGraphicFramePr>
            <a:graphicFrameLocks noChangeAspect="1"/>
          </p:cNvGraphicFramePr>
          <p:nvPr/>
        </p:nvGraphicFramePr>
        <p:xfrm>
          <a:off x="5454650" y="4413250"/>
          <a:ext cx="2017713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3" imgW="990360" imgH="876240" progId="Equation.DSMT4">
                  <p:embed/>
                </p:oleObj>
              </mc:Choice>
              <mc:Fallback>
                <p:oleObj name="Equation" r:id="rId3" imgW="99036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650" y="4413250"/>
                        <a:ext cx="2017713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7" name="Oval 31"/>
          <p:cNvSpPr>
            <a:spLocks noChangeArrowheads="1"/>
          </p:cNvSpPr>
          <p:nvPr/>
        </p:nvSpPr>
        <p:spPr bwMode="auto">
          <a:xfrm>
            <a:off x="781050" y="30654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Oval 32"/>
          <p:cNvSpPr>
            <a:spLocks noChangeArrowheads="1"/>
          </p:cNvSpPr>
          <p:nvPr/>
        </p:nvSpPr>
        <p:spPr bwMode="auto">
          <a:xfrm>
            <a:off x="2219325" y="31067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Text Box 33"/>
          <p:cNvSpPr txBox="1">
            <a:spLocks noChangeArrowheads="1"/>
          </p:cNvSpPr>
          <p:nvPr/>
        </p:nvSpPr>
        <p:spPr bwMode="auto">
          <a:xfrm>
            <a:off x="1058863" y="1206500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0" name="Text Box 34"/>
          <p:cNvSpPr txBox="1">
            <a:spLocks noChangeArrowheads="1"/>
          </p:cNvSpPr>
          <p:nvPr/>
        </p:nvSpPr>
        <p:spPr bwMode="auto">
          <a:xfrm>
            <a:off x="6681788" y="1208088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1" name="Line 35"/>
          <p:cNvSpPr>
            <a:spLocks noChangeShapeType="1"/>
          </p:cNvSpPr>
          <p:nvPr/>
        </p:nvSpPr>
        <p:spPr bwMode="auto">
          <a:xfrm>
            <a:off x="969963" y="3319463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42" name="Text Box 36"/>
          <p:cNvSpPr txBox="1">
            <a:spLocks noChangeArrowheads="1"/>
          </p:cNvSpPr>
          <p:nvPr/>
        </p:nvSpPr>
        <p:spPr bwMode="auto">
          <a:xfrm>
            <a:off x="1703388" y="2890838"/>
            <a:ext cx="509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3" name="Oval 37"/>
          <p:cNvSpPr>
            <a:spLocks noChangeArrowheads="1"/>
          </p:cNvSpPr>
          <p:nvPr/>
        </p:nvSpPr>
        <p:spPr bwMode="auto">
          <a:xfrm>
            <a:off x="1981200" y="24177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Oval 38"/>
          <p:cNvSpPr>
            <a:spLocks noChangeArrowheads="1"/>
          </p:cNvSpPr>
          <p:nvPr/>
        </p:nvSpPr>
        <p:spPr bwMode="auto">
          <a:xfrm>
            <a:off x="2371725" y="2433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39"/>
          <p:cNvSpPr>
            <a:spLocks noChangeArrowheads="1"/>
          </p:cNvSpPr>
          <p:nvPr/>
        </p:nvSpPr>
        <p:spPr bwMode="auto">
          <a:xfrm>
            <a:off x="2768600" y="156051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40"/>
          <p:cNvSpPr>
            <a:spLocks noChangeArrowheads="1"/>
          </p:cNvSpPr>
          <p:nvPr/>
        </p:nvSpPr>
        <p:spPr bwMode="auto">
          <a:xfrm>
            <a:off x="3095625" y="15700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41"/>
          <p:cNvSpPr>
            <a:spLocks noChangeShapeType="1"/>
          </p:cNvSpPr>
          <p:nvPr/>
        </p:nvSpPr>
        <p:spPr bwMode="auto">
          <a:xfrm>
            <a:off x="3384550" y="1825625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48" name="Text Box 42"/>
          <p:cNvSpPr txBox="1">
            <a:spLocks noChangeArrowheads="1"/>
          </p:cNvSpPr>
          <p:nvPr/>
        </p:nvSpPr>
        <p:spPr bwMode="auto">
          <a:xfrm>
            <a:off x="3686175" y="1444625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9" name="Oval 43"/>
          <p:cNvSpPr>
            <a:spLocks noChangeArrowheads="1"/>
          </p:cNvSpPr>
          <p:nvPr/>
        </p:nvSpPr>
        <p:spPr bwMode="auto">
          <a:xfrm>
            <a:off x="6651625" y="30162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Oval 44"/>
          <p:cNvSpPr>
            <a:spLocks noChangeArrowheads="1"/>
          </p:cNvSpPr>
          <p:nvPr/>
        </p:nvSpPr>
        <p:spPr bwMode="auto">
          <a:xfrm>
            <a:off x="8010525" y="305752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45"/>
          <p:cNvSpPr>
            <a:spLocks noChangeShapeType="1"/>
          </p:cNvSpPr>
          <p:nvPr/>
        </p:nvSpPr>
        <p:spPr bwMode="auto">
          <a:xfrm flipH="1" flipV="1">
            <a:off x="7308850" y="32718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52" name="Text Box 46"/>
          <p:cNvSpPr txBox="1">
            <a:spLocks noChangeArrowheads="1"/>
          </p:cNvSpPr>
          <p:nvPr/>
        </p:nvSpPr>
        <p:spPr bwMode="auto">
          <a:xfrm>
            <a:off x="7308850" y="2822575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53" name="Oval 47"/>
          <p:cNvSpPr>
            <a:spLocks noChangeArrowheads="1"/>
          </p:cNvSpPr>
          <p:nvPr/>
        </p:nvSpPr>
        <p:spPr bwMode="auto">
          <a:xfrm>
            <a:off x="6577013" y="237172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Oval 48"/>
          <p:cNvSpPr>
            <a:spLocks noChangeArrowheads="1"/>
          </p:cNvSpPr>
          <p:nvPr/>
        </p:nvSpPr>
        <p:spPr bwMode="auto">
          <a:xfrm>
            <a:off x="6967538" y="23876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Oval 49"/>
          <p:cNvSpPr>
            <a:spLocks noChangeArrowheads="1"/>
          </p:cNvSpPr>
          <p:nvPr/>
        </p:nvSpPr>
        <p:spPr bwMode="auto">
          <a:xfrm>
            <a:off x="5740400" y="1544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Oval 50"/>
          <p:cNvSpPr>
            <a:spLocks noChangeArrowheads="1"/>
          </p:cNvSpPr>
          <p:nvPr/>
        </p:nvSpPr>
        <p:spPr bwMode="auto">
          <a:xfrm>
            <a:off x="6067425" y="155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Text Box 51"/>
          <p:cNvSpPr txBox="1">
            <a:spLocks noChangeArrowheads="1"/>
          </p:cNvSpPr>
          <p:nvPr/>
        </p:nvSpPr>
        <p:spPr bwMode="auto">
          <a:xfrm>
            <a:off x="5110163" y="1400175"/>
            <a:ext cx="84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58" name="Line 52"/>
          <p:cNvSpPr>
            <a:spLocks noChangeShapeType="1"/>
          </p:cNvSpPr>
          <p:nvPr/>
        </p:nvSpPr>
        <p:spPr bwMode="auto">
          <a:xfrm flipH="1" flipV="1">
            <a:off x="5373688" y="1798638"/>
            <a:ext cx="603250" cy="1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59" name="Rectangle 53"/>
          <p:cNvSpPr>
            <a:spLocks noChangeArrowheads="1"/>
          </p:cNvSpPr>
          <p:nvPr/>
        </p:nvSpPr>
        <p:spPr bwMode="auto">
          <a:xfrm>
            <a:off x="433388" y="1377950"/>
            <a:ext cx="87106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846138" y="34655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62188" y="34925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84488" y="20034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895975" y="203676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696075" y="35147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112125" y="35417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 flipH="1" flipV="1">
            <a:off x="4606925" y="1157288"/>
            <a:ext cx="11113" cy="2465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2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4" grpId="0"/>
      <p:bldP spid="4" grpId="0"/>
      <p:bldP spid="5" grpId="0"/>
      <p:bldP spid="6" grpId="0"/>
      <p:bldP spid="7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graphicFrame>
        <p:nvGraphicFramePr>
          <p:cNvPr id="109597" name="Object 29"/>
          <p:cNvGraphicFramePr>
            <a:graphicFrameLocks noChangeAspect="1"/>
          </p:cNvGraphicFramePr>
          <p:nvPr/>
        </p:nvGraphicFramePr>
        <p:xfrm>
          <a:off x="319088" y="2305050"/>
          <a:ext cx="471011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0" name="Equation" r:id="rId3" imgW="2311200" imgH="419040" progId="Equation.DSMT4">
                  <p:embed/>
                </p:oleObj>
              </mc:Choice>
              <mc:Fallback>
                <p:oleObj name="Equation" r:id="rId3" imgW="23112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2305050"/>
                        <a:ext cx="4710112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8" name="Object 30"/>
          <p:cNvGraphicFramePr>
            <a:graphicFrameLocks noChangeAspect="1"/>
          </p:cNvGraphicFramePr>
          <p:nvPr/>
        </p:nvGraphicFramePr>
        <p:xfrm>
          <a:off x="617538" y="1370013"/>
          <a:ext cx="3957637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1" name="Equation" r:id="rId5" imgW="1942920" imgH="380880" progId="Equation.DSMT4">
                  <p:embed/>
                </p:oleObj>
              </mc:Choice>
              <mc:Fallback>
                <p:oleObj name="Equation" r:id="rId5" imgW="194292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1370013"/>
                        <a:ext cx="3957637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9" name="Object 31"/>
          <p:cNvGraphicFramePr>
            <a:graphicFrameLocks noChangeAspect="1"/>
          </p:cNvGraphicFramePr>
          <p:nvPr/>
        </p:nvGraphicFramePr>
        <p:xfrm>
          <a:off x="476250" y="3251200"/>
          <a:ext cx="38814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2" name="Equation" r:id="rId7" imgW="1904760" imgH="419040" progId="Equation.DSMT4">
                  <p:embed/>
                </p:oleObj>
              </mc:Choice>
              <mc:Fallback>
                <p:oleObj name="Equation" r:id="rId7" imgW="1904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251200"/>
                        <a:ext cx="3881438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0" name="Object 32"/>
          <p:cNvGraphicFramePr>
            <a:graphicFrameLocks noChangeAspect="1"/>
          </p:cNvGraphicFramePr>
          <p:nvPr/>
        </p:nvGraphicFramePr>
        <p:xfrm>
          <a:off x="530225" y="4159250"/>
          <a:ext cx="39576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3" name="Equation" r:id="rId9" imgW="1942920" imgH="419040" progId="Equation.DSMT4">
                  <p:embed/>
                </p:oleObj>
              </mc:Choice>
              <mc:Fallback>
                <p:oleObj name="Equation" r:id="rId9" imgW="19429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4159250"/>
                        <a:ext cx="3957638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1" name="Object 33"/>
          <p:cNvGraphicFramePr>
            <a:graphicFrameLocks noChangeAspect="1"/>
          </p:cNvGraphicFramePr>
          <p:nvPr/>
        </p:nvGraphicFramePr>
        <p:xfrm>
          <a:off x="1565275" y="5022850"/>
          <a:ext cx="19145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4" name="Equation" r:id="rId11" imgW="939600" imgH="419040" progId="Equation.DSMT4">
                  <p:embed/>
                </p:oleObj>
              </mc:Choice>
              <mc:Fallback>
                <p:oleObj name="Equation" r:id="rId11" imgW="9396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5022850"/>
                        <a:ext cx="1914525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2" name="Object 34"/>
          <p:cNvGraphicFramePr>
            <a:graphicFrameLocks noChangeAspect="1"/>
          </p:cNvGraphicFramePr>
          <p:nvPr/>
        </p:nvGraphicFramePr>
        <p:xfrm>
          <a:off x="5187950" y="4573588"/>
          <a:ext cx="2633663" cy="149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5" name="Equation" r:id="rId13" imgW="1002960" imgH="571320" progId="Equation.DSMT4">
                  <p:embed/>
                </p:oleObj>
              </mc:Choice>
              <mc:Fallback>
                <p:oleObj name="Equation" r:id="rId13" imgW="100296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4573588"/>
                        <a:ext cx="2633663" cy="149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603" name="Rectangle 35"/>
          <p:cNvSpPr>
            <a:spLocks noChangeArrowheads="1"/>
          </p:cNvSpPr>
          <p:nvPr/>
        </p:nvSpPr>
        <p:spPr bwMode="auto">
          <a:xfrm>
            <a:off x="4681538" y="4165600"/>
            <a:ext cx="4462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Book Antiqua" pitchFamily="18" charset="0"/>
              </a:rPr>
              <a:t>Relativistická hmotnost m: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1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EB89FB-8DA9-42C5-B8AA-7E3D8974929E}" type="datetime1">
              <a:rPr lang="cs-CZ" sz="1200" smtClean="0">
                <a:solidFill>
                  <a:srgbClr val="D38E27"/>
                </a:solidFill>
              </a:rPr>
              <a:t>23.3.2014</a:t>
            </a:fld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5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0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53895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Klidová hmotnost m</a:t>
            </a:r>
            <a:r>
              <a:rPr lang="cs-CZ" sz="4000" b="1" baseline="-25000">
                <a:latin typeface="Book Antiqua" pitchFamily="18" charset="0"/>
              </a:rPr>
              <a:t>0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0" y="1211263"/>
            <a:ext cx="84899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Veličinu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značíme prostě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. Platí </a:t>
            </a:r>
            <a:r>
              <a:rPr lang="cs-CZ" sz="2800" i="1">
                <a:latin typeface="Book Antiqua" pitchFamily="18" charset="0"/>
              </a:rPr>
              <a:t>m 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 a hraje v relativitě roli (setrvačné) hmotnosti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 částice z klasické mechaniky, měřené při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.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3251200"/>
            <a:ext cx="848995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 různých systémech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 je </a:t>
            </a:r>
            <a:r>
              <a:rPr lang="cs-CZ" sz="2800" i="1">
                <a:latin typeface="Book Antiqua" pitchFamily="18" charset="0"/>
              </a:rPr>
              <a:t>m </a:t>
            </a:r>
            <a:r>
              <a:rPr lang="cs-CZ" sz="2800">
                <a:latin typeface="Book Antiqua" pitchFamily="18" charset="0"/>
              </a:rPr>
              <a:t>různě velká; nejmenší je v systému, kde částice stojí (</a:t>
            </a:r>
            <a:r>
              <a:rPr lang="cs-CZ" sz="2800" i="1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= 0).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82550" y="4640263"/>
            <a:ext cx="84899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Tato veličina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=m</a:t>
            </a:r>
            <a:r>
              <a:rPr lang="cs-CZ" sz="2800">
                <a:latin typeface="Book Antiqua" pitchFamily="18" charset="0"/>
              </a:rPr>
              <a:t>/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,</a:t>
            </a:r>
            <a:r>
              <a:rPr lang="cs-CZ" sz="2800">
                <a:latin typeface="Book Antiqua" pitchFamily="18" charset="0"/>
              </a:rPr>
              <a:t> tj. </a:t>
            </a:r>
            <a:r>
              <a:rPr lang="cs-CZ" sz="2800" b="1">
                <a:latin typeface="Book Antiqua" pitchFamily="18" charset="0"/>
              </a:rPr>
              <a:t>klidová hmotnost</a:t>
            </a:r>
            <a:r>
              <a:rPr lang="cs-CZ" sz="2800">
                <a:latin typeface="Book Antiqua" pitchFamily="18" charset="0"/>
              </a:rPr>
              <a:t>, je proto nezávislá na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částice pohybující se vůči </a:t>
            </a:r>
            <a:r>
              <a:rPr lang="cs-CZ" sz="2800" i="1">
                <a:latin typeface="Book Antiqua" pitchFamily="18" charset="0"/>
              </a:rPr>
              <a:t>S,</a:t>
            </a:r>
            <a:r>
              <a:rPr lang="cs-CZ" sz="2800">
                <a:latin typeface="Book Antiqua" pitchFamily="18" charset="0"/>
              </a:rPr>
              <a:t> a je tedy invariantem.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922463" y="423863"/>
            <a:ext cx="558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Čtyřhybnost p = m</a:t>
            </a:r>
            <a:r>
              <a:rPr lang="cs-CZ" sz="4000" b="1" baseline="-25000">
                <a:latin typeface="Book Antiqua" pitchFamily="18" charset="0"/>
              </a:rPr>
              <a:t>0 </a:t>
            </a:r>
            <a:r>
              <a:rPr lang="cs-CZ" sz="4000" b="1" i="1">
                <a:latin typeface="Book Antiqua" pitchFamily="18" charset="0"/>
              </a:rPr>
              <a:t>w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400" y="1179513"/>
            <a:ext cx="84899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Veličina </a:t>
            </a:r>
            <a:r>
              <a:rPr lang="cs-CZ" sz="2800" i="1">
                <a:latin typeface="Book Antiqua" pitchFamily="18" charset="0"/>
              </a:rPr>
              <a:t>p </a:t>
            </a:r>
            <a:r>
              <a:rPr lang="cs-CZ" sz="2800">
                <a:latin typeface="Book Antiqua" pitchFamily="18" charset="0"/>
              </a:rPr>
              <a:t>=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w </a:t>
            </a:r>
            <a:r>
              <a:rPr lang="cs-CZ" sz="2800">
                <a:latin typeface="Book Antiqua" pitchFamily="18" charset="0"/>
              </a:rPr>
              <a:t>(čtyřvektor s „prostorovou složkou“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u</a:t>
            </a:r>
            <a:r>
              <a:rPr lang="cs-CZ" sz="2800">
                <a:latin typeface="Book Antiqua" pitchFamily="18" charset="0"/>
              </a:rPr>
              <a:t>) hraje v relativitě roli hybnosti </a:t>
            </a:r>
            <a:r>
              <a:rPr lang="cs-CZ" sz="2800" i="1">
                <a:latin typeface="Book Antiqua" pitchFamily="18" charset="0"/>
              </a:rPr>
              <a:t>p</a:t>
            </a:r>
            <a:r>
              <a:rPr lang="cs-CZ" sz="2800">
                <a:latin typeface="Book Antiqua" pitchFamily="18" charset="0"/>
              </a:rPr>
              <a:t> částice z klasické mechaniky.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2719388"/>
            <a:ext cx="8997950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Protože 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>
                <a:latin typeface="Book Antiqua" pitchFamily="18" charset="0"/>
              </a:rPr>
              <a:t> je invariantem (je stejně velký v různých systémech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), je časová změna (počítaná podle vlastního času) čtyřhybnosti částice čtyřvektorem, a má stejný význam v každém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0" y="4665663"/>
            <a:ext cx="84899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Toto nám umožňuje formulovat relativisticky invariantní pohybovou rovnici relativistické mechaniky: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9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14400" y="423863"/>
            <a:ext cx="6864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Další pohybové zákony STR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400" y="1179513"/>
            <a:ext cx="84899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3200" i="1">
                <a:solidFill>
                  <a:srgbClr val="FF0000"/>
                </a:solidFill>
                <a:latin typeface="Book Antiqua" pitchFamily="18" charset="0"/>
              </a:rPr>
              <a:t>2NZ: Časová změna čtyřhybnosti částice (podle vlastního času) je rovna výsledné čtyřsíle působící na částici. </a:t>
            </a:r>
            <a:endParaRPr lang="en-US" sz="3200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2719388"/>
            <a:ext cx="848995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Druhý Newtonův zákon (s časovou změnou čtyřhybnosti) tedy platí i ve STR.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50800" y="3959225"/>
            <a:ext cx="8489950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 úplnost: 3NZ (zákon akce a reakce) zůstává rovněž v platnosti, pokud akce i reakce působí v tomtéž místě.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„Přesouvání sil“ v rámci  tuhého tělesa však není možné, protože STR vylučuje pojem tuhého tělesa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</a:t>
            </a:r>
            <a:r>
              <a:rPr lang="cs-CZ" sz="1200" dirty="0" smtClean="0">
                <a:solidFill>
                  <a:srgbClr val="D38E27"/>
                </a:solidFill>
              </a:rPr>
              <a:t>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smtClean="0">
                <a:solidFill>
                  <a:srgbClr val="D38E27"/>
                </a:solidFill>
              </a:rPr>
              <a:t>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0">
                <a:sym typeface="Wingdings" pitchFamily="2" charset="2"/>
              </a:rPr>
              <a:t></a:t>
            </a:r>
            <a:endParaRPr lang="cs-CZ" sz="20000"/>
          </a:p>
        </p:txBody>
      </p:sp>
      <p:sp>
        <p:nvSpPr>
          <p:cNvPr id="53252" name="TextovéPole 5"/>
          <p:cNvSpPr txBox="1">
            <a:spLocks noChangeArrowheads="1"/>
          </p:cNvSpPr>
          <p:nvPr/>
        </p:nvSpPr>
        <p:spPr bwMode="auto">
          <a:xfrm>
            <a:off x="1636171" y="4500563"/>
            <a:ext cx="593624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4000" dirty="0">
                <a:latin typeface="Book Antiqua" pitchFamily="18" charset="0"/>
              </a:rPr>
              <a:t>Děkuji vám za </a:t>
            </a:r>
            <a:r>
              <a:rPr lang="cs-CZ" sz="4000" dirty="0" smtClean="0">
                <a:latin typeface="Book Antiqua" pitchFamily="18" charset="0"/>
              </a:rPr>
              <a:t>pozornost</a:t>
            </a:r>
          </a:p>
          <a:p>
            <a:pPr algn="r" eaLnBrk="1" hangingPunct="1"/>
            <a:r>
              <a:rPr lang="cs-CZ" sz="2800" dirty="0" smtClean="0">
                <a:latin typeface="Book Antiqua" pitchFamily="18" charset="0"/>
              </a:rPr>
              <a:t>(tentokrát už definitivně)</a:t>
            </a:r>
            <a:endParaRPr lang="cs-CZ" sz="2800" dirty="0"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10.3.2014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38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92262"/>
            <a:ext cx="8686800" cy="503713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Další veličina: čas </a:t>
            </a:r>
            <a:r>
              <a:rPr lang="cs-CZ" i="1" dirty="0" smtClean="0">
                <a:latin typeface="Book Antiqua" pitchFamily="18" charset="0"/>
              </a:rPr>
              <a:t>t</a:t>
            </a:r>
            <a:endParaRPr lang="cs-CZ" dirty="0" smtClean="0">
              <a:latin typeface="Book Antiqua" pitchFamily="18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Pohyb: poloha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dirty="0" smtClean="0">
                <a:latin typeface="Book Antiqua" pitchFamily="18" charset="0"/>
              </a:rPr>
              <a:t> se mění v závislosti na čase </a:t>
            </a:r>
            <a:r>
              <a:rPr lang="cs-CZ" i="1" dirty="0" smtClean="0">
                <a:latin typeface="Book Antiqua" pitchFamily="18" charset="0"/>
              </a:rPr>
              <a:t>t</a:t>
            </a:r>
            <a:endParaRPr lang="cs-CZ" dirty="0" smtClean="0">
              <a:latin typeface="Book Antiqua" pitchFamily="18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Klasická</a:t>
            </a:r>
            <a:r>
              <a:rPr lang="cs-CZ" dirty="0" smtClean="0">
                <a:latin typeface="Book Antiqua" pitchFamily="18" charset="0"/>
              </a:rPr>
              <a:t> fyzika: prostor a čas jsou </a:t>
            </a:r>
            <a:r>
              <a:rPr lang="cs-CZ" b="1" i="1" dirty="0" smtClean="0">
                <a:latin typeface="Book Antiqua" pitchFamily="18" charset="0"/>
              </a:rPr>
              <a:t>nezávislé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0000CC"/>
                </a:solidFill>
                <a:latin typeface="Book Antiqua" pitchFamily="18" charset="0"/>
              </a:rPr>
              <a:t>Relativistická fyzika: prostor a čas spolu souvisejí a vytvářejí </a:t>
            </a:r>
            <a:r>
              <a:rPr lang="cs-CZ" b="1" i="1" dirty="0" smtClean="0">
                <a:solidFill>
                  <a:srgbClr val="0000CC"/>
                </a:solidFill>
                <a:latin typeface="Book Antiqua" pitchFamily="18" charset="0"/>
              </a:rPr>
              <a:t>prostoročas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Popis pohybu bodu s polohou </a:t>
            </a:r>
            <a:r>
              <a:rPr lang="cs-CZ" b="1" i="1" dirty="0" smtClean="0">
                <a:latin typeface="Book Antiqua" pitchFamily="18" charset="0"/>
              </a:rPr>
              <a:t>r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CC0000"/>
                </a:solidFill>
                <a:latin typeface="Book Antiqua" pitchFamily="18" charset="0"/>
              </a:rPr>
              <a:t>matematický</a:t>
            </a:r>
            <a:r>
              <a:rPr lang="cs-CZ" dirty="0" smtClean="0">
                <a:latin typeface="Book Antiqua" pitchFamily="18" charset="0"/>
              </a:rPr>
              <a:t>: funkce 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b="1" dirty="0" smtClean="0">
                <a:latin typeface="Book Antiqua" pitchFamily="18" charset="0"/>
              </a:rPr>
              <a:t> =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dirty="0" smtClean="0">
                <a:latin typeface="Book Antiqua" pitchFamily="18" charset="0"/>
              </a:rPr>
              <a:t>(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CC0000"/>
                </a:solidFill>
                <a:latin typeface="Book Antiqua" pitchFamily="18" charset="0"/>
              </a:rPr>
              <a:t>grafický</a:t>
            </a:r>
            <a:r>
              <a:rPr lang="cs-CZ" dirty="0" smtClean="0">
                <a:latin typeface="Book Antiqua" pitchFamily="18" charset="0"/>
              </a:rPr>
              <a:t>: 1 osa pro čas 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, 1 osa pro polohu </a:t>
            </a:r>
            <a:r>
              <a:rPr lang="cs-CZ" i="1" dirty="0" smtClean="0">
                <a:latin typeface="Book Antiqua" pitchFamily="18" charset="0"/>
              </a:rPr>
              <a:t>x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Book Antiqua" pitchFamily="18" charset="0"/>
              </a:rPr>
              <a:t>Událost:</a:t>
            </a:r>
            <a:r>
              <a:rPr lang="cs-CZ" dirty="0" smtClean="0">
                <a:latin typeface="Book Antiqua" pitchFamily="18" charset="0"/>
              </a:rPr>
              <a:t> [</a:t>
            </a:r>
            <a:r>
              <a:rPr lang="cs-CZ" b="1" i="1" dirty="0" smtClean="0">
                <a:latin typeface="Book Antiqua" pitchFamily="18" charset="0"/>
              </a:rPr>
              <a:t>r, 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]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30213" y="396875"/>
            <a:ext cx="329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Popis pohybu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1220788"/>
            <a:ext cx="882015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Existuje absolutní prostor</a:t>
            </a:r>
            <a:r>
              <a:rPr lang="cs-CZ" sz="3000">
                <a:solidFill>
                  <a:schemeClr val="tx2"/>
                </a:solidFill>
              </a:rPr>
              <a:t>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AP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(v něm: poloha)</a:t>
            </a:r>
            <a:r>
              <a:rPr lang="cs-CZ" sz="3000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42975" y="427038"/>
            <a:ext cx="6964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3300">
                        <a:alpha val="29999"/>
                      </a:srgbClr>
                    </a:gs>
                    <a:gs pos="100000">
                      <a:srgbClr val="FF7350">
                        <a:alpha val="29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Newton (klasická mechanika)</a:t>
            </a: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33375" y="1674813"/>
            <a:ext cx="82296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Existuje absolutní čas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AČ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(okamžik, doba);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328613" y="2144713"/>
            <a:ext cx="8502650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rgbClr val="FF3300"/>
                </a:solidFill>
                <a:latin typeface="Book Antiqua" pitchFamily="18" charset="0"/>
              </a:rPr>
              <a:t>1NZ: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měříme-li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v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, pohybuje se volná částice rovnoměrně přímočaře (nebo stojí)</a:t>
            </a: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310356" y="4247129"/>
            <a:ext cx="8328819" cy="89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2NZ: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APČ: </a:t>
            </a:r>
            <a:r>
              <a:rPr lang="cs-CZ" sz="3000" b="1" dirty="0" smtClean="0">
                <a:solidFill>
                  <a:schemeClr val="tx2"/>
                </a:solidFill>
                <a:latin typeface="Book Antiqua" pitchFamily="18" charset="0"/>
              </a:rPr>
              <a:t>částice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se pod vlivem sil </a:t>
            </a:r>
            <a:r>
              <a:rPr lang="cs-CZ" sz="3200" b="1" dirty="0">
                <a:solidFill>
                  <a:schemeClr val="tx2"/>
                </a:solidFill>
                <a:latin typeface="Book Antiqua" pitchFamily="18" charset="0"/>
              </a:rPr>
              <a:t>pohybuje </a:t>
            </a:r>
            <a:r>
              <a:rPr lang="cs-CZ" sz="3000" b="1" dirty="0" smtClean="0">
                <a:solidFill>
                  <a:schemeClr val="tx2"/>
                </a:solidFill>
                <a:latin typeface="Book Antiqua" pitchFamily="18" charset="0"/>
              </a:rPr>
              <a:t>zrychleně: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m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a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= ∑ 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F		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75431" y="5207732"/>
            <a:ext cx="82296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3NZ: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 F</a:t>
            </a:r>
            <a:r>
              <a:rPr lang="cs-CZ" sz="3000" baseline="-25000" dirty="0">
                <a:solidFill>
                  <a:schemeClr val="tx2"/>
                </a:solidFill>
                <a:latin typeface="Book Antiqua" pitchFamily="18" charset="0"/>
              </a:rPr>
              <a:t>AB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= - F</a:t>
            </a:r>
            <a:r>
              <a:rPr lang="cs-CZ" sz="3000" baseline="-25000" dirty="0">
                <a:solidFill>
                  <a:schemeClr val="tx2"/>
                </a:solidFill>
                <a:latin typeface="Book Antiqua" pitchFamily="18" charset="0"/>
              </a:rPr>
              <a:t>BA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(zákon akce a reakce)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565150" y="3100387"/>
            <a:ext cx="8302625" cy="121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 dirty="0" smtClean="0">
                <a:solidFill>
                  <a:schemeClr val="tx2"/>
                </a:solidFill>
                <a:latin typeface="Book Antiqua" pitchFamily="18" charset="0"/>
              </a:rPr>
              <a:t>ale: taková soustava NENÍ jediná! </a:t>
            </a:r>
            <a:r>
              <a:rPr lang="cs-CZ" sz="26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cs-CZ" sz="2600" dirty="0" smtClean="0">
                <a:solidFill>
                  <a:schemeClr val="tx2"/>
                </a:solidFill>
                <a:latin typeface="Book Antiqua" pitchFamily="18" charset="0"/>
              </a:rPr>
              <a:t>IS; </a:t>
            </a:r>
            <a:r>
              <a:rPr lang="cs-CZ" sz="2600" dirty="0" smtClean="0">
                <a:solidFill>
                  <a:schemeClr val="tx2"/>
                </a:solidFill>
                <a:latin typeface="Book Antiqua" pitchFamily="18" charset="0"/>
              </a:rPr>
              <a:t>je </a:t>
            </a:r>
            <a:r>
              <a:rPr lang="cs-CZ" sz="2600" dirty="0" smtClean="0">
                <a:solidFill>
                  <a:schemeClr val="tx2"/>
                </a:solidFill>
                <a:latin typeface="Book Antiqua" pitchFamily="18" charset="0"/>
              </a:rPr>
              <a:t>jich moc</a:t>
            </a:r>
            <a:r>
              <a:rPr lang="cs-CZ" sz="2600" dirty="0" smtClean="0">
                <a:solidFill>
                  <a:schemeClr val="tx2"/>
                </a:solidFill>
                <a:latin typeface="Book Antiqua" pitchFamily="18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 dirty="0" smtClean="0">
                <a:solidFill>
                  <a:schemeClr val="tx2"/>
                </a:solidFill>
                <a:latin typeface="Book Antiqua" pitchFamily="18" charset="0"/>
              </a:rPr>
              <a:t>Galileův </a:t>
            </a:r>
            <a:r>
              <a:rPr lang="cs-CZ" sz="2600" b="1" i="1" dirty="0">
                <a:solidFill>
                  <a:schemeClr val="tx2"/>
                </a:solidFill>
                <a:latin typeface="Book Antiqua" pitchFamily="18" charset="0"/>
              </a:rPr>
              <a:t>princip:</a:t>
            </a: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 inerciální vztažná soustava </a:t>
            </a:r>
            <a:r>
              <a:rPr lang="cs-CZ" sz="2600" i="1" dirty="0">
                <a:solidFill>
                  <a:schemeClr val="tx2"/>
                </a:solidFill>
                <a:latin typeface="Book Antiqua" pitchFamily="18" charset="0"/>
              </a:rPr>
              <a:t>IS</a:t>
            </a: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; </a:t>
            </a:r>
            <a:b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i v ní platí stejné zákony jako v </a:t>
            </a:r>
            <a:r>
              <a:rPr lang="cs-CZ" sz="2600" i="1" dirty="0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25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1268413"/>
            <a:ext cx="82296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cs-CZ" altLang="cs-CZ" sz="3000" b="1" i="1" dirty="0">
                <a:latin typeface="Book Antiqua" pitchFamily="18" charset="0"/>
              </a:rPr>
              <a:t>Změna chápání </a:t>
            </a:r>
            <a:r>
              <a:rPr lang="cs-CZ" altLang="cs-CZ" sz="3000" dirty="0">
                <a:latin typeface="Book Antiqua" pitchFamily="18" charset="0"/>
              </a:rPr>
              <a:t>prostoru a času</a:t>
            </a:r>
            <a:r>
              <a:rPr lang="cs-CZ" altLang="cs-CZ" sz="3000" b="1" i="1" dirty="0">
                <a:latin typeface="Book Antiqua" pitchFamily="18" charset="0"/>
              </a:rPr>
              <a:t> (</a:t>
            </a:r>
            <a:r>
              <a:rPr lang="cs-CZ" altLang="cs-CZ" sz="3000" b="1" i="1" dirty="0">
                <a:solidFill>
                  <a:srgbClr val="0070C0"/>
                </a:solidFill>
                <a:latin typeface="Book Antiqua" pitchFamily="18" charset="0"/>
              </a:rPr>
              <a:t>prostoročas</a:t>
            </a:r>
            <a:r>
              <a:rPr lang="cs-CZ" altLang="cs-CZ" sz="3000" b="1" i="1" dirty="0">
                <a:latin typeface="Book Antiqua" pitchFamily="18" charset="0"/>
              </a:rPr>
              <a:t>)</a:t>
            </a:r>
            <a:endParaRPr lang="cs-CZ" altLang="cs-CZ" sz="3000" dirty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Doposud: nezávislé veličiny prostor a čas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	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Nově: prostoročas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Doposud: absolutní je </a:t>
            </a:r>
            <a:r>
              <a:rPr lang="cs-CZ" altLang="cs-CZ" sz="2600" i="1" dirty="0">
                <a:latin typeface="Book Antiqua" pitchFamily="18" charset="0"/>
              </a:rPr>
              <a:t>čas</a:t>
            </a:r>
            <a:r>
              <a:rPr lang="cs-CZ" altLang="cs-CZ" sz="2600" dirty="0">
                <a:latin typeface="Book Antiqua" pitchFamily="18" charset="0"/>
              </a:rPr>
              <a:t> </a:t>
            </a:r>
            <a:r>
              <a:rPr lang="cs-CZ" altLang="cs-CZ" sz="2600" dirty="0" smtClean="0">
                <a:latin typeface="Book Antiqua" pitchFamily="18" charset="0"/>
              </a:rPr>
              <a:t>(současnost, doba</a:t>
            </a:r>
            <a:r>
              <a:rPr lang="cs-CZ" altLang="cs-CZ" sz="2600" dirty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	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Nově: absolutní je jistá rychlost </a:t>
            </a:r>
            <a:r>
              <a:rPr lang="cs-CZ" altLang="cs-CZ" sz="2600" i="1" dirty="0">
                <a:solidFill>
                  <a:srgbClr val="0070C0"/>
                </a:solidFill>
                <a:latin typeface="Book Antiqua" pitchFamily="18" charset="0"/>
              </a:rPr>
              <a:t>c</a:t>
            </a:r>
            <a:r>
              <a:rPr lang="cs-CZ" altLang="cs-CZ" sz="2600" baseline="-25000" dirty="0">
                <a:solidFill>
                  <a:srgbClr val="0070C0"/>
                </a:solidFill>
                <a:latin typeface="Book Antiqua" pitchFamily="18" charset="0"/>
              </a:rPr>
              <a:t>0 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 (světelná)</a:t>
            </a:r>
            <a:endParaRPr lang="cs-CZ" altLang="cs-CZ" sz="2600" baseline="-25000" dirty="0">
              <a:solidFill>
                <a:srgbClr val="0070C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000" dirty="0">
                <a:latin typeface="Book Antiqua" pitchFamily="18" charset="0"/>
              </a:rPr>
              <a:t>Najít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b="1" i="1" dirty="0" err="1">
                <a:latin typeface="Book Antiqua" pitchFamily="18" charset="0"/>
              </a:rPr>
              <a:t>trafo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dirty="0">
                <a:latin typeface="Book Antiqua" pitchFamily="18" charset="0"/>
              </a:rPr>
              <a:t>z jedné IS do jiné IS´ </a:t>
            </a:r>
            <a:r>
              <a:rPr lang="cs-CZ" altLang="cs-CZ" sz="3000" b="1" i="1" dirty="0">
                <a:latin typeface="Book Antiqua" pitchFamily="18" charset="0"/>
              </a:rPr>
              <a:t>(</a:t>
            </a:r>
            <a:r>
              <a:rPr lang="cs-CZ" altLang="cs-CZ" sz="3000" b="1" i="1" dirty="0" err="1">
                <a:latin typeface="Book Antiqua" pitchFamily="18" charset="0"/>
              </a:rPr>
              <a:t>Lorentz</a:t>
            </a:r>
            <a:r>
              <a:rPr lang="cs-CZ" altLang="cs-CZ" sz="3000" b="1" i="1" dirty="0">
                <a:latin typeface="Book Antiqua" pitchFamily="18" charset="0"/>
              </a:rPr>
              <a:t>)</a:t>
            </a:r>
            <a:endParaRPr lang="cs-CZ" altLang="cs-CZ" sz="3000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000" dirty="0">
                <a:latin typeface="Book Antiqua" pitchFamily="18" charset="0"/>
              </a:rPr>
              <a:t>Formulovat </a:t>
            </a:r>
            <a:r>
              <a:rPr lang="cs-CZ" altLang="cs-CZ" sz="3000" b="1" i="1" dirty="0">
                <a:latin typeface="Book Antiqua" pitchFamily="18" charset="0"/>
              </a:rPr>
              <a:t>zákony </a:t>
            </a:r>
            <a:r>
              <a:rPr lang="cs-CZ" altLang="cs-CZ" sz="3000" dirty="0">
                <a:latin typeface="Book Antiqua" pitchFamily="18" charset="0"/>
              </a:rPr>
              <a:t>mechaniky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b="1" i="1" dirty="0" smtClean="0">
                <a:latin typeface="Book Antiqua" pitchFamily="18" charset="0"/>
              </a:rPr>
              <a:t>invariantně </a:t>
            </a:r>
            <a:r>
              <a:rPr lang="cs-CZ" altLang="cs-CZ" sz="3000" b="1" i="1" dirty="0">
                <a:latin typeface="Book Antiqua" pitchFamily="18" charset="0"/>
              </a:rPr>
              <a:t>vůči </a:t>
            </a:r>
            <a:r>
              <a:rPr lang="cs-CZ" altLang="cs-CZ" sz="3000" b="1" i="1" dirty="0" smtClean="0">
                <a:latin typeface="Book Antiqua" pitchFamily="18" charset="0"/>
              </a:rPr>
              <a:t>LT </a:t>
            </a:r>
            <a:r>
              <a:rPr lang="cs-CZ" altLang="cs-CZ" sz="3000" dirty="0" smtClean="0">
                <a:latin typeface="Book Antiqua" pitchFamily="18" charset="0"/>
              </a:rPr>
              <a:t>(tj. aby </a:t>
            </a:r>
            <a:r>
              <a:rPr lang="cs-CZ" altLang="cs-CZ" sz="3000" dirty="0" smtClean="0">
                <a:latin typeface="Book Antiqua" pitchFamily="18" charset="0"/>
              </a:rPr>
              <a:t>je LT nezměnila)</a:t>
            </a:r>
            <a:endParaRPr lang="cs-CZ" altLang="cs-CZ" sz="3000" dirty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! Elektrodynamika už invariantní je (světlo!)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990600" y="427038"/>
            <a:ext cx="347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7F72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>
                <a:latin typeface="Book Antiqua" pitchFamily="18" charset="0"/>
              </a:rPr>
              <a:t>Einstein (STR)</a:t>
            </a:r>
          </a:p>
        </p:txBody>
      </p:sp>
      <p:sp>
        <p:nvSpPr>
          <p:cNvPr id="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76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261" y="357166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grafikon</a:t>
            </a:r>
            <a:endParaRPr lang="cs-CZ" dirty="0"/>
          </a:p>
        </p:txBody>
      </p:sp>
      <p:cxnSp>
        <p:nvCxnSpPr>
          <p:cNvPr id="38" name="Přímá spojovací šipka 37"/>
          <p:cNvCxnSpPr/>
          <p:nvPr/>
        </p:nvCxnSpPr>
        <p:spPr>
          <a:xfrm>
            <a:off x="1791168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7136298" y="5857875"/>
            <a:ext cx="23145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 dirty="0" smtClean="0">
                <a:latin typeface="Calibri" pitchFamily="34" charset="0"/>
              </a:rPr>
              <a:t>x/</a:t>
            </a:r>
            <a:r>
              <a:rPr lang="cs-CZ" sz="2800" dirty="0" smtClean="0">
                <a:latin typeface="Calibri" pitchFamily="34" charset="0"/>
              </a:rPr>
              <a:t>m </a:t>
            </a:r>
            <a:endParaRPr lang="cs-CZ" sz="2800" dirty="0" smtClean="0">
              <a:latin typeface="Calibri" pitchFamily="34" charset="0"/>
            </a:endParaRPr>
          </a:p>
          <a:p>
            <a:pPr eaLnBrk="1" hangingPunct="1"/>
            <a:r>
              <a:rPr lang="cs-CZ" sz="2800" dirty="0" smtClean="0">
                <a:latin typeface="Calibri" pitchFamily="34" charset="0"/>
              </a:rPr>
              <a:t>(</a:t>
            </a:r>
            <a:r>
              <a:rPr lang="cs-CZ" sz="2800" b="1" i="1" dirty="0">
                <a:latin typeface="Calibri" pitchFamily="34" charset="0"/>
              </a:rPr>
              <a:t>kde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jsou)</a:t>
            </a:r>
            <a:endParaRPr lang="cs-CZ" sz="2800" dirty="0">
              <a:latin typeface="Calibri" pitchFamily="34" charset="0"/>
            </a:endParaRPr>
          </a:p>
        </p:txBody>
      </p:sp>
      <p:cxnSp>
        <p:nvCxnSpPr>
          <p:cNvPr id="40" name="Přímá spojovací šipka 39"/>
          <p:cNvCxnSpPr/>
          <p:nvPr/>
        </p:nvCxnSpPr>
        <p:spPr>
          <a:xfrm rot="5400000" flipH="1" flipV="1">
            <a:off x="1291109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2505546" y="1482433"/>
            <a:ext cx="407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 dirty="0" smtClean="0">
                <a:latin typeface="Calibri" pitchFamily="34" charset="0"/>
              </a:rPr>
              <a:t>t/</a:t>
            </a:r>
            <a:r>
              <a:rPr lang="cs-CZ" sz="2800" dirty="0" smtClean="0">
                <a:latin typeface="Calibri" pitchFamily="34" charset="0"/>
              </a:rPr>
              <a:t>s          </a:t>
            </a:r>
            <a:r>
              <a:rPr lang="cs-CZ" sz="2800" dirty="0" smtClean="0">
                <a:latin typeface="Calibri" pitchFamily="34" charset="0"/>
              </a:rPr>
              <a:t>(</a:t>
            </a:r>
            <a:r>
              <a:rPr lang="cs-CZ" sz="2800" b="1" i="1" dirty="0" smtClean="0">
                <a:latin typeface="Calibri" pitchFamily="34" charset="0"/>
              </a:rPr>
              <a:t>kdy</a:t>
            </a:r>
            <a:r>
              <a:rPr lang="cs-CZ" sz="2800" dirty="0" smtClean="0">
                <a:latin typeface="Calibri" pitchFamily="34" charset="0"/>
              </a:rPr>
              <a:t> kde </a:t>
            </a:r>
            <a:r>
              <a:rPr lang="cs-CZ" sz="2800" dirty="0" smtClean="0">
                <a:latin typeface="Calibri" pitchFamily="34" charset="0"/>
              </a:rPr>
              <a:t>jsou)</a:t>
            </a:r>
            <a:endParaRPr lang="cs-CZ" sz="2800" i="1" dirty="0">
              <a:latin typeface="Calibri" pitchFamily="34" charset="0"/>
            </a:endParaRPr>
          </a:p>
        </p:txBody>
      </p:sp>
      <p:cxnSp>
        <p:nvCxnSpPr>
          <p:cNvPr id="42" name="Přímá spojovací čára 41"/>
          <p:cNvCxnSpPr>
            <a:cxnSpLocks noChangeShapeType="1"/>
          </p:cNvCxnSpPr>
          <p:nvPr/>
        </p:nvCxnSpPr>
        <p:spPr bwMode="auto">
          <a:xfrm rot="5400000">
            <a:off x="2647624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Přímá spojovací čára 42"/>
          <p:cNvCxnSpPr>
            <a:cxnSpLocks noChangeShapeType="1"/>
          </p:cNvCxnSpPr>
          <p:nvPr/>
        </p:nvCxnSpPr>
        <p:spPr bwMode="auto">
          <a:xfrm rot="5400000">
            <a:off x="3433437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Přímá spojovací čára 43"/>
          <p:cNvCxnSpPr>
            <a:cxnSpLocks noChangeShapeType="1"/>
          </p:cNvCxnSpPr>
          <p:nvPr/>
        </p:nvCxnSpPr>
        <p:spPr bwMode="auto">
          <a:xfrm rot="5400000">
            <a:off x="4147812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Přímá spojovací čára 44"/>
          <p:cNvCxnSpPr>
            <a:cxnSpLocks noChangeShapeType="1"/>
          </p:cNvCxnSpPr>
          <p:nvPr/>
        </p:nvCxnSpPr>
        <p:spPr bwMode="auto">
          <a:xfrm rot="5400000">
            <a:off x="4862187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Přímá spojovací čára 45"/>
          <p:cNvCxnSpPr>
            <a:cxnSpLocks noChangeShapeType="1"/>
          </p:cNvCxnSpPr>
          <p:nvPr/>
        </p:nvCxnSpPr>
        <p:spPr bwMode="auto">
          <a:xfrm rot="5400000">
            <a:off x="5577356" y="6000750"/>
            <a:ext cx="142875" cy="3175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Přímá spojovací čára 46"/>
          <p:cNvCxnSpPr>
            <a:cxnSpLocks noChangeShapeType="1"/>
          </p:cNvCxnSpPr>
          <p:nvPr/>
        </p:nvCxnSpPr>
        <p:spPr bwMode="auto">
          <a:xfrm rot="5400000">
            <a:off x="6292524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Přímá spojovací čára 47"/>
          <p:cNvCxnSpPr>
            <a:cxnSpLocks noChangeShapeType="1"/>
          </p:cNvCxnSpPr>
          <p:nvPr/>
        </p:nvCxnSpPr>
        <p:spPr bwMode="auto">
          <a:xfrm rot="5400000">
            <a:off x="7006899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3362793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077168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51" name="Přímá spojovací čára 50"/>
          <p:cNvCxnSpPr>
            <a:cxnSpLocks noChangeShapeType="1"/>
          </p:cNvCxnSpPr>
          <p:nvPr/>
        </p:nvCxnSpPr>
        <p:spPr bwMode="auto">
          <a:xfrm rot="5400000">
            <a:off x="1791962" y="5999957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505543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1648293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4791543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550591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56" name="TextovéPole 55"/>
          <p:cNvSpPr txBox="1">
            <a:spLocks noChangeArrowheads="1"/>
          </p:cNvSpPr>
          <p:nvPr/>
        </p:nvSpPr>
        <p:spPr bwMode="auto">
          <a:xfrm>
            <a:off x="620441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57" name="TextovéPole 56"/>
          <p:cNvSpPr txBox="1">
            <a:spLocks noChangeArrowheads="1"/>
          </p:cNvSpPr>
          <p:nvPr/>
        </p:nvSpPr>
        <p:spPr bwMode="auto">
          <a:xfrm>
            <a:off x="693466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3148481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164356" y="4357688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3148481" y="503237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3148481" y="3706813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148481" y="3071813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3148481" y="2349500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1699096" y="5621338"/>
            <a:ext cx="668582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__________0_</a:t>
            </a:r>
            <a:r>
              <a:rPr lang="cs-CZ" dirty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______________________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ovéPole 67"/>
          <p:cNvSpPr txBox="1">
            <a:spLocks noChangeArrowheads="1"/>
          </p:cNvSpPr>
          <p:nvPr/>
        </p:nvSpPr>
        <p:spPr bwMode="auto">
          <a:xfrm>
            <a:off x="3158006" y="175577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8" name="Zástupný symbol pro datum 7"/>
          <p:cNvSpPr txBox="1">
            <a:spLocks noGrp="1"/>
          </p:cNvSpPr>
          <p:nvPr/>
        </p:nvSpPr>
        <p:spPr bwMode="auto">
          <a:xfrm>
            <a:off x="7553796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60" name="Zástupný symbol pro číslo snímku 3"/>
          <p:cNvSpPr txBox="1">
            <a:spLocks noGrp="1"/>
          </p:cNvSpPr>
          <p:nvPr/>
        </p:nvSpPr>
        <p:spPr>
          <a:xfrm>
            <a:off x="9306396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1703003" y="5375154"/>
            <a:ext cx="6620601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  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___________________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1710826" y="5054718"/>
            <a:ext cx="667409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ym typeface="Webdings" panose="05030102010509060703" pitchFamily="18" charset="2"/>
              </a:rPr>
              <a:t>______________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1682488" y="4746006"/>
            <a:ext cx="65812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_________</a:t>
            </a:r>
            <a:r>
              <a:rPr lang="cs-CZ" spc="-4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9" name="Text Box 40"/>
          <p:cNvSpPr txBox="1">
            <a:spLocks noChangeArrowheads="1"/>
          </p:cNvSpPr>
          <p:nvPr/>
        </p:nvSpPr>
        <p:spPr bwMode="auto">
          <a:xfrm>
            <a:off x="1686397" y="4407499"/>
            <a:ext cx="65773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1690306" y="4066075"/>
            <a:ext cx="6291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 </a:t>
            </a:r>
            <a:r>
              <a:rPr lang="cs-CZ" dirty="0" smtClean="0">
                <a:sym typeface="Webdings" panose="05030102010509060703" pitchFamily="18" charset="2"/>
              </a:rPr>
              <a:t>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1600429" y="3726097"/>
            <a:ext cx="65467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sz="12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sz="10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 </a:t>
            </a:r>
            <a:r>
              <a:rPr lang="cs-CZ" dirty="0" smtClean="0">
                <a:sym typeface="Webdings" panose="05030102010509060703" pitchFamily="18" charset="2"/>
              </a:rPr>
              <a:t>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1580889" y="3403951"/>
            <a:ext cx="64777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spc="-350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1584803" y="3100868"/>
            <a:ext cx="63969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1598667" y="2738692"/>
            <a:ext cx="63831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1576984" y="2374646"/>
            <a:ext cx="6481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1565261" y="2059699"/>
            <a:ext cx="6432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7" name="Text Box 40"/>
          <p:cNvSpPr txBox="1">
            <a:spLocks noChangeArrowheads="1"/>
          </p:cNvSpPr>
          <p:nvPr/>
        </p:nvSpPr>
        <p:spPr bwMode="auto">
          <a:xfrm>
            <a:off x="1561349" y="1772242"/>
            <a:ext cx="64204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86402" y="2666190"/>
            <a:ext cx="386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Světočáry </a:t>
            </a:r>
            <a:r>
              <a:rPr lang="cs-CZ" dirty="0" smtClean="0">
                <a:solidFill>
                  <a:srgbClr val="00B050"/>
                </a:solidFill>
              </a:rPr>
              <a:t>holubice,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kočky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psa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6" name="Přímá spojnice 5"/>
          <p:cNvCxnSpPr>
            <a:endCxn id="57" idx="3"/>
          </p:cNvCxnSpPr>
          <p:nvPr/>
        </p:nvCxnSpPr>
        <p:spPr>
          <a:xfrm>
            <a:off x="1561346" y="1755672"/>
            <a:ext cx="5674947" cy="443002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780916" y="1695938"/>
            <a:ext cx="0" cy="4489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blouk 12"/>
          <p:cNvSpPr/>
          <p:nvPr/>
        </p:nvSpPr>
        <p:spPr>
          <a:xfrm rot="5400000" flipH="1">
            <a:off x="389725" y="2055863"/>
            <a:ext cx="2811259" cy="4982095"/>
          </a:xfrm>
          <a:prstGeom prst="arc">
            <a:avLst>
              <a:gd name="adj1" fmla="val 16200000"/>
              <a:gd name="adj2" fmla="val 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8" name="Oblouk 77"/>
          <p:cNvSpPr/>
          <p:nvPr/>
        </p:nvSpPr>
        <p:spPr>
          <a:xfrm rot="5400000">
            <a:off x="392603" y="2060417"/>
            <a:ext cx="2811259" cy="4982095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52951" y="965675"/>
            <a:ext cx="828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Jsem uprostřed silnice (bod 0), napravo sedí </a:t>
            </a:r>
            <a:r>
              <a:rPr lang="cs-CZ" dirty="0" smtClean="0">
                <a:solidFill>
                  <a:srgbClr val="C00000"/>
                </a:solidFill>
              </a:rPr>
              <a:t>kočka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0070C0"/>
                </a:solidFill>
              </a:rPr>
              <a:t>pes</a:t>
            </a:r>
            <a:r>
              <a:rPr lang="cs-CZ" dirty="0" smtClean="0"/>
              <a:t>, nalevo </a:t>
            </a:r>
            <a:r>
              <a:rPr lang="cs-CZ" dirty="0" smtClean="0">
                <a:solidFill>
                  <a:srgbClr val="009900"/>
                </a:solidFill>
              </a:rPr>
              <a:t>holub</a:t>
            </a:r>
            <a:r>
              <a:rPr lang="cs-CZ" dirty="0" smtClean="0"/>
              <a:t>. Filmuji silnici a skládám okamžité snímky – pásky – nad sebe.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87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6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7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1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62" grpId="0"/>
      <p:bldP spid="63" grpId="0"/>
      <p:bldP spid="64" grpId="0"/>
      <p:bldP spid="65" grpId="0"/>
      <p:bldP spid="66" grpId="0"/>
      <p:bldP spid="68" grpId="0"/>
      <p:bldP spid="15400" grpId="0"/>
      <p:bldP spid="3" grpId="0"/>
      <p:bldP spid="59" grpId="0"/>
      <p:bldP spid="61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4" grpId="0"/>
      <p:bldP spid="13" grpId="0" animBg="1"/>
      <p:bldP spid="78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42938" y="44450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x/</a:t>
            </a:r>
            <a:r>
              <a:rPr lang="cs-CZ" sz="2800"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407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t/</a:t>
            </a:r>
            <a:r>
              <a:rPr lang="cs-CZ" sz="2800">
                <a:latin typeface="Calibri" pitchFamily="34" charset="0"/>
              </a:rPr>
              <a:t>min      (kdy tam je)  </a:t>
            </a:r>
            <a:r>
              <a:rPr lang="cs-CZ" sz="2800">
                <a:solidFill>
                  <a:srgbClr val="FF0000"/>
                </a:solidFill>
                <a:latin typeface="Calibri" pitchFamily="34" charset="0"/>
              </a:rPr>
              <a:t>vlak</a:t>
            </a:r>
            <a:endParaRPr lang="cs-CZ" sz="2800" i="1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rot="5400000" flipH="1" flipV="1">
            <a:off x="4501356" y="264239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rot="5400000" flipH="1" flipV="1">
            <a:off x="4501356" y="249951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rot="5400000" flipH="1" flipV="1">
            <a:off x="4501356" y="235664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51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2622550" y="4845050"/>
            <a:ext cx="592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614988" y="2087563"/>
            <a:ext cx="35290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Tento (statický) grafikon zobrazuje </a:t>
            </a:r>
            <a:r>
              <a:rPr lang="cs-CZ" sz="2400" i="1">
                <a:solidFill>
                  <a:srgbClr val="CC0000"/>
                </a:solidFill>
                <a:latin typeface="Book Antiqua" pitchFamily="18" charset="0"/>
              </a:rPr>
              <a:t>celý pohyb</a:t>
            </a:r>
            <a:r>
              <a:rPr lang="cs-CZ" sz="2400" i="1">
                <a:latin typeface="Book Antiqua" pitchFamily="18" charset="0"/>
              </a:rPr>
              <a:t> vlaku v čase a 1D prostoru. 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24.3.2014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9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0" grpId="0"/>
      <p:bldP spid="111" grpId="0"/>
      <p:bldP spid="1075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|5.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5330</TotalTime>
  <Words>3136</Words>
  <Application>Microsoft Office PowerPoint</Application>
  <PresentationFormat>Předvádění na obrazovce (4:3)</PresentationFormat>
  <Paragraphs>822</Paragraphs>
  <Slides>48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13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63" baseType="lpstr">
      <vt:lpstr>Arial</vt:lpstr>
      <vt:lpstr>Book Antiqua</vt:lpstr>
      <vt:lpstr>Calibri</vt:lpstr>
      <vt:lpstr>Cambria</vt:lpstr>
      <vt:lpstr>Cambria Math</vt:lpstr>
      <vt:lpstr>Courier New</vt:lpstr>
      <vt:lpstr>Franklin Gothic Book</vt:lpstr>
      <vt:lpstr>Franklin Gothic Medium</vt:lpstr>
      <vt:lpstr>Impact</vt:lpstr>
      <vt:lpstr>Symbol</vt:lpstr>
      <vt:lpstr>Webdings</vt:lpstr>
      <vt:lpstr>Wingdings</vt:lpstr>
      <vt:lpstr>Wingdings 2</vt:lpstr>
      <vt:lpstr>Cesta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grafikon</vt:lpstr>
      <vt:lpstr>Graf (nádražní grafikon)</vt:lpstr>
      <vt:lpstr>Graf (nádražní grafikon)</vt:lpstr>
      <vt:lpstr>Poloha vůči vlaku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Princip stálé rychlosti světelné</vt:lpstr>
      <vt:lpstr>Porovnání teorií s experimenty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UTF</cp:lastModifiedBy>
  <cp:revision>221</cp:revision>
  <cp:lastPrinted>2014-03-09T18:11:39Z</cp:lastPrinted>
  <dcterms:created xsi:type="dcterms:W3CDTF">2010-10-29T03:57:00Z</dcterms:created>
  <dcterms:modified xsi:type="dcterms:W3CDTF">2014-03-23T09:44:20Z</dcterms:modified>
</cp:coreProperties>
</file>