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60" r:id="rId3"/>
    <p:sldId id="321" r:id="rId4"/>
    <p:sldId id="261" r:id="rId5"/>
    <p:sldId id="320" r:id="rId6"/>
    <p:sldId id="266" r:id="rId7"/>
    <p:sldId id="267" r:id="rId8"/>
    <p:sldId id="268" r:id="rId9"/>
    <p:sldId id="326" r:id="rId10"/>
    <p:sldId id="327" r:id="rId11"/>
    <p:sldId id="328" r:id="rId12"/>
    <p:sldId id="329" r:id="rId13"/>
    <p:sldId id="269" r:id="rId14"/>
    <p:sldId id="323" r:id="rId15"/>
    <p:sldId id="270" r:id="rId16"/>
    <p:sldId id="32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24" r:id="rId41"/>
    <p:sldId id="325" r:id="rId42"/>
    <p:sldId id="330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02E"/>
    <a:srgbClr val="080163"/>
    <a:srgbClr val="18D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68" autoAdjust="0"/>
  </p:normalViewPr>
  <p:slideViewPr>
    <p:cSldViewPr>
      <p:cViewPr>
        <p:scale>
          <a:sx n="143" d="100"/>
          <a:sy n="143" d="100"/>
        </p:scale>
        <p:origin x="-2550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/18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5D748-AED8-4FBE-B5D0-5FA1AF220C9A}" type="datetimeFigureOut">
              <a:rPr lang="cs-CZ" smtClean="0"/>
              <a:t>29.4.2015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AE7AE-8EB0-4C87-849C-41AF7BE77C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24578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/18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AE22E-62F1-47CD-8B39-B1214F35B58F}" type="datetimeFigureOut">
              <a:rPr lang="cs-CZ" smtClean="0"/>
              <a:t>29.4.2015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C7D1A-AC0D-486E-8FBC-6D4D190D0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4401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19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20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29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30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39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40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49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50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59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60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9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C7D1A-AC0D-486E-8FBC-6D4D190D08F7}" type="slidenum">
              <a:rPr lang="cs-CZ" smtClean="0"/>
              <a:t>10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/18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02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139DE93-C002-4D30-9216-35A51268901F}" type="datetime1">
              <a:rPr lang="cs-CZ" smtClean="0"/>
              <a:t>29.4.2015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AB76-1948-4D5C-BA6F-B947D15AA0F0}" type="datetime1">
              <a:rPr lang="cs-CZ" smtClean="0"/>
              <a:t>29.4.2015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99AC-777D-45AF-BF0F-C9E91DBE4922}" type="datetime1">
              <a:rPr lang="cs-CZ" smtClean="0"/>
              <a:t>29.4.2015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20CB-4A92-4588-83DC-8E4DC5E18C45}" type="datetime1">
              <a:rPr lang="cs-CZ" smtClean="0"/>
              <a:t>29.4.2015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BFB90DF-4A53-44C8-9476-D46C4F2E0A51}" type="datetime1">
              <a:rPr lang="cs-CZ" smtClean="0"/>
              <a:t>29.4.2015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D2DCC-9013-429A-920D-4A13E3176233}" type="datetime1">
              <a:rPr lang="cs-CZ" smtClean="0"/>
              <a:t>29.4.2015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175C-E8F7-41A7-B9D4-1673B83F777F}" type="datetime1">
              <a:rPr lang="cs-CZ" smtClean="0"/>
              <a:t>29.4.2015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704360-7EBF-4669-B1D8-C5627A1F2BE6}" type="datetime1">
              <a:rPr lang="cs-CZ" smtClean="0"/>
              <a:t>29.4.2015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DDF0-E8A6-44C5-8D95-C045917AE5E1}" type="datetime1">
              <a:rPr lang="cs-CZ" smtClean="0"/>
              <a:t>29.4.2015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1F94F0-82B0-4377-868B-D4D2BFB69C32}" type="datetime1">
              <a:rPr lang="cs-CZ" smtClean="0"/>
              <a:t>29.4.2015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1E83BC2-E74F-4020-87E1-B2FCAED54A00}" type="datetime1">
              <a:rPr lang="cs-CZ" smtClean="0"/>
              <a:t>29.4.2015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54763A05-F422-4376-BB55-4D2A1FB22ABD}" type="datetime1">
              <a:rPr lang="cs-CZ" smtClean="0"/>
              <a:t>29.4.2015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Seminář UNCE, Praha, 6.6.2012 - Jiří Mikšovský: Doplňování souborů klimatických dat …                                jiri.miksovsky@mff.cuni.cz 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CE2F6AF8-230A-4C21-815C-71ED28FCA91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3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3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11" Type="http://schemas.openxmlformats.org/officeDocument/2006/relationships/image" Target="../media/image78.emf"/><Relationship Id="rId5" Type="http://schemas.openxmlformats.org/officeDocument/2006/relationships/image" Target="../media/image72.emf"/><Relationship Id="rId10" Type="http://schemas.openxmlformats.org/officeDocument/2006/relationships/image" Target="../media/image77.emf"/><Relationship Id="rId4" Type="http://schemas.openxmlformats.org/officeDocument/2006/relationships/image" Target="../media/image71.emf"/><Relationship Id="rId9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12.bin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9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wmf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wmf"/><Relationship Id="rId5" Type="http://schemas.openxmlformats.org/officeDocument/2006/relationships/image" Target="../media/image13.jpeg"/><Relationship Id="rId15" Type="http://schemas.openxmlformats.org/officeDocument/2006/relationships/image" Target="../media/image11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.png"/><Relationship Id="rId9" Type="http://schemas.openxmlformats.org/officeDocument/2006/relationships/image" Target="../media/image8.wmf"/><Relationship Id="rId14" Type="http://schemas.openxmlformats.org/officeDocument/2006/relationships/oleObject" Target="../embeddings/oleObject5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79912" y="2204864"/>
            <a:ext cx="5120640" cy="228073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cs-CZ" sz="2900" b="1" dirty="0" smtClean="0">
                <a:latin typeface="Calibri" pitchFamily="34" charset="0"/>
              </a:rPr>
              <a:t>Jiří Mikšovský</a:t>
            </a:r>
            <a:endParaRPr lang="cs-CZ" sz="2900" b="1" baseline="30000" dirty="0" smtClean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pPr algn="ctr"/>
            <a:r>
              <a:rPr lang="cs-CZ" sz="2100" dirty="0" smtClean="0">
                <a:latin typeface="Calibri" pitchFamily="34" charset="0"/>
              </a:rPr>
              <a:t>Katedra fyziky atmosféry</a:t>
            </a:r>
          </a:p>
          <a:p>
            <a:pPr algn="ctr"/>
            <a:r>
              <a:rPr lang="cs-CZ" sz="2100" dirty="0" smtClean="0">
                <a:latin typeface="Calibri" pitchFamily="34" charset="0"/>
              </a:rPr>
              <a:t>Matematicko-fyzikální fakulta </a:t>
            </a:r>
          </a:p>
          <a:p>
            <a:pPr algn="ctr"/>
            <a:r>
              <a:rPr lang="cs-CZ" sz="2100" dirty="0" smtClean="0">
                <a:latin typeface="Calibri" pitchFamily="34" charset="0"/>
              </a:rPr>
              <a:t>Univerzita Karlova v Praze</a:t>
            </a:r>
          </a:p>
          <a:p>
            <a:pPr algn="ctr"/>
            <a:endParaRPr lang="cs-CZ" sz="2100" dirty="0">
              <a:latin typeface="Calibri" pitchFamily="34" charset="0"/>
            </a:endParaRPr>
          </a:p>
          <a:p>
            <a:pPr algn="ctr"/>
            <a:r>
              <a:rPr lang="cs-CZ" sz="2100" dirty="0" smtClean="0">
                <a:latin typeface="Calibri" pitchFamily="34" charset="0"/>
              </a:rPr>
              <a:t>jiri.miksovsky@mff.cuni.cz</a:t>
            </a:r>
            <a:endParaRPr lang="cs-CZ" sz="2100" dirty="0">
              <a:latin typeface="Calibri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697240"/>
            <a:ext cx="5544616" cy="1651640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3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3600" b="1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>Letmý pohled na</a:t>
            </a:r>
            <a:br>
              <a:rPr lang="cs-CZ" sz="3600" b="1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r>
              <a:rPr lang="cs-CZ" sz="4800" b="1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>POČASÍ </a:t>
            </a:r>
            <a:r>
              <a:rPr lang="cs-CZ" sz="3600" b="1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>a</a:t>
            </a:r>
            <a:r>
              <a:rPr lang="cs-CZ" sz="4800" b="1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> KLIMA</a:t>
            </a:r>
            <a:r>
              <a:rPr lang="cs-CZ" sz="4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/>
            </a:r>
            <a:br>
              <a:rPr lang="cs-CZ" sz="4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</a:br>
            <a:endParaRPr lang="cs-CZ" sz="4800" b="1" cap="small" dirty="0">
              <a:solidFill>
                <a:schemeClr val="tx1">
                  <a:lumMod val="90000"/>
                  <a:lumOff val="10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7" descr="logo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2008188" cy="1981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3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10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Sondážní měření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048872" y="1196752"/>
            <a:ext cx="56165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Balónová sonda s připojeným měřícím zařízením </a:t>
            </a: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Dvě lokality v ČR s pravidelným </a:t>
            </a:r>
            <a:r>
              <a:rPr lang="cs-CZ" sz="1600" dirty="0" smtClean="0">
                <a:latin typeface="Bookman Old Style" pitchFamily="18" charset="0"/>
              </a:rPr>
              <a:t>sondážním měřením: </a:t>
            </a:r>
          </a:p>
          <a:p>
            <a:pPr algn="ctr">
              <a:spcBef>
                <a:spcPct val="20000"/>
              </a:spcBef>
            </a:pPr>
            <a:r>
              <a:rPr lang="cs-CZ" sz="1600" dirty="0" smtClean="0">
                <a:latin typeface="Bookman Old Style" pitchFamily="18" charset="0"/>
              </a:rPr>
              <a:t>Praha </a:t>
            </a:r>
            <a:r>
              <a:rPr lang="cs-CZ" sz="1600" dirty="0">
                <a:latin typeface="Bookman Old Style" pitchFamily="18" charset="0"/>
              </a:rPr>
              <a:t>a Prostějov </a:t>
            </a: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" y="3339454"/>
            <a:ext cx="4356100" cy="3267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" y="1217279"/>
            <a:ext cx="2410826" cy="32876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 descr="http://portal.chmi.cz/files/portal/docs/meteo/oa/data_sondaz/dsd1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16797"/>
            <a:ext cx="4907678" cy="40897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11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Meteorologické družice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196752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Intenzivně používány od konce 70. let</a:t>
            </a:r>
          </a:p>
          <a:p>
            <a:pPr algn="just">
              <a:spcBef>
                <a:spcPct val="20000"/>
              </a:spcBef>
            </a:pPr>
            <a:r>
              <a:rPr lang="cs-CZ" sz="1600" b="1" dirty="0">
                <a:latin typeface="Bookman Old Style" pitchFamily="18" charset="0"/>
              </a:rPr>
              <a:t>Družice na polárních drahách </a:t>
            </a:r>
            <a:r>
              <a:rPr lang="cs-CZ" sz="1600" dirty="0">
                <a:latin typeface="Bookman Old Style" pitchFamily="18" charset="0"/>
              </a:rPr>
              <a:t>– nízká oběžná dráha, snímají menší oblast</a:t>
            </a:r>
          </a:p>
          <a:p>
            <a:pPr algn="just">
              <a:spcBef>
                <a:spcPct val="20000"/>
              </a:spcBef>
            </a:pPr>
            <a:r>
              <a:rPr lang="cs-CZ" sz="1600" b="1" dirty="0">
                <a:latin typeface="Bookman Old Style" pitchFamily="18" charset="0"/>
              </a:rPr>
              <a:t>Geostacionární družice </a:t>
            </a:r>
            <a:r>
              <a:rPr lang="cs-CZ" sz="1600" dirty="0">
                <a:latin typeface="Bookman Old Style" pitchFamily="18" charset="0"/>
              </a:rPr>
              <a:t>– na geostacionární orbitě, snímají celou polokouli</a:t>
            </a: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716463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56992"/>
            <a:ext cx="4419600" cy="31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76475"/>
            <a:ext cx="24003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76475"/>
            <a:ext cx="2397125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12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Meteorologické radary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339850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Detekční radary určené ke sledování výskytu srážkových elementů</a:t>
            </a: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V ČR operativně provozovány dva </a:t>
            </a: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Rychlé snímání s vysokým rozlišením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20888"/>
            <a:ext cx="5422900" cy="40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275013"/>
            <a:ext cx="3521075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6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13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Předpovědní model ALADIN (ČHMÚ)</a:t>
            </a:r>
          </a:p>
        </p:txBody>
      </p:sp>
      <p:pic>
        <p:nvPicPr>
          <p:cNvPr id="74754" name="Picture 2" descr="http://www.chmi.cz/files/portal/docs/meteo/ov/aladin/results/public/mapy/data/2015042612/prec_public_rd_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2" y="4581128"/>
            <a:ext cx="2880000" cy="17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http://www.chmi.cz/files/portal/docs/meteo/ov/aladin/results/public/mapy/data/2015042612/prec_public_rd_3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81127"/>
            <a:ext cx="2880000" cy="17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0" name="Picture 8" descr="http://www.chmi.cz/files/portal/docs/meteo/ov/aladin/results/public/mapy/data/2015042612/prec_public_rd_4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880000" cy="17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2" name="Picture 10" descr="http://www.chmi.cz/files/portal/docs/meteo/ov/aladin/results/public/mapy/data/2015042612/T2m_public_3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8" y="2636912"/>
            <a:ext cx="2880000" cy="17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4" name="Picture 12" descr="http://www.chmi.cz/files/portal/docs/meteo/ov/aladin/results/public/mapy/data/2015042612/T2m_public_3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86" y="2636912"/>
            <a:ext cx="2880000" cy="17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6" name="Picture 14" descr="http://www.chmi.cz/files/portal/docs/meteo/ov/aladin/results/public/mapy/data/2015042612/T2m_public_4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01" y="2636911"/>
            <a:ext cx="2880000" cy="17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288" y="1339850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cs-CZ" sz="1600" dirty="0" smtClean="0">
                <a:latin typeface="Bookman Old Style" pitchFamily="18" charset="0"/>
              </a:rPr>
              <a:t>Výpočet v síti 4.7 km</a:t>
            </a: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 smtClean="0">
                <a:latin typeface="Bookman Old Style" pitchFamily="18" charset="0"/>
              </a:rPr>
              <a:t>Předpověď až na 54 hodin vpřed</a:t>
            </a:r>
          </a:p>
          <a:p>
            <a:pPr algn="just">
              <a:spcBef>
                <a:spcPct val="20000"/>
              </a:spcBef>
            </a:pPr>
            <a:r>
              <a:rPr lang="cs-CZ" sz="1600" dirty="0" smtClean="0">
                <a:latin typeface="Bookman Old Style" pitchFamily="18" charset="0"/>
              </a:rPr>
              <a:t>Výstupy pro nejdůležitější meteorologické prvky dostupné online </a:t>
            </a: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14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Úspěšnost předpovědí vydávaných ČHMÚ</a:t>
            </a:r>
          </a:p>
        </p:txBody>
      </p:sp>
      <p:pic>
        <p:nvPicPr>
          <p:cNvPr id="75778" name="Picture 2" descr="http://portal.chmi.cz/files/portal/docs/meteo/om/inform/grafrh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26582"/>
            <a:ext cx="8376865" cy="42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15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8194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dirty="0" smtClean="0">
                <a:latin typeface="Bookman Old Style" pitchFamily="18" charset="0"/>
              </a:rPr>
              <a:t>Deterministický chaos &amp; </a:t>
            </a:r>
          </a:p>
          <a:p>
            <a:r>
              <a:rPr lang="cs-CZ" sz="2400" b="1" dirty="0" smtClean="0">
                <a:latin typeface="Bookman Old Style" pitchFamily="18" charset="0"/>
              </a:rPr>
              <a:t>problém (ne)předpověditelnosti počasí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95288" y="1484784"/>
            <a:ext cx="8209160" cy="424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endParaRPr lang="cs-CZ" dirty="0" smtClean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b="1" dirty="0" smtClean="0">
                <a:latin typeface="Bookman Old Style" pitchFamily="18" charset="0"/>
              </a:rPr>
              <a:t>Faktory limitující předpověď a předpověditelnost počasí:</a:t>
            </a:r>
            <a:endParaRPr lang="cs-CZ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dirty="0">
              <a:latin typeface="Bookman Old Style" pitchFamily="18" charset="0"/>
            </a:endParaRPr>
          </a:p>
          <a:p>
            <a:pPr marL="285750" indent="-28575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>
                <a:latin typeface="Bookman Old Style" pitchFamily="18" charset="0"/>
              </a:rPr>
              <a:t>Složitost atmosféry a klimatického systému obecně &amp; rozmanitost měřítek</a:t>
            </a:r>
          </a:p>
          <a:p>
            <a:pPr algn="just">
              <a:spcBef>
                <a:spcPct val="20000"/>
              </a:spcBef>
            </a:pPr>
            <a:endParaRPr lang="cs-CZ" dirty="0">
              <a:latin typeface="Bookman Old Style" pitchFamily="18" charset="0"/>
            </a:endParaRPr>
          </a:p>
          <a:p>
            <a:pPr marL="285750" indent="-28575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>
                <a:latin typeface="Bookman Old Style" pitchFamily="18" charset="0"/>
              </a:rPr>
              <a:t>Omezený stav poznání některých atmosférických procesů</a:t>
            </a:r>
          </a:p>
          <a:p>
            <a:pPr algn="just">
              <a:spcBef>
                <a:spcPct val="20000"/>
              </a:spcBef>
            </a:pPr>
            <a:endParaRPr lang="cs-CZ" dirty="0">
              <a:latin typeface="Bookman Old Style" pitchFamily="18" charset="0"/>
            </a:endParaRPr>
          </a:p>
          <a:p>
            <a:pPr marL="285750" indent="-28575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cs-CZ" dirty="0" smtClean="0">
                <a:latin typeface="Bookman Old Style" pitchFamily="18" charset="0"/>
              </a:rPr>
              <a:t>Deterministicky chaotické chování</a:t>
            </a:r>
          </a:p>
          <a:p>
            <a:pPr algn="just">
              <a:spcBef>
                <a:spcPct val="20000"/>
              </a:spcBef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dirty="0">
                <a:latin typeface="Bookman Old Style" pitchFamily="18" charset="0"/>
              </a:rPr>
              <a:t> </a:t>
            </a:r>
            <a:endParaRPr lang="cs-CZ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dirty="0">
                <a:latin typeface="Bookman Old Style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16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8194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dirty="0" smtClean="0">
                <a:latin typeface="Bookman Old Style" pitchFamily="18" charset="0"/>
              </a:rPr>
              <a:t>Lorenzův systém: </a:t>
            </a:r>
          </a:p>
          <a:p>
            <a:r>
              <a:rPr lang="cs-CZ" sz="2400" b="1" dirty="0" smtClean="0">
                <a:latin typeface="Bookman Old Style" pitchFamily="18" charset="0"/>
              </a:rPr>
              <a:t>Jednoduchá reprezentace proudění v tekutině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9138" y="1988840"/>
            <a:ext cx="3819525" cy="165576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47700" y="1699915"/>
            <a:ext cx="3960813" cy="4318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800" dirty="0">
                <a:latin typeface="Tahoma" pitchFamily="34" charset="0"/>
              </a:rPr>
              <a:t>Horní hranice - nižší teplota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47700" y="3644602"/>
            <a:ext cx="3960813" cy="4318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800">
                <a:latin typeface="Tahoma" pitchFamily="34" charset="0"/>
              </a:rPr>
              <a:t>Dolní hranice - vyšší teplota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 flipV="1">
            <a:off x="3960813" y="2781002"/>
            <a:ext cx="431800" cy="144463"/>
            <a:chOff x="1247" y="2296"/>
            <a:chExt cx="272" cy="91"/>
          </a:xfrm>
        </p:grpSpPr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1247" y="2296"/>
              <a:ext cx="136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H="1" flipV="1">
              <a:off x="1383" y="2296"/>
              <a:ext cx="136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9"/>
          <p:cNvGrpSpPr>
            <a:grpSpLocks/>
          </p:cNvGrpSpPr>
          <p:nvPr/>
        </p:nvGrpSpPr>
        <p:grpSpPr bwMode="auto">
          <a:xfrm>
            <a:off x="2665413" y="2852440"/>
            <a:ext cx="431800" cy="144462"/>
            <a:chOff x="1247" y="2296"/>
            <a:chExt cx="272" cy="91"/>
          </a:xfrm>
        </p:grpSpPr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V="1">
              <a:off x="1247" y="2296"/>
              <a:ext cx="136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 flipV="1">
              <a:off x="1383" y="2296"/>
              <a:ext cx="136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1008063" y="2204740"/>
            <a:ext cx="1295400" cy="1368425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2881313" y="2204740"/>
            <a:ext cx="1295400" cy="1368425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14"/>
          <p:cNvGrpSpPr>
            <a:grpSpLocks/>
          </p:cNvGrpSpPr>
          <p:nvPr/>
        </p:nvGrpSpPr>
        <p:grpSpPr bwMode="auto">
          <a:xfrm flipV="1">
            <a:off x="792163" y="2781002"/>
            <a:ext cx="431800" cy="144463"/>
            <a:chOff x="1247" y="2296"/>
            <a:chExt cx="272" cy="91"/>
          </a:xfrm>
        </p:grpSpPr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V="1">
              <a:off x="1247" y="2296"/>
              <a:ext cx="136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 flipV="1">
              <a:off x="1383" y="2296"/>
              <a:ext cx="136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2087563" y="2852440"/>
            <a:ext cx="431800" cy="144462"/>
            <a:chOff x="1247" y="2296"/>
            <a:chExt cx="272" cy="91"/>
          </a:xfrm>
        </p:grpSpPr>
        <p:sp>
          <p:nvSpPr>
            <p:cNvPr id="27" name="Line 18"/>
            <p:cNvSpPr>
              <a:spLocks noChangeShapeType="1"/>
            </p:cNvSpPr>
            <p:nvPr/>
          </p:nvSpPr>
          <p:spPr bwMode="auto">
            <a:xfrm flipV="1">
              <a:off x="1247" y="2296"/>
              <a:ext cx="136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flipH="1" flipV="1">
              <a:off x="1383" y="2296"/>
              <a:ext cx="136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782851"/>
              </p:ext>
            </p:extLst>
          </p:nvPr>
        </p:nvGraphicFramePr>
        <p:xfrm>
          <a:off x="6444208" y="1931749"/>
          <a:ext cx="1862137" cy="182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8" name="Equation" r:id="rId5" imgW="1244600" imgH="1219200" progId="Equation.DSMT4">
                  <p:embed/>
                </p:oleObj>
              </mc:Choice>
              <mc:Fallback>
                <p:oleObj name="Equation" r:id="rId5" imgW="1244600" imgH="12192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1931749"/>
                        <a:ext cx="1862137" cy="1824038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Šipka doprava 2"/>
          <p:cNvSpPr/>
          <p:nvPr/>
        </p:nvSpPr>
        <p:spPr>
          <a:xfrm>
            <a:off x="4835960" y="2733542"/>
            <a:ext cx="1368152" cy="237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47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7" y="4421188"/>
            <a:ext cx="7597278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8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17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Efekt „motýlích křídel“ (Lorenz, 1972)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339850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>
                <a:latin typeface="Bookman Old Style" pitchFamily="18" charset="0"/>
              </a:rPr>
              <a:t> </a:t>
            </a:r>
            <a:r>
              <a:rPr lang="cs-CZ" sz="1600" b="1">
                <a:latin typeface="Bookman Old Style" pitchFamily="18" charset="0"/>
              </a:rPr>
              <a:t>Mávnutí motýlích křídel nad Brazílií způsobí tornádo v Texasu?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endParaRPr lang="cs-CZ" sz="1600" b="1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pic>
        <p:nvPicPr>
          <p:cNvPr id="13" name="Picture 5" descr="MC900438063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43195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862388"/>
            <a:ext cx="1223963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 descr="tornado3_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3600"/>
            <a:ext cx="104775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8"/>
          <p:cNvSpPr>
            <a:spLocks/>
          </p:cNvSpPr>
          <p:nvPr/>
        </p:nvSpPr>
        <p:spPr bwMode="auto">
          <a:xfrm>
            <a:off x="1619250" y="2998788"/>
            <a:ext cx="2305050" cy="1079500"/>
          </a:xfrm>
          <a:custGeom>
            <a:avLst/>
            <a:gdLst>
              <a:gd name="T0" fmla="*/ 2147483647 w 1452"/>
              <a:gd name="T1" fmla="*/ 1713706250 h 680"/>
              <a:gd name="T2" fmla="*/ 2147483647 w 1452"/>
              <a:gd name="T3" fmla="*/ 342741250 h 680"/>
              <a:gd name="T4" fmla="*/ 0 w 1452"/>
              <a:gd name="T5" fmla="*/ 0 h 6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2" h="680">
                <a:moveTo>
                  <a:pt x="1089" y="680"/>
                </a:moveTo>
                <a:cubicBezTo>
                  <a:pt x="1270" y="464"/>
                  <a:pt x="1452" y="249"/>
                  <a:pt x="1270" y="136"/>
                </a:cubicBezTo>
                <a:cubicBezTo>
                  <a:pt x="1088" y="23"/>
                  <a:pt x="544" y="11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580063" y="2349500"/>
            <a:ext cx="324008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600" b="1" dirty="0">
                <a:latin typeface="Bookman Old Style" pitchFamily="18" charset="0"/>
              </a:rPr>
              <a:t>Atmosféra je velmi citlivá</a:t>
            </a:r>
          </a:p>
          <a:p>
            <a:pPr algn="ctr" eaLnBrk="1" hangingPunct="1"/>
            <a:r>
              <a:rPr lang="cs-CZ" sz="1600" b="1" dirty="0">
                <a:latin typeface="Bookman Old Style" pitchFamily="18" charset="0"/>
              </a:rPr>
              <a:t>na </a:t>
            </a:r>
            <a:r>
              <a:rPr lang="cs-CZ" sz="1600" b="1" dirty="0" smtClean="0">
                <a:latin typeface="Bookman Old Style" pitchFamily="18" charset="0"/>
              </a:rPr>
              <a:t>rozruchy, </a:t>
            </a:r>
            <a:endParaRPr lang="cs-CZ" sz="1600" b="1" dirty="0">
              <a:latin typeface="Bookman Old Style" pitchFamily="18" charset="0"/>
            </a:endParaRPr>
          </a:p>
          <a:p>
            <a:pPr algn="ctr" eaLnBrk="1" hangingPunct="1"/>
            <a:r>
              <a:rPr lang="cs-CZ" sz="1600" b="1" dirty="0">
                <a:latin typeface="Bookman Old Style" pitchFamily="18" charset="0"/>
              </a:rPr>
              <a:t>jakkoliv malé</a:t>
            </a:r>
          </a:p>
        </p:txBody>
      </p:sp>
      <p:pic>
        <p:nvPicPr>
          <p:cNvPr id="19" name="Picture 4" descr="bugs_s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337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219700" y="4278313"/>
            <a:ext cx="3744913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b="1">
                <a:latin typeface="Bookman Old Style" pitchFamily="18" charset="0"/>
              </a:rPr>
              <a:t>Každá počáteční nepřesnost inicializace modelu bude rychle (v průměru exponenciálně) narůstat 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073 -0.03615 C -0.7573 9.38586E-7 -0.7875 0.03615 -0.80087 0.08204 C -0.81407 0.13163 -0.82101 0.19073 -0.82744 0.24983 C -0.83421 0.30892 -0.82744 0.35852 -0.82101 0.41298 C -0.81407 0.46327 -0.80435 0.51773 -0.78056 0.56269 C -0.76094 0.60834 -0.72726 0.6445 -0.69063 0.67207 C -0.65712 0.69896 -0.61719 0.71703 -0.57726 0.72653 C -0.53716 0.73534 -0.49723 0.73534 -0.46025 0.72653 C -0.42014 0.71703 -0.38386 0.69432 -0.35365 0.65794 C -0.32344 0.62642 -0.29671 0.5854 -0.28351 0.5358 C -0.26667 0.49015 -0.26042 0.42711 -0.26042 0.37659 C -0.25678 0.327 -0.26042 0.2679 -0.27709 0.21831 C -0.29341 0.17265 -0.32344 0.13627 -0.36337 0.11819 C -0.404 0.10475 -0.44393 0.12283 -0.47066 0.15434 C -0.49375 0.18586 -0.5106 0.23638 -0.51407 0.29478 C -0.51407 0.35388 -0.5106 0.40811 -0.49375 0.454 C -0.47709 0.49965 -0.48039 0.50823 -0.41372 0.56732 C -0.35365 0.63129 -0.29341 0.61298 -0.25678 0.61692 C -0.22032 0.61692 -0.19011 0.59884 -0.15365 0.58076 C -0.1132 0.55875 -0.08004 0.51773 -0.05625 0.48157 C -0.03333 0.44519 -0.02327 0.39954 -0.01007 0.327 C 5.E-6 0.25446 5.E-6 0.21831 5.E-6 0.16315 C 5.E-6 0.10869 5.E-6 0.05446 5.E-6 9.38586E-7 " pathEditMode="relative" rAng="0" ptsTypes="fffffffffffffffffffffff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385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18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Skupinové předpovědi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95288" y="1339850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b="1">
                <a:latin typeface="Bookman Old Style" pitchFamily="18" charset="0"/>
              </a:rPr>
              <a:t>Opakovaná realizace modelu s drobnými perturbacemi počátečního stavu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endParaRPr lang="cs-CZ" sz="1600" b="1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pic>
        <p:nvPicPr>
          <p:cNvPr id="13" name="Picture 3" descr="Berlin_8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36750"/>
            <a:ext cx="60388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761163" y="2659063"/>
            <a:ext cx="2027237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>
                <a:solidFill>
                  <a:srgbClr val="FF0000"/>
                </a:solidFill>
              </a:rPr>
              <a:t>kontrolní běh</a:t>
            </a:r>
          </a:p>
          <a:p>
            <a:pPr eaLnBrk="1" hangingPunct="1">
              <a:spcBef>
                <a:spcPct val="50000"/>
              </a:spcBef>
            </a:pPr>
            <a:r>
              <a:rPr lang="cs-CZ"/>
              <a:t>průměr ansámblů</a:t>
            </a: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H="1">
            <a:off x="6045200" y="2851150"/>
            <a:ext cx="7159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6045200" y="3249613"/>
            <a:ext cx="715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19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Skupinové předpovědi: Ilustrace</a:t>
            </a:r>
          </a:p>
        </p:txBody>
      </p:sp>
      <p:pic>
        <p:nvPicPr>
          <p:cNvPr id="56322" name="Picture 2" descr="http://www.wetterzentrale.de/pics/Rz5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4" y="1340768"/>
            <a:ext cx="2880000" cy="24179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http://www.wetterzentrale.de/pics/Rz500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45609"/>
            <a:ext cx="2880000" cy="24179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http://www.wetterzentrale.de/pics/Rz5005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82" y="1340768"/>
            <a:ext cx="2880000" cy="24179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http://www.wetterzentrale.de/pics/Rz5008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28" y="3852490"/>
            <a:ext cx="2880000" cy="24179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http://www.wetterzentrale.de/pics/Rz50010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05" y="1340768"/>
            <a:ext cx="2880000" cy="24179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260648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800" b="1" dirty="0" smtClean="0">
                <a:latin typeface="Calibri" pitchFamily="34" charset="0"/>
              </a:rPr>
              <a:t>Přehled obsahu přednášky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5288" y="1196975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b="1" dirty="0">
                <a:latin typeface="Calibri" pitchFamily="34" charset="0"/>
              </a:rPr>
              <a:t>Počasí a techniky pro jeho předpověď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Sledování a měření stavu počasí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Prognostické modely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Deterministický chaos v atmosféře a limity předpověditelnosti počasí</a:t>
            </a:r>
          </a:p>
          <a:p>
            <a:pPr algn="ctr">
              <a:spcBef>
                <a:spcPct val="20000"/>
              </a:spcBef>
            </a:pPr>
            <a:endParaRPr lang="cs-CZ" sz="1600" dirty="0">
              <a:latin typeface="Calibri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cs-CZ" sz="1600" b="1" dirty="0">
                <a:latin typeface="Calibri" pitchFamily="34" charset="0"/>
              </a:rPr>
              <a:t>Klimatický systém Země a jeho studium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Globální klimatické modely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Regionální klimatické modely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Neurčitosti klimatických simulací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Vybrané výsledky klimatických simulací</a:t>
            </a:r>
          </a:p>
          <a:p>
            <a:pPr algn="ctr">
              <a:spcBef>
                <a:spcPct val="20000"/>
              </a:spcBef>
            </a:pPr>
            <a:endParaRPr lang="cs-CZ" sz="1600" b="1" dirty="0">
              <a:latin typeface="Calibri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Calibri" pitchFamily="34" charset="0"/>
              </a:rPr>
              <a:t> 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347864" y="4653136"/>
            <a:ext cx="1743075" cy="1836738"/>
            <a:chOff x="2127" y="2976"/>
            <a:chExt cx="1098" cy="1157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27" y="2976"/>
              <a:ext cx="1098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2700" y="3528"/>
              <a:ext cx="254" cy="120"/>
            </a:xfrm>
            <a:custGeom>
              <a:avLst/>
              <a:gdLst>
                <a:gd name="T0" fmla="*/ 503 w 508"/>
                <a:gd name="T1" fmla="*/ 91 h 241"/>
                <a:gd name="T2" fmla="*/ 486 w 508"/>
                <a:gd name="T3" fmla="*/ 128 h 241"/>
                <a:gd name="T4" fmla="*/ 463 w 508"/>
                <a:gd name="T5" fmla="*/ 161 h 241"/>
                <a:gd name="T6" fmla="*/ 433 w 508"/>
                <a:gd name="T7" fmla="*/ 189 h 241"/>
                <a:gd name="T8" fmla="*/ 397 w 508"/>
                <a:gd name="T9" fmla="*/ 212 h 241"/>
                <a:gd name="T10" fmla="*/ 357 w 508"/>
                <a:gd name="T11" fmla="*/ 228 h 241"/>
                <a:gd name="T12" fmla="*/ 313 w 508"/>
                <a:gd name="T13" fmla="*/ 239 h 241"/>
                <a:gd name="T14" fmla="*/ 266 w 508"/>
                <a:gd name="T15" fmla="*/ 241 h 241"/>
                <a:gd name="T16" fmla="*/ 217 w 508"/>
                <a:gd name="T17" fmla="*/ 235 h 241"/>
                <a:gd name="T18" fmla="*/ 170 w 508"/>
                <a:gd name="T19" fmla="*/ 221 h 241"/>
                <a:gd name="T20" fmla="*/ 126 w 508"/>
                <a:gd name="T21" fmla="*/ 201 h 241"/>
                <a:gd name="T22" fmla="*/ 88 w 508"/>
                <a:gd name="T23" fmla="*/ 173 h 241"/>
                <a:gd name="T24" fmla="*/ 54 w 508"/>
                <a:gd name="T25" fmla="*/ 141 h 241"/>
                <a:gd name="T26" fmla="*/ 29 w 508"/>
                <a:gd name="T27" fmla="*/ 105 h 241"/>
                <a:gd name="T28" fmla="*/ 11 w 508"/>
                <a:gd name="T29" fmla="*/ 65 h 241"/>
                <a:gd name="T30" fmla="*/ 1 w 508"/>
                <a:gd name="T31" fmla="*/ 22 h 241"/>
                <a:gd name="T32" fmla="*/ 11 w 508"/>
                <a:gd name="T33" fmla="*/ 13 h 241"/>
                <a:gd name="T34" fmla="*/ 34 w 508"/>
                <a:gd name="T35" fmla="*/ 36 h 241"/>
                <a:gd name="T36" fmla="*/ 60 w 508"/>
                <a:gd name="T37" fmla="*/ 58 h 241"/>
                <a:gd name="T38" fmla="*/ 90 w 508"/>
                <a:gd name="T39" fmla="*/ 76 h 241"/>
                <a:gd name="T40" fmla="*/ 123 w 508"/>
                <a:gd name="T41" fmla="*/ 93 h 241"/>
                <a:gd name="T42" fmla="*/ 158 w 508"/>
                <a:gd name="T43" fmla="*/ 108 h 241"/>
                <a:gd name="T44" fmla="*/ 196 w 508"/>
                <a:gd name="T45" fmla="*/ 119 h 241"/>
                <a:gd name="T46" fmla="*/ 235 w 508"/>
                <a:gd name="T47" fmla="*/ 128 h 241"/>
                <a:gd name="T48" fmla="*/ 274 w 508"/>
                <a:gd name="T49" fmla="*/ 133 h 241"/>
                <a:gd name="T50" fmla="*/ 311 w 508"/>
                <a:gd name="T51" fmla="*/ 133 h 241"/>
                <a:gd name="T52" fmla="*/ 347 w 508"/>
                <a:gd name="T53" fmla="*/ 131 h 241"/>
                <a:gd name="T54" fmla="*/ 380 w 508"/>
                <a:gd name="T55" fmla="*/ 126 h 241"/>
                <a:gd name="T56" fmla="*/ 412 w 508"/>
                <a:gd name="T57" fmla="*/ 119 h 241"/>
                <a:gd name="T58" fmla="*/ 443 w 508"/>
                <a:gd name="T59" fmla="*/ 108 h 241"/>
                <a:gd name="T60" fmla="*/ 471 w 508"/>
                <a:gd name="T61" fmla="*/ 94 h 241"/>
                <a:gd name="T62" fmla="*/ 496 w 508"/>
                <a:gd name="T63" fmla="*/ 8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8" h="241">
                  <a:moveTo>
                    <a:pt x="508" y="71"/>
                  </a:moveTo>
                  <a:lnTo>
                    <a:pt x="503" y="91"/>
                  </a:lnTo>
                  <a:lnTo>
                    <a:pt x="495" y="111"/>
                  </a:lnTo>
                  <a:lnTo>
                    <a:pt x="486" y="128"/>
                  </a:lnTo>
                  <a:lnTo>
                    <a:pt x="476" y="145"/>
                  </a:lnTo>
                  <a:lnTo>
                    <a:pt x="463" y="161"/>
                  </a:lnTo>
                  <a:lnTo>
                    <a:pt x="449" y="176"/>
                  </a:lnTo>
                  <a:lnTo>
                    <a:pt x="433" y="189"/>
                  </a:lnTo>
                  <a:lnTo>
                    <a:pt x="416" y="202"/>
                  </a:lnTo>
                  <a:lnTo>
                    <a:pt x="397" y="212"/>
                  </a:lnTo>
                  <a:lnTo>
                    <a:pt x="378" y="221"/>
                  </a:lnTo>
                  <a:lnTo>
                    <a:pt x="357" y="228"/>
                  </a:lnTo>
                  <a:lnTo>
                    <a:pt x="336" y="234"/>
                  </a:lnTo>
                  <a:lnTo>
                    <a:pt x="313" y="239"/>
                  </a:lnTo>
                  <a:lnTo>
                    <a:pt x="290" y="240"/>
                  </a:lnTo>
                  <a:lnTo>
                    <a:pt x="266" y="241"/>
                  </a:lnTo>
                  <a:lnTo>
                    <a:pt x="242" y="239"/>
                  </a:lnTo>
                  <a:lnTo>
                    <a:pt x="217" y="235"/>
                  </a:lnTo>
                  <a:lnTo>
                    <a:pt x="193" y="229"/>
                  </a:lnTo>
                  <a:lnTo>
                    <a:pt x="170" y="221"/>
                  </a:lnTo>
                  <a:lnTo>
                    <a:pt x="147" y="212"/>
                  </a:lnTo>
                  <a:lnTo>
                    <a:pt x="126" y="201"/>
                  </a:lnTo>
                  <a:lnTo>
                    <a:pt x="106" y="188"/>
                  </a:lnTo>
                  <a:lnTo>
                    <a:pt x="88" y="173"/>
                  </a:lnTo>
                  <a:lnTo>
                    <a:pt x="71" y="158"/>
                  </a:lnTo>
                  <a:lnTo>
                    <a:pt x="54" y="141"/>
                  </a:lnTo>
                  <a:lnTo>
                    <a:pt x="41" y="123"/>
                  </a:lnTo>
                  <a:lnTo>
                    <a:pt x="29" y="105"/>
                  </a:lnTo>
                  <a:lnTo>
                    <a:pt x="19" y="85"/>
                  </a:lnTo>
                  <a:lnTo>
                    <a:pt x="11" y="65"/>
                  </a:lnTo>
                  <a:lnTo>
                    <a:pt x="5" y="44"/>
                  </a:lnTo>
                  <a:lnTo>
                    <a:pt x="1" y="22"/>
                  </a:lnTo>
                  <a:lnTo>
                    <a:pt x="0" y="0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34" y="36"/>
                  </a:lnTo>
                  <a:lnTo>
                    <a:pt x="46" y="47"/>
                  </a:lnTo>
                  <a:lnTo>
                    <a:pt x="60" y="58"/>
                  </a:lnTo>
                  <a:lnTo>
                    <a:pt x="75" y="67"/>
                  </a:lnTo>
                  <a:lnTo>
                    <a:pt x="90" y="76"/>
                  </a:lnTo>
                  <a:lnTo>
                    <a:pt x="106" y="85"/>
                  </a:lnTo>
                  <a:lnTo>
                    <a:pt x="123" y="93"/>
                  </a:lnTo>
                  <a:lnTo>
                    <a:pt x="141" y="101"/>
                  </a:lnTo>
                  <a:lnTo>
                    <a:pt x="158" y="108"/>
                  </a:lnTo>
                  <a:lnTo>
                    <a:pt x="178" y="114"/>
                  </a:lnTo>
                  <a:lnTo>
                    <a:pt x="196" y="119"/>
                  </a:lnTo>
                  <a:lnTo>
                    <a:pt x="216" y="123"/>
                  </a:lnTo>
                  <a:lnTo>
                    <a:pt x="235" y="128"/>
                  </a:lnTo>
                  <a:lnTo>
                    <a:pt x="256" y="130"/>
                  </a:lnTo>
                  <a:lnTo>
                    <a:pt x="274" y="133"/>
                  </a:lnTo>
                  <a:lnTo>
                    <a:pt x="293" y="133"/>
                  </a:lnTo>
                  <a:lnTo>
                    <a:pt x="311" y="133"/>
                  </a:lnTo>
                  <a:lnTo>
                    <a:pt x="330" y="133"/>
                  </a:lnTo>
                  <a:lnTo>
                    <a:pt x="347" y="131"/>
                  </a:lnTo>
                  <a:lnTo>
                    <a:pt x="364" y="129"/>
                  </a:lnTo>
                  <a:lnTo>
                    <a:pt x="380" y="126"/>
                  </a:lnTo>
                  <a:lnTo>
                    <a:pt x="397" y="122"/>
                  </a:lnTo>
                  <a:lnTo>
                    <a:pt x="412" y="119"/>
                  </a:lnTo>
                  <a:lnTo>
                    <a:pt x="428" y="113"/>
                  </a:lnTo>
                  <a:lnTo>
                    <a:pt x="443" y="108"/>
                  </a:lnTo>
                  <a:lnTo>
                    <a:pt x="457" y="101"/>
                  </a:lnTo>
                  <a:lnTo>
                    <a:pt x="471" y="94"/>
                  </a:lnTo>
                  <a:lnTo>
                    <a:pt x="484" y="88"/>
                  </a:lnTo>
                  <a:lnTo>
                    <a:pt x="496" y="80"/>
                  </a:lnTo>
                  <a:lnTo>
                    <a:pt x="508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711" y="3440"/>
              <a:ext cx="254" cy="120"/>
            </a:xfrm>
            <a:custGeom>
              <a:avLst/>
              <a:gdLst>
                <a:gd name="T0" fmla="*/ 503 w 509"/>
                <a:gd name="T1" fmla="*/ 91 h 241"/>
                <a:gd name="T2" fmla="*/ 487 w 509"/>
                <a:gd name="T3" fmla="*/ 128 h 241"/>
                <a:gd name="T4" fmla="*/ 463 w 509"/>
                <a:gd name="T5" fmla="*/ 161 h 241"/>
                <a:gd name="T6" fmla="*/ 433 w 509"/>
                <a:gd name="T7" fmla="*/ 189 h 241"/>
                <a:gd name="T8" fmla="*/ 397 w 509"/>
                <a:gd name="T9" fmla="*/ 212 h 241"/>
                <a:gd name="T10" fmla="*/ 358 w 509"/>
                <a:gd name="T11" fmla="*/ 228 h 241"/>
                <a:gd name="T12" fmla="*/ 314 w 509"/>
                <a:gd name="T13" fmla="*/ 238 h 241"/>
                <a:gd name="T14" fmla="*/ 267 w 509"/>
                <a:gd name="T15" fmla="*/ 241 h 241"/>
                <a:gd name="T16" fmla="*/ 218 w 509"/>
                <a:gd name="T17" fmla="*/ 235 h 241"/>
                <a:gd name="T18" fmla="*/ 169 w 509"/>
                <a:gd name="T19" fmla="*/ 221 h 241"/>
                <a:gd name="T20" fmla="*/ 127 w 509"/>
                <a:gd name="T21" fmla="*/ 200 h 241"/>
                <a:gd name="T22" fmla="*/ 88 w 509"/>
                <a:gd name="T23" fmla="*/ 173 h 241"/>
                <a:gd name="T24" fmla="*/ 55 w 509"/>
                <a:gd name="T25" fmla="*/ 140 h 241"/>
                <a:gd name="T26" fmla="*/ 29 w 509"/>
                <a:gd name="T27" fmla="*/ 105 h 241"/>
                <a:gd name="T28" fmla="*/ 12 w 509"/>
                <a:gd name="T29" fmla="*/ 64 h 241"/>
                <a:gd name="T30" fmla="*/ 1 w 509"/>
                <a:gd name="T31" fmla="*/ 22 h 241"/>
                <a:gd name="T32" fmla="*/ 11 w 509"/>
                <a:gd name="T33" fmla="*/ 12 h 241"/>
                <a:gd name="T34" fmla="*/ 34 w 509"/>
                <a:gd name="T35" fmla="*/ 35 h 241"/>
                <a:gd name="T36" fmla="*/ 61 w 509"/>
                <a:gd name="T37" fmla="*/ 57 h 241"/>
                <a:gd name="T38" fmla="*/ 91 w 509"/>
                <a:gd name="T39" fmla="*/ 76 h 241"/>
                <a:gd name="T40" fmla="*/ 123 w 509"/>
                <a:gd name="T41" fmla="*/ 93 h 241"/>
                <a:gd name="T42" fmla="*/ 159 w 509"/>
                <a:gd name="T43" fmla="*/ 108 h 241"/>
                <a:gd name="T44" fmla="*/ 196 w 509"/>
                <a:gd name="T45" fmla="*/ 118 h 241"/>
                <a:gd name="T46" fmla="*/ 235 w 509"/>
                <a:gd name="T47" fmla="*/ 128 h 241"/>
                <a:gd name="T48" fmla="*/ 274 w 509"/>
                <a:gd name="T49" fmla="*/ 132 h 241"/>
                <a:gd name="T50" fmla="*/ 311 w 509"/>
                <a:gd name="T51" fmla="*/ 132 h 241"/>
                <a:gd name="T52" fmla="*/ 347 w 509"/>
                <a:gd name="T53" fmla="*/ 131 h 241"/>
                <a:gd name="T54" fmla="*/ 380 w 509"/>
                <a:gd name="T55" fmla="*/ 125 h 241"/>
                <a:gd name="T56" fmla="*/ 413 w 509"/>
                <a:gd name="T57" fmla="*/ 118 h 241"/>
                <a:gd name="T58" fmla="*/ 443 w 509"/>
                <a:gd name="T59" fmla="*/ 108 h 241"/>
                <a:gd name="T60" fmla="*/ 471 w 509"/>
                <a:gd name="T61" fmla="*/ 94 h 241"/>
                <a:gd name="T62" fmla="*/ 497 w 509"/>
                <a:gd name="T63" fmla="*/ 7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9" h="241">
                  <a:moveTo>
                    <a:pt x="509" y="71"/>
                  </a:moveTo>
                  <a:lnTo>
                    <a:pt x="503" y="91"/>
                  </a:lnTo>
                  <a:lnTo>
                    <a:pt x="496" y="110"/>
                  </a:lnTo>
                  <a:lnTo>
                    <a:pt x="487" y="128"/>
                  </a:lnTo>
                  <a:lnTo>
                    <a:pt x="476" y="145"/>
                  </a:lnTo>
                  <a:lnTo>
                    <a:pt x="463" y="161"/>
                  </a:lnTo>
                  <a:lnTo>
                    <a:pt x="449" y="176"/>
                  </a:lnTo>
                  <a:lnTo>
                    <a:pt x="433" y="189"/>
                  </a:lnTo>
                  <a:lnTo>
                    <a:pt x="416" y="201"/>
                  </a:lnTo>
                  <a:lnTo>
                    <a:pt x="397" y="212"/>
                  </a:lnTo>
                  <a:lnTo>
                    <a:pt x="378" y="221"/>
                  </a:lnTo>
                  <a:lnTo>
                    <a:pt x="358" y="228"/>
                  </a:lnTo>
                  <a:lnTo>
                    <a:pt x="336" y="234"/>
                  </a:lnTo>
                  <a:lnTo>
                    <a:pt x="314" y="238"/>
                  </a:lnTo>
                  <a:lnTo>
                    <a:pt x="291" y="239"/>
                  </a:lnTo>
                  <a:lnTo>
                    <a:pt x="267" y="241"/>
                  </a:lnTo>
                  <a:lnTo>
                    <a:pt x="243" y="238"/>
                  </a:lnTo>
                  <a:lnTo>
                    <a:pt x="218" y="235"/>
                  </a:lnTo>
                  <a:lnTo>
                    <a:pt x="194" y="229"/>
                  </a:lnTo>
                  <a:lnTo>
                    <a:pt x="169" y="221"/>
                  </a:lnTo>
                  <a:lnTo>
                    <a:pt x="148" y="212"/>
                  </a:lnTo>
                  <a:lnTo>
                    <a:pt x="127" y="200"/>
                  </a:lnTo>
                  <a:lnTo>
                    <a:pt x="106" y="188"/>
                  </a:lnTo>
                  <a:lnTo>
                    <a:pt x="88" y="173"/>
                  </a:lnTo>
                  <a:lnTo>
                    <a:pt x="70" y="158"/>
                  </a:lnTo>
                  <a:lnTo>
                    <a:pt x="55" y="140"/>
                  </a:lnTo>
                  <a:lnTo>
                    <a:pt x="42" y="123"/>
                  </a:lnTo>
                  <a:lnTo>
                    <a:pt x="29" y="105"/>
                  </a:lnTo>
                  <a:lnTo>
                    <a:pt x="20" y="85"/>
                  </a:lnTo>
                  <a:lnTo>
                    <a:pt x="12" y="64"/>
                  </a:lnTo>
                  <a:lnTo>
                    <a:pt x="5" y="43"/>
                  </a:lnTo>
                  <a:lnTo>
                    <a:pt x="1" y="22"/>
                  </a:lnTo>
                  <a:lnTo>
                    <a:pt x="0" y="0"/>
                  </a:lnTo>
                  <a:lnTo>
                    <a:pt x="11" y="12"/>
                  </a:lnTo>
                  <a:lnTo>
                    <a:pt x="22" y="24"/>
                  </a:lnTo>
                  <a:lnTo>
                    <a:pt x="34" y="35"/>
                  </a:lnTo>
                  <a:lnTo>
                    <a:pt x="47" y="47"/>
                  </a:lnTo>
                  <a:lnTo>
                    <a:pt x="61" y="57"/>
                  </a:lnTo>
                  <a:lnTo>
                    <a:pt x="75" y="67"/>
                  </a:lnTo>
                  <a:lnTo>
                    <a:pt x="91" y="76"/>
                  </a:lnTo>
                  <a:lnTo>
                    <a:pt x="107" y="85"/>
                  </a:lnTo>
                  <a:lnTo>
                    <a:pt x="123" y="93"/>
                  </a:lnTo>
                  <a:lnTo>
                    <a:pt x="141" y="101"/>
                  </a:lnTo>
                  <a:lnTo>
                    <a:pt x="159" y="108"/>
                  </a:lnTo>
                  <a:lnTo>
                    <a:pt x="177" y="114"/>
                  </a:lnTo>
                  <a:lnTo>
                    <a:pt x="196" y="118"/>
                  </a:lnTo>
                  <a:lnTo>
                    <a:pt x="215" y="123"/>
                  </a:lnTo>
                  <a:lnTo>
                    <a:pt x="235" y="128"/>
                  </a:lnTo>
                  <a:lnTo>
                    <a:pt x="256" y="130"/>
                  </a:lnTo>
                  <a:lnTo>
                    <a:pt x="274" y="132"/>
                  </a:lnTo>
                  <a:lnTo>
                    <a:pt x="293" y="132"/>
                  </a:lnTo>
                  <a:lnTo>
                    <a:pt x="311" y="132"/>
                  </a:lnTo>
                  <a:lnTo>
                    <a:pt x="329" y="132"/>
                  </a:lnTo>
                  <a:lnTo>
                    <a:pt x="347" y="131"/>
                  </a:lnTo>
                  <a:lnTo>
                    <a:pt x="364" y="129"/>
                  </a:lnTo>
                  <a:lnTo>
                    <a:pt x="380" y="125"/>
                  </a:lnTo>
                  <a:lnTo>
                    <a:pt x="397" y="122"/>
                  </a:lnTo>
                  <a:lnTo>
                    <a:pt x="413" y="118"/>
                  </a:lnTo>
                  <a:lnTo>
                    <a:pt x="428" y="113"/>
                  </a:lnTo>
                  <a:lnTo>
                    <a:pt x="443" y="108"/>
                  </a:lnTo>
                  <a:lnTo>
                    <a:pt x="458" y="101"/>
                  </a:lnTo>
                  <a:lnTo>
                    <a:pt x="471" y="94"/>
                  </a:lnTo>
                  <a:lnTo>
                    <a:pt x="485" y="87"/>
                  </a:lnTo>
                  <a:lnTo>
                    <a:pt x="497" y="79"/>
                  </a:lnTo>
                  <a:lnTo>
                    <a:pt x="509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920" y="3514"/>
              <a:ext cx="167" cy="79"/>
            </a:xfrm>
            <a:custGeom>
              <a:avLst/>
              <a:gdLst>
                <a:gd name="T0" fmla="*/ 334 w 334"/>
                <a:gd name="T1" fmla="*/ 46 h 158"/>
                <a:gd name="T2" fmla="*/ 326 w 334"/>
                <a:gd name="T3" fmla="*/ 72 h 158"/>
                <a:gd name="T4" fmla="*/ 312 w 334"/>
                <a:gd name="T5" fmla="*/ 95 h 158"/>
                <a:gd name="T6" fmla="*/ 295 w 334"/>
                <a:gd name="T7" fmla="*/ 115 h 158"/>
                <a:gd name="T8" fmla="*/ 273 w 334"/>
                <a:gd name="T9" fmla="*/ 132 h 158"/>
                <a:gd name="T10" fmla="*/ 247 w 334"/>
                <a:gd name="T11" fmla="*/ 144 h 158"/>
                <a:gd name="T12" fmla="*/ 220 w 334"/>
                <a:gd name="T13" fmla="*/ 153 h 158"/>
                <a:gd name="T14" fmla="*/ 190 w 334"/>
                <a:gd name="T15" fmla="*/ 158 h 158"/>
                <a:gd name="T16" fmla="*/ 159 w 334"/>
                <a:gd name="T17" fmla="*/ 157 h 158"/>
                <a:gd name="T18" fmla="*/ 127 w 334"/>
                <a:gd name="T19" fmla="*/ 150 h 158"/>
                <a:gd name="T20" fmla="*/ 97 w 334"/>
                <a:gd name="T21" fmla="*/ 138 h 158"/>
                <a:gd name="T22" fmla="*/ 69 w 334"/>
                <a:gd name="T23" fmla="*/ 123 h 158"/>
                <a:gd name="T24" fmla="*/ 46 w 334"/>
                <a:gd name="T25" fmla="*/ 104 h 158"/>
                <a:gd name="T26" fmla="*/ 26 w 334"/>
                <a:gd name="T27" fmla="*/ 81 h 158"/>
                <a:gd name="T28" fmla="*/ 13 w 334"/>
                <a:gd name="T29" fmla="*/ 55 h 158"/>
                <a:gd name="T30" fmla="*/ 3 w 334"/>
                <a:gd name="T31" fmla="*/ 29 h 158"/>
                <a:gd name="T32" fmla="*/ 0 w 334"/>
                <a:gd name="T33" fmla="*/ 0 h 158"/>
                <a:gd name="T34" fmla="*/ 14 w 334"/>
                <a:gd name="T35" fmla="*/ 16 h 158"/>
                <a:gd name="T36" fmla="*/ 30 w 334"/>
                <a:gd name="T37" fmla="*/ 31 h 158"/>
                <a:gd name="T38" fmla="*/ 48 w 334"/>
                <a:gd name="T39" fmla="*/ 44 h 158"/>
                <a:gd name="T40" fmla="*/ 69 w 334"/>
                <a:gd name="T41" fmla="*/ 57 h 158"/>
                <a:gd name="T42" fmla="*/ 92 w 334"/>
                <a:gd name="T43" fmla="*/ 67 h 158"/>
                <a:gd name="T44" fmla="*/ 115 w 334"/>
                <a:gd name="T45" fmla="*/ 75 h 158"/>
                <a:gd name="T46" fmla="*/ 140 w 334"/>
                <a:gd name="T47" fmla="*/ 81 h 158"/>
                <a:gd name="T48" fmla="*/ 167 w 334"/>
                <a:gd name="T49" fmla="*/ 85 h 158"/>
                <a:gd name="T50" fmla="*/ 191 w 334"/>
                <a:gd name="T51" fmla="*/ 87 h 158"/>
                <a:gd name="T52" fmla="*/ 215 w 334"/>
                <a:gd name="T53" fmla="*/ 87 h 158"/>
                <a:gd name="T54" fmla="*/ 238 w 334"/>
                <a:gd name="T55" fmla="*/ 84 h 158"/>
                <a:gd name="T56" fmla="*/ 260 w 334"/>
                <a:gd name="T57" fmla="*/ 80 h 158"/>
                <a:gd name="T58" fmla="*/ 281 w 334"/>
                <a:gd name="T59" fmla="*/ 74 h 158"/>
                <a:gd name="T60" fmla="*/ 300 w 334"/>
                <a:gd name="T61" fmla="*/ 67 h 158"/>
                <a:gd name="T62" fmla="*/ 318 w 334"/>
                <a:gd name="T63" fmla="*/ 57 h 158"/>
                <a:gd name="T64" fmla="*/ 334 w 334"/>
                <a:gd name="T65" fmla="*/ 4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4" h="158">
                  <a:moveTo>
                    <a:pt x="334" y="46"/>
                  </a:moveTo>
                  <a:lnTo>
                    <a:pt x="326" y="72"/>
                  </a:lnTo>
                  <a:lnTo>
                    <a:pt x="312" y="95"/>
                  </a:lnTo>
                  <a:lnTo>
                    <a:pt x="295" y="115"/>
                  </a:lnTo>
                  <a:lnTo>
                    <a:pt x="273" y="132"/>
                  </a:lnTo>
                  <a:lnTo>
                    <a:pt x="247" y="144"/>
                  </a:lnTo>
                  <a:lnTo>
                    <a:pt x="220" y="153"/>
                  </a:lnTo>
                  <a:lnTo>
                    <a:pt x="190" y="158"/>
                  </a:lnTo>
                  <a:lnTo>
                    <a:pt x="159" y="157"/>
                  </a:lnTo>
                  <a:lnTo>
                    <a:pt x="127" y="150"/>
                  </a:lnTo>
                  <a:lnTo>
                    <a:pt x="97" y="138"/>
                  </a:lnTo>
                  <a:lnTo>
                    <a:pt x="69" y="123"/>
                  </a:lnTo>
                  <a:lnTo>
                    <a:pt x="46" y="104"/>
                  </a:lnTo>
                  <a:lnTo>
                    <a:pt x="26" y="81"/>
                  </a:lnTo>
                  <a:lnTo>
                    <a:pt x="13" y="55"/>
                  </a:lnTo>
                  <a:lnTo>
                    <a:pt x="3" y="29"/>
                  </a:lnTo>
                  <a:lnTo>
                    <a:pt x="0" y="0"/>
                  </a:lnTo>
                  <a:lnTo>
                    <a:pt x="14" y="16"/>
                  </a:lnTo>
                  <a:lnTo>
                    <a:pt x="30" y="31"/>
                  </a:lnTo>
                  <a:lnTo>
                    <a:pt x="48" y="44"/>
                  </a:lnTo>
                  <a:lnTo>
                    <a:pt x="69" y="57"/>
                  </a:lnTo>
                  <a:lnTo>
                    <a:pt x="92" y="67"/>
                  </a:lnTo>
                  <a:lnTo>
                    <a:pt x="115" y="75"/>
                  </a:lnTo>
                  <a:lnTo>
                    <a:pt x="140" y="81"/>
                  </a:lnTo>
                  <a:lnTo>
                    <a:pt x="167" y="85"/>
                  </a:lnTo>
                  <a:lnTo>
                    <a:pt x="191" y="87"/>
                  </a:lnTo>
                  <a:lnTo>
                    <a:pt x="215" y="87"/>
                  </a:lnTo>
                  <a:lnTo>
                    <a:pt x="238" y="84"/>
                  </a:lnTo>
                  <a:lnTo>
                    <a:pt x="260" y="80"/>
                  </a:lnTo>
                  <a:lnTo>
                    <a:pt x="281" y="74"/>
                  </a:lnTo>
                  <a:lnTo>
                    <a:pt x="300" y="67"/>
                  </a:lnTo>
                  <a:lnTo>
                    <a:pt x="318" y="57"/>
                  </a:lnTo>
                  <a:lnTo>
                    <a:pt x="334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602" y="3595"/>
              <a:ext cx="167" cy="78"/>
            </a:xfrm>
            <a:custGeom>
              <a:avLst/>
              <a:gdLst>
                <a:gd name="T0" fmla="*/ 333 w 333"/>
                <a:gd name="T1" fmla="*/ 46 h 156"/>
                <a:gd name="T2" fmla="*/ 325 w 333"/>
                <a:gd name="T3" fmla="*/ 71 h 156"/>
                <a:gd name="T4" fmla="*/ 312 w 333"/>
                <a:gd name="T5" fmla="*/ 94 h 156"/>
                <a:gd name="T6" fmla="*/ 294 w 333"/>
                <a:gd name="T7" fmla="*/ 115 h 156"/>
                <a:gd name="T8" fmla="*/ 272 w 333"/>
                <a:gd name="T9" fmla="*/ 131 h 156"/>
                <a:gd name="T10" fmla="*/ 247 w 333"/>
                <a:gd name="T11" fmla="*/ 144 h 156"/>
                <a:gd name="T12" fmla="*/ 220 w 333"/>
                <a:gd name="T13" fmla="*/ 153 h 156"/>
                <a:gd name="T14" fmla="*/ 190 w 333"/>
                <a:gd name="T15" fmla="*/ 156 h 156"/>
                <a:gd name="T16" fmla="*/ 159 w 333"/>
                <a:gd name="T17" fmla="*/ 155 h 156"/>
                <a:gd name="T18" fmla="*/ 126 w 333"/>
                <a:gd name="T19" fmla="*/ 149 h 156"/>
                <a:gd name="T20" fmla="*/ 96 w 333"/>
                <a:gd name="T21" fmla="*/ 138 h 156"/>
                <a:gd name="T22" fmla="*/ 69 w 333"/>
                <a:gd name="T23" fmla="*/ 122 h 156"/>
                <a:gd name="T24" fmla="*/ 46 w 333"/>
                <a:gd name="T25" fmla="*/ 103 h 156"/>
                <a:gd name="T26" fmla="*/ 26 w 333"/>
                <a:gd name="T27" fmla="*/ 80 h 156"/>
                <a:gd name="T28" fmla="*/ 12 w 333"/>
                <a:gd name="T29" fmla="*/ 55 h 156"/>
                <a:gd name="T30" fmla="*/ 3 w 333"/>
                <a:gd name="T31" fmla="*/ 28 h 156"/>
                <a:gd name="T32" fmla="*/ 0 w 333"/>
                <a:gd name="T33" fmla="*/ 0 h 156"/>
                <a:gd name="T34" fmla="*/ 13 w 333"/>
                <a:gd name="T35" fmla="*/ 16 h 156"/>
                <a:gd name="T36" fmla="*/ 30 w 333"/>
                <a:gd name="T37" fmla="*/ 30 h 156"/>
                <a:gd name="T38" fmla="*/ 48 w 333"/>
                <a:gd name="T39" fmla="*/ 43 h 156"/>
                <a:gd name="T40" fmla="*/ 69 w 333"/>
                <a:gd name="T41" fmla="*/ 55 h 156"/>
                <a:gd name="T42" fmla="*/ 92 w 333"/>
                <a:gd name="T43" fmla="*/ 65 h 156"/>
                <a:gd name="T44" fmla="*/ 115 w 333"/>
                <a:gd name="T45" fmla="*/ 73 h 156"/>
                <a:gd name="T46" fmla="*/ 140 w 333"/>
                <a:gd name="T47" fmla="*/ 80 h 156"/>
                <a:gd name="T48" fmla="*/ 167 w 333"/>
                <a:gd name="T49" fmla="*/ 85 h 156"/>
                <a:gd name="T50" fmla="*/ 191 w 333"/>
                <a:gd name="T51" fmla="*/ 86 h 156"/>
                <a:gd name="T52" fmla="*/ 215 w 333"/>
                <a:gd name="T53" fmla="*/ 86 h 156"/>
                <a:gd name="T54" fmla="*/ 238 w 333"/>
                <a:gd name="T55" fmla="*/ 84 h 156"/>
                <a:gd name="T56" fmla="*/ 260 w 333"/>
                <a:gd name="T57" fmla="*/ 79 h 156"/>
                <a:gd name="T58" fmla="*/ 281 w 333"/>
                <a:gd name="T59" fmla="*/ 73 h 156"/>
                <a:gd name="T60" fmla="*/ 300 w 333"/>
                <a:gd name="T61" fmla="*/ 65 h 156"/>
                <a:gd name="T62" fmla="*/ 317 w 333"/>
                <a:gd name="T63" fmla="*/ 56 h 156"/>
                <a:gd name="T64" fmla="*/ 333 w 333"/>
                <a:gd name="T65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3" h="156">
                  <a:moveTo>
                    <a:pt x="333" y="46"/>
                  </a:moveTo>
                  <a:lnTo>
                    <a:pt x="325" y="71"/>
                  </a:lnTo>
                  <a:lnTo>
                    <a:pt x="312" y="94"/>
                  </a:lnTo>
                  <a:lnTo>
                    <a:pt x="294" y="115"/>
                  </a:lnTo>
                  <a:lnTo>
                    <a:pt x="272" y="131"/>
                  </a:lnTo>
                  <a:lnTo>
                    <a:pt x="247" y="144"/>
                  </a:lnTo>
                  <a:lnTo>
                    <a:pt x="220" y="153"/>
                  </a:lnTo>
                  <a:lnTo>
                    <a:pt x="190" y="156"/>
                  </a:lnTo>
                  <a:lnTo>
                    <a:pt x="159" y="155"/>
                  </a:lnTo>
                  <a:lnTo>
                    <a:pt x="126" y="149"/>
                  </a:lnTo>
                  <a:lnTo>
                    <a:pt x="96" y="138"/>
                  </a:lnTo>
                  <a:lnTo>
                    <a:pt x="69" y="122"/>
                  </a:lnTo>
                  <a:lnTo>
                    <a:pt x="46" y="103"/>
                  </a:lnTo>
                  <a:lnTo>
                    <a:pt x="26" y="80"/>
                  </a:lnTo>
                  <a:lnTo>
                    <a:pt x="12" y="55"/>
                  </a:lnTo>
                  <a:lnTo>
                    <a:pt x="3" y="28"/>
                  </a:lnTo>
                  <a:lnTo>
                    <a:pt x="0" y="0"/>
                  </a:lnTo>
                  <a:lnTo>
                    <a:pt x="13" y="16"/>
                  </a:lnTo>
                  <a:lnTo>
                    <a:pt x="30" y="30"/>
                  </a:lnTo>
                  <a:lnTo>
                    <a:pt x="48" y="43"/>
                  </a:lnTo>
                  <a:lnTo>
                    <a:pt x="69" y="55"/>
                  </a:lnTo>
                  <a:lnTo>
                    <a:pt x="92" y="65"/>
                  </a:lnTo>
                  <a:lnTo>
                    <a:pt x="115" y="73"/>
                  </a:lnTo>
                  <a:lnTo>
                    <a:pt x="140" y="80"/>
                  </a:lnTo>
                  <a:lnTo>
                    <a:pt x="167" y="85"/>
                  </a:lnTo>
                  <a:lnTo>
                    <a:pt x="191" y="86"/>
                  </a:lnTo>
                  <a:lnTo>
                    <a:pt x="215" y="86"/>
                  </a:lnTo>
                  <a:lnTo>
                    <a:pt x="238" y="84"/>
                  </a:lnTo>
                  <a:lnTo>
                    <a:pt x="260" y="79"/>
                  </a:lnTo>
                  <a:lnTo>
                    <a:pt x="281" y="73"/>
                  </a:lnTo>
                  <a:lnTo>
                    <a:pt x="300" y="65"/>
                  </a:lnTo>
                  <a:lnTo>
                    <a:pt x="317" y="56"/>
                  </a:lnTo>
                  <a:lnTo>
                    <a:pt x="33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988" y="3606"/>
              <a:ext cx="167" cy="79"/>
            </a:xfrm>
            <a:custGeom>
              <a:avLst/>
              <a:gdLst>
                <a:gd name="T0" fmla="*/ 335 w 335"/>
                <a:gd name="T1" fmla="*/ 46 h 157"/>
                <a:gd name="T2" fmla="*/ 327 w 335"/>
                <a:gd name="T3" fmla="*/ 71 h 157"/>
                <a:gd name="T4" fmla="*/ 313 w 335"/>
                <a:gd name="T5" fmla="*/ 94 h 157"/>
                <a:gd name="T6" fmla="*/ 296 w 335"/>
                <a:gd name="T7" fmla="*/ 115 h 157"/>
                <a:gd name="T8" fmla="*/ 274 w 335"/>
                <a:gd name="T9" fmla="*/ 131 h 157"/>
                <a:gd name="T10" fmla="*/ 248 w 335"/>
                <a:gd name="T11" fmla="*/ 144 h 157"/>
                <a:gd name="T12" fmla="*/ 221 w 335"/>
                <a:gd name="T13" fmla="*/ 153 h 157"/>
                <a:gd name="T14" fmla="*/ 191 w 335"/>
                <a:gd name="T15" fmla="*/ 157 h 157"/>
                <a:gd name="T16" fmla="*/ 160 w 335"/>
                <a:gd name="T17" fmla="*/ 156 h 157"/>
                <a:gd name="T18" fmla="*/ 128 w 335"/>
                <a:gd name="T19" fmla="*/ 149 h 157"/>
                <a:gd name="T20" fmla="*/ 98 w 335"/>
                <a:gd name="T21" fmla="*/ 138 h 157"/>
                <a:gd name="T22" fmla="*/ 70 w 335"/>
                <a:gd name="T23" fmla="*/ 123 h 157"/>
                <a:gd name="T24" fmla="*/ 47 w 335"/>
                <a:gd name="T25" fmla="*/ 103 h 157"/>
                <a:gd name="T26" fmla="*/ 27 w 335"/>
                <a:gd name="T27" fmla="*/ 80 h 157"/>
                <a:gd name="T28" fmla="*/ 12 w 335"/>
                <a:gd name="T29" fmla="*/ 55 h 157"/>
                <a:gd name="T30" fmla="*/ 3 w 335"/>
                <a:gd name="T31" fmla="*/ 28 h 157"/>
                <a:gd name="T32" fmla="*/ 0 w 335"/>
                <a:gd name="T33" fmla="*/ 0 h 157"/>
                <a:gd name="T34" fmla="*/ 14 w 335"/>
                <a:gd name="T35" fmla="*/ 16 h 157"/>
                <a:gd name="T36" fmla="*/ 31 w 335"/>
                <a:gd name="T37" fmla="*/ 31 h 157"/>
                <a:gd name="T38" fmla="*/ 49 w 335"/>
                <a:gd name="T39" fmla="*/ 43 h 157"/>
                <a:gd name="T40" fmla="*/ 70 w 335"/>
                <a:gd name="T41" fmla="*/ 56 h 157"/>
                <a:gd name="T42" fmla="*/ 92 w 335"/>
                <a:gd name="T43" fmla="*/ 66 h 157"/>
                <a:gd name="T44" fmla="*/ 116 w 335"/>
                <a:gd name="T45" fmla="*/ 74 h 157"/>
                <a:gd name="T46" fmla="*/ 141 w 335"/>
                <a:gd name="T47" fmla="*/ 80 h 157"/>
                <a:gd name="T48" fmla="*/ 168 w 335"/>
                <a:gd name="T49" fmla="*/ 85 h 157"/>
                <a:gd name="T50" fmla="*/ 192 w 335"/>
                <a:gd name="T51" fmla="*/ 86 h 157"/>
                <a:gd name="T52" fmla="*/ 216 w 335"/>
                <a:gd name="T53" fmla="*/ 86 h 157"/>
                <a:gd name="T54" fmla="*/ 239 w 335"/>
                <a:gd name="T55" fmla="*/ 84 h 157"/>
                <a:gd name="T56" fmla="*/ 261 w 335"/>
                <a:gd name="T57" fmla="*/ 79 h 157"/>
                <a:gd name="T58" fmla="*/ 282 w 335"/>
                <a:gd name="T59" fmla="*/ 73 h 157"/>
                <a:gd name="T60" fmla="*/ 301 w 335"/>
                <a:gd name="T61" fmla="*/ 66 h 157"/>
                <a:gd name="T62" fmla="*/ 319 w 335"/>
                <a:gd name="T63" fmla="*/ 56 h 157"/>
                <a:gd name="T64" fmla="*/ 335 w 335"/>
                <a:gd name="T65" fmla="*/ 4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5" h="157">
                  <a:moveTo>
                    <a:pt x="335" y="46"/>
                  </a:moveTo>
                  <a:lnTo>
                    <a:pt x="327" y="71"/>
                  </a:lnTo>
                  <a:lnTo>
                    <a:pt x="313" y="94"/>
                  </a:lnTo>
                  <a:lnTo>
                    <a:pt x="296" y="115"/>
                  </a:lnTo>
                  <a:lnTo>
                    <a:pt x="274" y="131"/>
                  </a:lnTo>
                  <a:lnTo>
                    <a:pt x="248" y="144"/>
                  </a:lnTo>
                  <a:lnTo>
                    <a:pt x="221" y="153"/>
                  </a:lnTo>
                  <a:lnTo>
                    <a:pt x="191" y="157"/>
                  </a:lnTo>
                  <a:lnTo>
                    <a:pt x="160" y="156"/>
                  </a:lnTo>
                  <a:lnTo>
                    <a:pt x="128" y="149"/>
                  </a:lnTo>
                  <a:lnTo>
                    <a:pt x="98" y="138"/>
                  </a:lnTo>
                  <a:lnTo>
                    <a:pt x="70" y="123"/>
                  </a:lnTo>
                  <a:lnTo>
                    <a:pt x="47" y="103"/>
                  </a:lnTo>
                  <a:lnTo>
                    <a:pt x="27" y="80"/>
                  </a:lnTo>
                  <a:lnTo>
                    <a:pt x="12" y="55"/>
                  </a:lnTo>
                  <a:lnTo>
                    <a:pt x="3" y="28"/>
                  </a:lnTo>
                  <a:lnTo>
                    <a:pt x="0" y="0"/>
                  </a:lnTo>
                  <a:lnTo>
                    <a:pt x="14" y="16"/>
                  </a:lnTo>
                  <a:lnTo>
                    <a:pt x="31" y="31"/>
                  </a:lnTo>
                  <a:lnTo>
                    <a:pt x="49" y="43"/>
                  </a:lnTo>
                  <a:lnTo>
                    <a:pt x="70" y="56"/>
                  </a:lnTo>
                  <a:lnTo>
                    <a:pt x="92" y="66"/>
                  </a:lnTo>
                  <a:lnTo>
                    <a:pt x="116" y="74"/>
                  </a:lnTo>
                  <a:lnTo>
                    <a:pt x="141" y="80"/>
                  </a:lnTo>
                  <a:lnTo>
                    <a:pt x="168" y="85"/>
                  </a:lnTo>
                  <a:lnTo>
                    <a:pt x="192" y="86"/>
                  </a:lnTo>
                  <a:lnTo>
                    <a:pt x="216" y="86"/>
                  </a:lnTo>
                  <a:lnTo>
                    <a:pt x="239" y="84"/>
                  </a:lnTo>
                  <a:lnTo>
                    <a:pt x="261" y="79"/>
                  </a:lnTo>
                  <a:lnTo>
                    <a:pt x="282" y="73"/>
                  </a:lnTo>
                  <a:lnTo>
                    <a:pt x="301" y="66"/>
                  </a:lnTo>
                  <a:lnTo>
                    <a:pt x="319" y="56"/>
                  </a:lnTo>
                  <a:lnTo>
                    <a:pt x="33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2266" y="3466"/>
              <a:ext cx="167" cy="79"/>
            </a:xfrm>
            <a:custGeom>
              <a:avLst/>
              <a:gdLst>
                <a:gd name="T0" fmla="*/ 334 w 334"/>
                <a:gd name="T1" fmla="*/ 46 h 158"/>
                <a:gd name="T2" fmla="*/ 326 w 334"/>
                <a:gd name="T3" fmla="*/ 71 h 158"/>
                <a:gd name="T4" fmla="*/ 313 w 334"/>
                <a:gd name="T5" fmla="*/ 94 h 158"/>
                <a:gd name="T6" fmla="*/ 295 w 334"/>
                <a:gd name="T7" fmla="*/ 115 h 158"/>
                <a:gd name="T8" fmla="*/ 274 w 334"/>
                <a:gd name="T9" fmla="*/ 131 h 158"/>
                <a:gd name="T10" fmla="*/ 249 w 334"/>
                <a:gd name="T11" fmla="*/ 144 h 158"/>
                <a:gd name="T12" fmla="*/ 221 w 334"/>
                <a:gd name="T13" fmla="*/ 153 h 158"/>
                <a:gd name="T14" fmla="*/ 191 w 334"/>
                <a:gd name="T15" fmla="*/ 158 h 158"/>
                <a:gd name="T16" fmla="*/ 159 w 334"/>
                <a:gd name="T17" fmla="*/ 156 h 158"/>
                <a:gd name="T18" fmla="*/ 127 w 334"/>
                <a:gd name="T19" fmla="*/ 149 h 158"/>
                <a:gd name="T20" fmla="*/ 97 w 334"/>
                <a:gd name="T21" fmla="*/ 138 h 158"/>
                <a:gd name="T22" fmla="*/ 69 w 334"/>
                <a:gd name="T23" fmla="*/ 123 h 158"/>
                <a:gd name="T24" fmla="*/ 46 w 334"/>
                <a:gd name="T25" fmla="*/ 103 h 158"/>
                <a:gd name="T26" fmla="*/ 27 w 334"/>
                <a:gd name="T27" fmla="*/ 80 h 158"/>
                <a:gd name="T28" fmla="*/ 13 w 334"/>
                <a:gd name="T29" fmla="*/ 55 h 158"/>
                <a:gd name="T30" fmla="*/ 4 w 334"/>
                <a:gd name="T31" fmla="*/ 28 h 158"/>
                <a:gd name="T32" fmla="*/ 0 w 334"/>
                <a:gd name="T33" fmla="*/ 0 h 158"/>
                <a:gd name="T34" fmla="*/ 14 w 334"/>
                <a:gd name="T35" fmla="*/ 16 h 158"/>
                <a:gd name="T36" fmla="*/ 31 w 334"/>
                <a:gd name="T37" fmla="*/ 31 h 158"/>
                <a:gd name="T38" fmla="*/ 50 w 334"/>
                <a:gd name="T39" fmla="*/ 43 h 158"/>
                <a:gd name="T40" fmla="*/ 71 w 334"/>
                <a:gd name="T41" fmla="*/ 56 h 158"/>
                <a:gd name="T42" fmla="*/ 92 w 334"/>
                <a:gd name="T43" fmla="*/ 67 h 158"/>
                <a:gd name="T44" fmla="*/ 117 w 334"/>
                <a:gd name="T45" fmla="*/ 75 h 158"/>
                <a:gd name="T46" fmla="*/ 142 w 334"/>
                <a:gd name="T47" fmla="*/ 80 h 158"/>
                <a:gd name="T48" fmla="*/ 168 w 334"/>
                <a:gd name="T49" fmla="*/ 85 h 158"/>
                <a:gd name="T50" fmla="*/ 193 w 334"/>
                <a:gd name="T51" fmla="*/ 86 h 158"/>
                <a:gd name="T52" fmla="*/ 217 w 334"/>
                <a:gd name="T53" fmla="*/ 86 h 158"/>
                <a:gd name="T54" fmla="*/ 240 w 334"/>
                <a:gd name="T55" fmla="*/ 84 h 158"/>
                <a:gd name="T56" fmla="*/ 262 w 334"/>
                <a:gd name="T57" fmla="*/ 79 h 158"/>
                <a:gd name="T58" fmla="*/ 282 w 334"/>
                <a:gd name="T59" fmla="*/ 73 h 158"/>
                <a:gd name="T60" fmla="*/ 301 w 334"/>
                <a:gd name="T61" fmla="*/ 67 h 158"/>
                <a:gd name="T62" fmla="*/ 318 w 334"/>
                <a:gd name="T63" fmla="*/ 56 h 158"/>
                <a:gd name="T64" fmla="*/ 334 w 334"/>
                <a:gd name="T65" fmla="*/ 4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4" h="158">
                  <a:moveTo>
                    <a:pt x="334" y="46"/>
                  </a:moveTo>
                  <a:lnTo>
                    <a:pt x="326" y="71"/>
                  </a:lnTo>
                  <a:lnTo>
                    <a:pt x="313" y="94"/>
                  </a:lnTo>
                  <a:lnTo>
                    <a:pt x="295" y="115"/>
                  </a:lnTo>
                  <a:lnTo>
                    <a:pt x="274" y="131"/>
                  </a:lnTo>
                  <a:lnTo>
                    <a:pt x="249" y="144"/>
                  </a:lnTo>
                  <a:lnTo>
                    <a:pt x="221" y="153"/>
                  </a:lnTo>
                  <a:lnTo>
                    <a:pt x="191" y="158"/>
                  </a:lnTo>
                  <a:lnTo>
                    <a:pt x="159" y="156"/>
                  </a:lnTo>
                  <a:lnTo>
                    <a:pt x="127" y="149"/>
                  </a:lnTo>
                  <a:lnTo>
                    <a:pt x="97" y="138"/>
                  </a:lnTo>
                  <a:lnTo>
                    <a:pt x="69" y="123"/>
                  </a:lnTo>
                  <a:lnTo>
                    <a:pt x="46" y="103"/>
                  </a:lnTo>
                  <a:lnTo>
                    <a:pt x="27" y="80"/>
                  </a:lnTo>
                  <a:lnTo>
                    <a:pt x="13" y="55"/>
                  </a:lnTo>
                  <a:lnTo>
                    <a:pt x="4" y="28"/>
                  </a:lnTo>
                  <a:lnTo>
                    <a:pt x="0" y="0"/>
                  </a:lnTo>
                  <a:lnTo>
                    <a:pt x="14" y="16"/>
                  </a:lnTo>
                  <a:lnTo>
                    <a:pt x="31" y="31"/>
                  </a:lnTo>
                  <a:lnTo>
                    <a:pt x="50" y="43"/>
                  </a:lnTo>
                  <a:lnTo>
                    <a:pt x="71" y="56"/>
                  </a:lnTo>
                  <a:lnTo>
                    <a:pt x="92" y="67"/>
                  </a:lnTo>
                  <a:lnTo>
                    <a:pt x="117" y="75"/>
                  </a:lnTo>
                  <a:lnTo>
                    <a:pt x="142" y="80"/>
                  </a:lnTo>
                  <a:lnTo>
                    <a:pt x="168" y="85"/>
                  </a:lnTo>
                  <a:lnTo>
                    <a:pt x="193" y="86"/>
                  </a:lnTo>
                  <a:lnTo>
                    <a:pt x="217" y="86"/>
                  </a:lnTo>
                  <a:lnTo>
                    <a:pt x="240" y="84"/>
                  </a:lnTo>
                  <a:lnTo>
                    <a:pt x="262" y="79"/>
                  </a:lnTo>
                  <a:lnTo>
                    <a:pt x="282" y="73"/>
                  </a:lnTo>
                  <a:lnTo>
                    <a:pt x="301" y="67"/>
                  </a:lnTo>
                  <a:lnTo>
                    <a:pt x="318" y="56"/>
                  </a:lnTo>
                  <a:lnTo>
                    <a:pt x="334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2483" y="3608"/>
              <a:ext cx="167" cy="79"/>
            </a:xfrm>
            <a:custGeom>
              <a:avLst/>
              <a:gdLst>
                <a:gd name="T0" fmla="*/ 334 w 334"/>
                <a:gd name="T1" fmla="*/ 46 h 158"/>
                <a:gd name="T2" fmla="*/ 326 w 334"/>
                <a:gd name="T3" fmla="*/ 72 h 158"/>
                <a:gd name="T4" fmla="*/ 312 w 334"/>
                <a:gd name="T5" fmla="*/ 95 h 158"/>
                <a:gd name="T6" fmla="*/ 295 w 334"/>
                <a:gd name="T7" fmla="*/ 115 h 158"/>
                <a:gd name="T8" fmla="*/ 273 w 334"/>
                <a:gd name="T9" fmla="*/ 132 h 158"/>
                <a:gd name="T10" fmla="*/ 249 w 334"/>
                <a:gd name="T11" fmla="*/ 144 h 158"/>
                <a:gd name="T12" fmla="*/ 221 w 334"/>
                <a:gd name="T13" fmla="*/ 153 h 158"/>
                <a:gd name="T14" fmla="*/ 191 w 334"/>
                <a:gd name="T15" fmla="*/ 158 h 158"/>
                <a:gd name="T16" fmla="*/ 159 w 334"/>
                <a:gd name="T17" fmla="*/ 157 h 158"/>
                <a:gd name="T18" fmla="*/ 127 w 334"/>
                <a:gd name="T19" fmla="*/ 150 h 158"/>
                <a:gd name="T20" fmla="*/ 97 w 334"/>
                <a:gd name="T21" fmla="*/ 138 h 158"/>
                <a:gd name="T22" fmla="*/ 69 w 334"/>
                <a:gd name="T23" fmla="*/ 123 h 158"/>
                <a:gd name="T24" fmla="*/ 46 w 334"/>
                <a:gd name="T25" fmla="*/ 104 h 158"/>
                <a:gd name="T26" fmla="*/ 27 w 334"/>
                <a:gd name="T27" fmla="*/ 81 h 158"/>
                <a:gd name="T28" fmla="*/ 13 w 334"/>
                <a:gd name="T29" fmla="*/ 55 h 158"/>
                <a:gd name="T30" fmla="*/ 4 w 334"/>
                <a:gd name="T31" fmla="*/ 29 h 158"/>
                <a:gd name="T32" fmla="*/ 0 w 334"/>
                <a:gd name="T33" fmla="*/ 0 h 158"/>
                <a:gd name="T34" fmla="*/ 14 w 334"/>
                <a:gd name="T35" fmla="*/ 16 h 158"/>
                <a:gd name="T36" fmla="*/ 32 w 334"/>
                <a:gd name="T37" fmla="*/ 31 h 158"/>
                <a:gd name="T38" fmla="*/ 50 w 334"/>
                <a:gd name="T39" fmla="*/ 44 h 158"/>
                <a:gd name="T40" fmla="*/ 71 w 334"/>
                <a:gd name="T41" fmla="*/ 57 h 158"/>
                <a:gd name="T42" fmla="*/ 93 w 334"/>
                <a:gd name="T43" fmla="*/ 67 h 158"/>
                <a:gd name="T44" fmla="*/ 116 w 334"/>
                <a:gd name="T45" fmla="*/ 75 h 158"/>
                <a:gd name="T46" fmla="*/ 141 w 334"/>
                <a:gd name="T47" fmla="*/ 81 h 158"/>
                <a:gd name="T48" fmla="*/ 167 w 334"/>
                <a:gd name="T49" fmla="*/ 85 h 158"/>
                <a:gd name="T50" fmla="*/ 191 w 334"/>
                <a:gd name="T51" fmla="*/ 87 h 158"/>
                <a:gd name="T52" fmla="*/ 216 w 334"/>
                <a:gd name="T53" fmla="*/ 87 h 158"/>
                <a:gd name="T54" fmla="*/ 239 w 334"/>
                <a:gd name="T55" fmla="*/ 84 h 158"/>
                <a:gd name="T56" fmla="*/ 261 w 334"/>
                <a:gd name="T57" fmla="*/ 80 h 158"/>
                <a:gd name="T58" fmla="*/ 281 w 334"/>
                <a:gd name="T59" fmla="*/ 74 h 158"/>
                <a:gd name="T60" fmla="*/ 301 w 334"/>
                <a:gd name="T61" fmla="*/ 67 h 158"/>
                <a:gd name="T62" fmla="*/ 318 w 334"/>
                <a:gd name="T63" fmla="*/ 57 h 158"/>
                <a:gd name="T64" fmla="*/ 334 w 334"/>
                <a:gd name="T65" fmla="*/ 4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4" h="158">
                  <a:moveTo>
                    <a:pt x="334" y="46"/>
                  </a:moveTo>
                  <a:lnTo>
                    <a:pt x="326" y="72"/>
                  </a:lnTo>
                  <a:lnTo>
                    <a:pt x="312" y="95"/>
                  </a:lnTo>
                  <a:lnTo>
                    <a:pt x="295" y="115"/>
                  </a:lnTo>
                  <a:lnTo>
                    <a:pt x="273" y="132"/>
                  </a:lnTo>
                  <a:lnTo>
                    <a:pt x="249" y="144"/>
                  </a:lnTo>
                  <a:lnTo>
                    <a:pt x="221" y="153"/>
                  </a:lnTo>
                  <a:lnTo>
                    <a:pt x="191" y="158"/>
                  </a:lnTo>
                  <a:lnTo>
                    <a:pt x="159" y="157"/>
                  </a:lnTo>
                  <a:lnTo>
                    <a:pt x="127" y="150"/>
                  </a:lnTo>
                  <a:lnTo>
                    <a:pt x="97" y="138"/>
                  </a:lnTo>
                  <a:lnTo>
                    <a:pt x="69" y="123"/>
                  </a:lnTo>
                  <a:lnTo>
                    <a:pt x="46" y="104"/>
                  </a:lnTo>
                  <a:lnTo>
                    <a:pt x="27" y="81"/>
                  </a:lnTo>
                  <a:lnTo>
                    <a:pt x="13" y="55"/>
                  </a:lnTo>
                  <a:lnTo>
                    <a:pt x="4" y="29"/>
                  </a:lnTo>
                  <a:lnTo>
                    <a:pt x="0" y="0"/>
                  </a:lnTo>
                  <a:lnTo>
                    <a:pt x="14" y="16"/>
                  </a:lnTo>
                  <a:lnTo>
                    <a:pt x="32" y="31"/>
                  </a:lnTo>
                  <a:lnTo>
                    <a:pt x="50" y="44"/>
                  </a:lnTo>
                  <a:lnTo>
                    <a:pt x="71" y="57"/>
                  </a:lnTo>
                  <a:lnTo>
                    <a:pt x="93" y="67"/>
                  </a:lnTo>
                  <a:lnTo>
                    <a:pt x="116" y="75"/>
                  </a:lnTo>
                  <a:lnTo>
                    <a:pt x="141" y="81"/>
                  </a:lnTo>
                  <a:lnTo>
                    <a:pt x="167" y="85"/>
                  </a:lnTo>
                  <a:lnTo>
                    <a:pt x="191" y="87"/>
                  </a:lnTo>
                  <a:lnTo>
                    <a:pt x="216" y="87"/>
                  </a:lnTo>
                  <a:lnTo>
                    <a:pt x="239" y="84"/>
                  </a:lnTo>
                  <a:lnTo>
                    <a:pt x="261" y="80"/>
                  </a:lnTo>
                  <a:lnTo>
                    <a:pt x="281" y="74"/>
                  </a:lnTo>
                  <a:lnTo>
                    <a:pt x="301" y="67"/>
                  </a:lnTo>
                  <a:lnTo>
                    <a:pt x="318" y="57"/>
                  </a:lnTo>
                  <a:lnTo>
                    <a:pt x="334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2856" y="3613"/>
              <a:ext cx="167" cy="79"/>
            </a:xfrm>
            <a:custGeom>
              <a:avLst/>
              <a:gdLst>
                <a:gd name="T0" fmla="*/ 334 w 334"/>
                <a:gd name="T1" fmla="*/ 48 h 158"/>
                <a:gd name="T2" fmla="*/ 326 w 334"/>
                <a:gd name="T3" fmla="*/ 73 h 158"/>
                <a:gd name="T4" fmla="*/ 313 w 334"/>
                <a:gd name="T5" fmla="*/ 96 h 158"/>
                <a:gd name="T6" fmla="*/ 295 w 334"/>
                <a:gd name="T7" fmla="*/ 116 h 158"/>
                <a:gd name="T8" fmla="*/ 274 w 334"/>
                <a:gd name="T9" fmla="*/ 133 h 158"/>
                <a:gd name="T10" fmla="*/ 249 w 334"/>
                <a:gd name="T11" fmla="*/ 146 h 158"/>
                <a:gd name="T12" fmla="*/ 221 w 334"/>
                <a:gd name="T13" fmla="*/ 154 h 158"/>
                <a:gd name="T14" fmla="*/ 191 w 334"/>
                <a:gd name="T15" fmla="*/ 158 h 158"/>
                <a:gd name="T16" fmla="*/ 159 w 334"/>
                <a:gd name="T17" fmla="*/ 157 h 158"/>
                <a:gd name="T18" fmla="*/ 127 w 334"/>
                <a:gd name="T19" fmla="*/ 150 h 158"/>
                <a:gd name="T20" fmla="*/ 97 w 334"/>
                <a:gd name="T21" fmla="*/ 139 h 158"/>
                <a:gd name="T22" fmla="*/ 69 w 334"/>
                <a:gd name="T23" fmla="*/ 124 h 158"/>
                <a:gd name="T24" fmla="*/ 46 w 334"/>
                <a:gd name="T25" fmla="*/ 104 h 158"/>
                <a:gd name="T26" fmla="*/ 27 w 334"/>
                <a:gd name="T27" fmla="*/ 81 h 158"/>
                <a:gd name="T28" fmla="*/ 13 w 334"/>
                <a:gd name="T29" fmla="*/ 56 h 158"/>
                <a:gd name="T30" fmla="*/ 4 w 334"/>
                <a:gd name="T31" fmla="*/ 29 h 158"/>
                <a:gd name="T32" fmla="*/ 0 w 334"/>
                <a:gd name="T33" fmla="*/ 0 h 158"/>
                <a:gd name="T34" fmla="*/ 14 w 334"/>
                <a:gd name="T35" fmla="*/ 17 h 158"/>
                <a:gd name="T36" fmla="*/ 31 w 334"/>
                <a:gd name="T37" fmla="*/ 32 h 158"/>
                <a:gd name="T38" fmla="*/ 50 w 334"/>
                <a:gd name="T39" fmla="*/ 44 h 158"/>
                <a:gd name="T40" fmla="*/ 70 w 334"/>
                <a:gd name="T41" fmla="*/ 57 h 158"/>
                <a:gd name="T42" fmla="*/ 92 w 334"/>
                <a:gd name="T43" fmla="*/ 67 h 158"/>
                <a:gd name="T44" fmla="*/ 116 w 334"/>
                <a:gd name="T45" fmla="*/ 75 h 158"/>
                <a:gd name="T46" fmla="*/ 142 w 334"/>
                <a:gd name="T47" fmla="*/ 81 h 158"/>
                <a:gd name="T48" fmla="*/ 168 w 334"/>
                <a:gd name="T49" fmla="*/ 86 h 158"/>
                <a:gd name="T50" fmla="*/ 192 w 334"/>
                <a:gd name="T51" fmla="*/ 88 h 158"/>
                <a:gd name="T52" fmla="*/ 217 w 334"/>
                <a:gd name="T53" fmla="*/ 87 h 158"/>
                <a:gd name="T54" fmla="*/ 240 w 334"/>
                <a:gd name="T55" fmla="*/ 85 h 158"/>
                <a:gd name="T56" fmla="*/ 262 w 334"/>
                <a:gd name="T57" fmla="*/ 81 h 158"/>
                <a:gd name="T58" fmla="*/ 282 w 334"/>
                <a:gd name="T59" fmla="*/ 75 h 158"/>
                <a:gd name="T60" fmla="*/ 301 w 334"/>
                <a:gd name="T61" fmla="*/ 67 h 158"/>
                <a:gd name="T62" fmla="*/ 318 w 334"/>
                <a:gd name="T63" fmla="*/ 58 h 158"/>
                <a:gd name="T64" fmla="*/ 334 w 334"/>
                <a:gd name="T65" fmla="*/ 4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4" h="158">
                  <a:moveTo>
                    <a:pt x="334" y="48"/>
                  </a:moveTo>
                  <a:lnTo>
                    <a:pt x="326" y="73"/>
                  </a:lnTo>
                  <a:lnTo>
                    <a:pt x="313" y="96"/>
                  </a:lnTo>
                  <a:lnTo>
                    <a:pt x="295" y="116"/>
                  </a:lnTo>
                  <a:lnTo>
                    <a:pt x="274" y="133"/>
                  </a:lnTo>
                  <a:lnTo>
                    <a:pt x="249" y="146"/>
                  </a:lnTo>
                  <a:lnTo>
                    <a:pt x="221" y="154"/>
                  </a:lnTo>
                  <a:lnTo>
                    <a:pt x="191" y="158"/>
                  </a:lnTo>
                  <a:lnTo>
                    <a:pt x="159" y="157"/>
                  </a:lnTo>
                  <a:lnTo>
                    <a:pt x="127" y="150"/>
                  </a:lnTo>
                  <a:lnTo>
                    <a:pt x="97" y="139"/>
                  </a:lnTo>
                  <a:lnTo>
                    <a:pt x="69" y="124"/>
                  </a:lnTo>
                  <a:lnTo>
                    <a:pt x="46" y="104"/>
                  </a:lnTo>
                  <a:lnTo>
                    <a:pt x="27" y="81"/>
                  </a:lnTo>
                  <a:lnTo>
                    <a:pt x="13" y="56"/>
                  </a:lnTo>
                  <a:lnTo>
                    <a:pt x="4" y="29"/>
                  </a:lnTo>
                  <a:lnTo>
                    <a:pt x="0" y="0"/>
                  </a:lnTo>
                  <a:lnTo>
                    <a:pt x="14" y="17"/>
                  </a:lnTo>
                  <a:lnTo>
                    <a:pt x="31" y="32"/>
                  </a:lnTo>
                  <a:lnTo>
                    <a:pt x="50" y="44"/>
                  </a:lnTo>
                  <a:lnTo>
                    <a:pt x="70" y="57"/>
                  </a:lnTo>
                  <a:lnTo>
                    <a:pt x="92" y="67"/>
                  </a:lnTo>
                  <a:lnTo>
                    <a:pt x="116" y="75"/>
                  </a:lnTo>
                  <a:lnTo>
                    <a:pt x="142" y="81"/>
                  </a:lnTo>
                  <a:lnTo>
                    <a:pt x="168" y="86"/>
                  </a:lnTo>
                  <a:lnTo>
                    <a:pt x="192" y="88"/>
                  </a:lnTo>
                  <a:lnTo>
                    <a:pt x="217" y="87"/>
                  </a:lnTo>
                  <a:lnTo>
                    <a:pt x="240" y="85"/>
                  </a:lnTo>
                  <a:lnTo>
                    <a:pt x="262" y="81"/>
                  </a:lnTo>
                  <a:lnTo>
                    <a:pt x="282" y="75"/>
                  </a:lnTo>
                  <a:lnTo>
                    <a:pt x="301" y="67"/>
                  </a:lnTo>
                  <a:lnTo>
                    <a:pt x="318" y="58"/>
                  </a:lnTo>
                  <a:lnTo>
                    <a:pt x="334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2364" y="3537"/>
              <a:ext cx="254" cy="116"/>
            </a:xfrm>
            <a:custGeom>
              <a:avLst/>
              <a:gdLst>
                <a:gd name="T0" fmla="*/ 504 w 509"/>
                <a:gd name="T1" fmla="*/ 77 h 233"/>
                <a:gd name="T2" fmla="*/ 488 w 509"/>
                <a:gd name="T3" fmla="*/ 116 h 233"/>
                <a:gd name="T4" fmla="*/ 466 w 509"/>
                <a:gd name="T5" fmla="*/ 149 h 233"/>
                <a:gd name="T6" fmla="*/ 436 w 509"/>
                <a:gd name="T7" fmla="*/ 178 h 233"/>
                <a:gd name="T8" fmla="*/ 402 w 509"/>
                <a:gd name="T9" fmla="*/ 201 h 233"/>
                <a:gd name="T10" fmla="*/ 361 w 509"/>
                <a:gd name="T11" fmla="*/ 219 h 233"/>
                <a:gd name="T12" fmla="*/ 318 w 509"/>
                <a:gd name="T13" fmla="*/ 230 h 233"/>
                <a:gd name="T14" fmla="*/ 271 w 509"/>
                <a:gd name="T15" fmla="*/ 233 h 233"/>
                <a:gd name="T16" fmla="*/ 221 w 509"/>
                <a:gd name="T17" fmla="*/ 228 h 233"/>
                <a:gd name="T18" fmla="*/ 174 w 509"/>
                <a:gd name="T19" fmla="*/ 216 h 233"/>
                <a:gd name="T20" fmla="*/ 129 w 509"/>
                <a:gd name="T21" fmla="*/ 196 h 233"/>
                <a:gd name="T22" fmla="*/ 91 w 509"/>
                <a:gd name="T23" fmla="*/ 171 h 233"/>
                <a:gd name="T24" fmla="*/ 58 w 509"/>
                <a:gd name="T25" fmla="*/ 140 h 233"/>
                <a:gd name="T26" fmla="*/ 31 w 509"/>
                <a:gd name="T27" fmla="*/ 104 h 233"/>
                <a:gd name="T28" fmla="*/ 12 w 509"/>
                <a:gd name="T29" fmla="*/ 65 h 233"/>
                <a:gd name="T30" fmla="*/ 1 w 509"/>
                <a:gd name="T31" fmla="*/ 22 h 233"/>
                <a:gd name="T32" fmla="*/ 10 w 509"/>
                <a:gd name="T33" fmla="*/ 13 h 233"/>
                <a:gd name="T34" fmla="*/ 35 w 509"/>
                <a:gd name="T35" fmla="*/ 35 h 233"/>
                <a:gd name="T36" fmla="*/ 62 w 509"/>
                <a:gd name="T37" fmla="*/ 56 h 233"/>
                <a:gd name="T38" fmla="*/ 92 w 509"/>
                <a:gd name="T39" fmla="*/ 75 h 233"/>
                <a:gd name="T40" fmla="*/ 125 w 509"/>
                <a:gd name="T41" fmla="*/ 91 h 233"/>
                <a:gd name="T42" fmla="*/ 160 w 509"/>
                <a:gd name="T43" fmla="*/ 104 h 233"/>
                <a:gd name="T44" fmla="*/ 198 w 509"/>
                <a:gd name="T45" fmla="*/ 114 h 233"/>
                <a:gd name="T46" fmla="*/ 237 w 509"/>
                <a:gd name="T47" fmla="*/ 121 h 233"/>
                <a:gd name="T48" fmla="*/ 276 w 509"/>
                <a:gd name="T49" fmla="*/ 125 h 233"/>
                <a:gd name="T50" fmla="*/ 313 w 509"/>
                <a:gd name="T51" fmla="*/ 125 h 233"/>
                <a:gd name="T52" fmla="*/ 349 w 509"/>
                <a:gd name="T53" fmla="*/ 121 h 233"/>
                <a:gd name="T54" fmla="*/ 382 w 509"/>
                <a:gd name="T55" fmla="*/ 116 h 233"/>
                <a:gd name="T56" fmla="*/ 414 w 509"/>
                <a:gd name="T57" fmla="*/ 107 h 233"/>
                <a:gd name="T58" fmla="*/ 444 w 509"/>
                <a:gd name="T59" fmla="*/ 96 h 233"/>
                <a:gd name="T60" fmla="*/ 472 w 509"/>
                <a:gd name="T61" fmla="*/ 82 h 233"/>
                <a:gd name="T62" fmla="*/ 497 w 509"/>
                <a:gd name="T63" fmla="*/ 6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9" h="233">
                  <a:moveTo>
                    <a:pt x="509" y="58"/>
                  </a:moveTo>
                  <a:lnTo>
                    <a:pt x="504" y="77"/>
                  </a:lnTo>
                  <a:lnTo>
                    <a:pt x="497" y="97"/>
                  </a:lnTo>
                  <a:lnTo>
                    <a:pt x="488" y="116"/>
                  </a:lnTo>
                  <a:lnTo>
                    <a:pt x="478" y="133"/>
                  </a:lnTo>
                  <a:lnTo>
                    <a:pt x="466" y="149"/>
                  </a:lnTo>
                  <a:lnTo>
                    <a:pt x="451" y="164"/>
                  </a:lnTo>
                  <a:lnTo>
                    <a:pt x="436" y="178"/>
                  </a:lnTo>
                  <a:lnTo>
                    <a:pt x="419" y="190"/>
                  </a:lnTo>
                  <a:lnTo>
                    <a:pt x="402" y="201"/>
                  </a:lnTo>
                  <a:lnTo>
                    <a:pt x="382" y="211"/>
                  </a:lnTo>
                  <a:lnTo>
                    <a:pt x="361" y="219"/>
                  </a:lnTo>
                  <a:lnTo>
                    <a:pt x="340" y="225"/>
                  </a:lnTo>
                  <a:lnTo>
                    <a:pt x="318" y="230"/>
                  </a:lnTo>
                  <a:lnTo>
                    <a:pt x="295" y="232"/>
                  </a:lnTo>
                  <a:lnTo>
                    <a:pt x="271" y="233"/>
                  </a:lnTo>
                  <a:lnTo>
                    <a:pt x="246" y="232"/>
                  </a:lnTo>
                  <a:lnTo>
                    <a:pt x="221" y="228"/>
                  </a:lnTo>
                  <a:lnTo>
                    <a:pt x="197" y="224"/>
                  </a:lnTo>
                  <a:lnTo>
                    <a:pt x="174" y="216"/>
                  </a:lnTo>
                  <a:lnTo>
                    <a:pt x="151" y="208"/>
                  </a:lnTo>
                  <a:lnTo>
                    <a:pt x="129" y="196"/>
                  </a:lnTo>
                  <a:lnTo>
                    <a:pt x="109" y="185"/>
                  </a:lnTo>
                  <a:lnTo>
                    <a:pt x="91" y="171"/>
                  </a:lnTo>
                  <a:lnTo>
                    <a:pt x="74" y="156"/>
                  </a:lnTo>
                  <a:lnTo>
                    <a:pt x="58" y="140"/>
                  </a:lnTo>
                  <a:lnTo>
                    <a:pt x="43" y="122"/>
                  </a:lnTo>
                  <a:lnTo>
                    <a:pt x="31" y="104"/>
                  </a:lnTo>
                  <a:lnTo>
                    <a:pt x="21" y="84"/>
                  </a:lnTo>
                  <a:lnTo>
                    <a:pt x="12" y="65"/>
                  </a:lnTo>
                  <a:lnTo>
                    <a:pt x="6" y="44"/>
                  </a:lnTo>
                  <a:lnTo>
                    <a:pt x="1" y="22"/>
                  </a:lnTo>
                  <a:lnTo>
                    <a:pt x="0" y="0"/>
                  </a:lnTo>
                  <a:lnTo>
                    <a:pt x="10" y="13"/>
                  </a:lnTo>
                  <a:lnTo>
                    <a:pt x="22" y="24"/>
                  </a:lnTo>
                  <a:lnTo>
                    <a:pt x="35" y="35"/>
                  </a:lnTo>
                  <a:lnTo>
                    <a:pt x="47" y="46"/>
                  </a:lnTo>
                  <a:lnTo>
                    <a:pt x="62" y="56"/>
                  </a:lnTo>
                  <a:lnTo>
                    <a:pt x="76" y="66"/>
                  </a:lnTo>
                  <a:lnTo>
                    <a:pt x="92" y="75"/>
                  </a:lnTo>
                  <a:lnTo>
                    <a:pt x="108" y="83"/>
                  </a:lnTo>
                  <a:lnTo>
                    <a:pt x="125" y="91"/>
                  </a:lnTo>
                  <a:lnTo>
                    <a:pt x="143" y="98"/>
                  </a:lnTo>
                  <a:lnTo>
                    <a:pt x="160" y="104"/>
                  </a:lnTo>
                  <a:lnTo>
                    <a:pt x="180" y="110"/>
                  </a:lnTo>
                  <a:lnTo>
                    <a:pt x="198" y="114"/>
                  </a:lnTo>
                  <a:lnTo>
                    <a:pt x="218" y="118"/>
                  </a:lnTo>
                  <a:lnTo>
                    <a:pt x="237" y="121"/>
                  </a:lnTo>
                  <a:lnTo>
                    <a:pt x="258" y="124"/>
                  </a:lnTo>
                  <a:lnTo>
                    <a:pt x="276" y="125"/>
                  </a:lnTo>
                  <a:lnTo>
                    <a:pt x="295" y="125"/>
                  </a:lnTo>
                  <a:lnTo>
                    <a:pt x="313" y="125"/>
                  </a:lnTo>
                  <a:lnTo>
                    <a:pt x="332" y="124"/>
                  </a:lnTo>
                  <a:lnTo>
                    <a:pt x="349" y="121"/>
                  </a:lnTo>
                  <a:lnTo>
                    <a:pt x="366" y="119"/>
                  </a:lnTo>
                  <a:lnTo>
                    <a:pt x="382" y="116"/>
                  </a:lnTo>
                  <a:lnTo>
                    <a:pt x="399" y="112"/>
                  </a:lnTo>
                  <a:lnTo>
                    <a:pt x="414" y="107"/>
                  </a:lnTo>
                  <a:lnTo>
                    <a:pt x="430" y="102"/>
                  </a:lnTo>
                  <a:lnTo>
                    <a:pt x="444" y="96"/>
                  </a:lnTo>
                  <a:lnTo>
                    <a:pt x="459" y="90"/>
                  </a:lnTo>
                  <a:lnTo>
                    <a:pt x="472" y="82"/>
                  </a:lnTo>
                  <a:lnTo>
                    <a:pt x="486" y="75"/>
                  </a:lnTo>
                  <a:lnTo>
                    <a:pt x="497" y="67"/>
                  </a:lnTo>
                  <a:lnTo>
                    <a:pt x="509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2421" y="3388"/>
              <a:ext cx="295" cy="140"/>
            </a:xfrm>
            <a:custGeom>
              <a:avLst/>
              <a:gdLst>
                <a:gd name="T0" fmla="*/ 585 w 591"/>
                <a:gd name="T1" fmla="*/ 106 h 280"/>
                <a:gd name="T2" fmla="*/ 565 w 591"/>
                <a:gd name="T3" fmla="*/ 150 h 280"/>
                <a:gd name="T4" fmla="*/ 539 w 591"/>
                <a:gd name="T5" fmla="*/ 188 h 280"/>
                <a:gd name="T6" fmla="*/ 503 w 591"/>
                <a:gd name="T7" fmla="*/ 220 h 280"/>
                <a:gd name="T8" fmla="*/ 463 w 591"/>
                <a:gd name="T9" fmla="*/ 247 h 280"/>
                <a:gd name="T10" fmla="*/ 416 w 591"/>
                <a:gd name="T11" fmla="*/ 266 h 280"/>
                <a:gd name="T12" fmla="*/ 364 w 591"/>
                <a:gd name="T13" fmla="*/ 277 h 280"/>
                <a:gd name="T14" fmla="*/ 310 w 591"/>
                <a:gd name="T15" fmla="*/ 280 h 280"/>
                <a:gd name="T16" fmla="*/ 252 w 591"/>
                <a:gd name="T17" fmla="*/ 273 h 280"/>
                <a:gd name="T18" fmla="*/ 197 w 591"/>
                <a:gd name="T19" fmla="*/ 257 h 280"/>
                <a:gd name="T20" fmla="*/ 146 w 591"/>
                <a:gd name="T21" fmla="*/ 233 h 280"/>
                <a:gd name="T22" fmla="*/ 101 w 591"/>
                <a:gd name="T23" fmla="*/ 202 h 280"/>
                <a:gd name="T24" fmla="*/ 63 w 591"/>
                <a:gd name="T25" fmla="*/ 165 h 280"/>
                <a:gd name="T26" fmla="*/ 34 w 591"/>
                <a:gd name="T27" fmla="*/ 122 h 280"/>
                <a:gd name="T28" fmla="*/ 13 w 591"/>
                <a:gd name="T29" fmla="*/ 75 h 280"/>
                <a:gd name="T30" fmla="*/ 1 w 591"/>
                <a:gd name="T31" fmla="*/ 25 h 280"/>
                <a:gd name="T32" fmla="*/ 12 w 591"/>
                <a:gd name="T33" fmla="*/ 15 h 280"/>
                <a:gd name="T34" fmla="*/ 39 w 591"/>
                <a:gd name="T35" fmla="*/ 41 h 280"/>
                <a:gd name="T36" fmla="*/ 70 w 591"/>
                <a:gd name="T37" fmla="*/ 67 h 280"/>
                <a:gd name="T38" fmla="*/ 105 w 591"/>
                <a:gd name="T39" fmla="*/ 90 h 280"/>
                <a:gd name="T40" fmla="*/ 143 w 591"/>
                <a:gd name="T41" fmla="*/ 109 h 280"/>
                <a:gd name="T42" fmla="*/ 183 w 591"/>
                <a:gd name="T43" fmla="*/ 126 h 280"/>
                <a:gd name="T44" fmla="*/ 227 w 591"/>
                <a:gd name="T45" fmla="*/ 139 h 280"/>
                <a:gd name="T46" fmla="*/ 273 w 591"/>
                <a:gd name="T47" fmla="*/ 149 h 280"/>
                <a:gd name="T48" fmla="*/ 319 w 591"/>
                <a:gd name="T49" fmla="*/ 154 h 280"/>
                <a:gd name="T50" fmla="*/ 362 w 591"/>
                <a:gd name="T51" fmla="*/ 156 h 280"/>
                <a:gd name="T52" fmla="*/ 403 w 591"/>
                <a:gd name="T53" fmla="*/ 152 h 280"/>
                <a:gd name="T54" fmla="*/ 442 w 591"/>
                <a:gd name="T55" fmla="*/ 146 h 280"/>
                <a:gd name="T56" fmla="*/ 480 w 591"/>
                <a:gd name="T57" fmla="*/ 137 h 280"/>
                <a:gd name="T58" fmla="*/ 515 w 591"/>
                <a:gd name="T59" fmla="*/ 126 h 280"/>
                <a:gd name="T60" fmla="*/ 547 w 591"/>
                <a:gd name="T61" fmla="*/ 111 h 280"/>
                <a:gd name="T62" fmla="*/ 577 w 591"/>
                <a:gd name="T63" fmla="*/ 9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1" h="280">
                  <a:moveTo>
                    <a:pt x="591" y="83"/>
                  </a:moveTo>
                  <a:lnTo>
                    <a:pt x="585" y="106"/>
                  </a:lnTo>
                  <a:lnTo>
                    <a:pt x="577" y="128"/>
                  </a:lnTo>
                  <a:lnTo>
                    <a:pt x="565" y="150"/>
                  </a:lnTo>
                  <a:lnTo>
                    <a:pt x="553" y="169"/>
                  </a:lnTo>
                  <a:lnTo>
                    <a:pt x="539" y="188"/>
                  </a:lnTo>
                  <a:lnTo>
                    <a:pt x="522" y="205"/>
                  </a:lnTo>
                  <a:lnTo>
                    <a:pt x="503" y="220"/>
                  </a:lnTo>
                  <a:lnTo>
                    <a:pt x="484" y="234"/>
                  </a:lnTo>
                  <a:lnTo>
                    <a:pt x="463" y="247"/>
                  </a:lnTo>
                  <a:lnTo>
                    <a:pt x="440" y="257"/>
                  </a:lnTo>
                  <a:lnTo>
                    <a:pt x="416" y="266"/>
                  </a:lnTo>
                  <a:lnTo>
                    <a:pt x="390" y="272"/>
                  </a:lnTo>
                  <a:lnTo>
                    <a:pt x="364" y="277"/>
                  </a:lnTo>
                  <a:lnTo>
                    <a:pt x="337" y="280"/>
                  </a:lnTo>
                  <a:lnTo>
                    <a:pt x="310" y="280"/>
                  </a:lnTo>
                  <a:lnTo>
                    <a:pt x="281" y="278"/>
                  </a:lnTo>
                  <a:lnTo>
                    <a:pt x="252" y="273"/>
                  </a:lnTo>
                  <a:lnTo>
                    <a:pt x="223" y="266"/>
                  </a:lnTo>
                  <a:lnTo>
                    <a:pt x="197" y="257"/>
                  </a:lnTo>
                  <a:lnTo>
                    <a:pt x="170" y="247"/>
                  </a:lnTo>
                  <a:lnTo>
                    <a:pt x="146" y="233"/>
                  </a:lnTo>
                  <a:lnTo>
                    <a:pt x="123" y="219"/>
                  </a:lnTo>
                  <a:lnTo>
                    <a:pt x="101" y="202"/>
                  </a:lnTo>
                  <a:lnTo>
                    <a:pt x="82" y="183"/>
                  </a:lnTo>
                  <a:lnTo>
                    <a:pt x="63" y="165"/>
                  </a:lnTo>
                  <a:lnTo>
                    <a:pt x="47" y="144"/>
                  </a:lnTo>
                  <a:lnTo>
                    <a:pt x="34" y="122"/>
                  </a:lnTo>
                  <a:lnTo>
                    <a:pt x="22" y="99"/>
                  </a:lnTo>
                  <a:lnTo>
                    <a:pt x="13" y="75"/>
                  </a:lnTo>
                  <a:lnTo>
                    <a:pt x="6" y="51"/>
                  </a:lnTo>
                  <a:lnTo>
                    <a:pt x="1" y="25"/>
                  </a:lnTo>
                  <a:lnTo>
                    <a:pt x="0" y="0"/>
                  </a:lnTo>
                  <a:lnTo>
                    <a:pt x="12" y="15"/>
                  </a:lnTo>
                  <a:lnTo>
                    <a:pt x="24" y="29"/>
                  </a:lnTo>
                  <a:lnTo>
                    <a:pt x="39" y="41"/>
                  </a:lnTo>
                  <a:lnTo>
                    <a:pt x="54" y="54"/>
                  </a:lnTo>
                  <a:lnTo>
                    <a:pt x="70" y="67"/>
                  </a:lnTo>
                  <a:lnTo>
                    <a:pt x="86" y="78"/>
                  </a:lnTo>
                  <a:lnTo>
                    <a:pt x="105" y="90"/>
                  </a:lnTo>
                  <a:lnTo>
                    <a:pt x="123" y="100"/>
                  </a:lnTo>
                  <a:lnTo>
                    <a:pt x="143" y="109"/>
                  </a:lnTo>
                  <a:lnTo>
                    <a:pt x="162" y="118"/>
                  </a:lnTo>
                  <a:lnTo>
                    <a:pt x="183" y="126"/>
                  </a:lnTo>
                  <a:lnTo>
                    <a:pt x="205" y="132"/>
                  </a:lnTo>
                  <a:lnTo>
                    <a:pt x="227" y="139"/>
                  </a:lnTo>
                  <a:lnTo>
                    <a:pt x="250" y="144"/>
                  </a:lnTo>
                  <a:lnTo>
                    <a:pt x="273" y="149"/>
                  </a:lnTo>
                  <a:lnTo>
                    <a:pt x="297" y="152"/>
                  </a:lnTo>
                  <a:lnTo>
                    <a:pt x="319" y="154"/>
                  </a:lnTo>
                  <a:lnTo>
                    <a:pt x="340" y="156"/>
                  </a:lnTo>
                  <a:lnTo>
                    <a:pt x="362" y="156"/>
                  </a:lnTo>
                  <a:lnTo>
                    <a:pt x="382" y="154"/>
                  </a:lnTo>
                  <a:lnTo>
                    <a:pt x="403" y="152"/>
                  </a:lnTo>
                  <a:lnTo>
                    <a:pt x="423" y="150"/>
                  </a:lnTo>
                  <a:lnTo>
                    <a:pt x="442" y="146"/>
                  </a:lnTo>
                  <a:lnTo>
                    <a:pt x="462" y="143"/>
                  </a:lnTo>
                  <a:lnTo>
                    <a:pt x="480" y="137"/>
                  </a:lnTo>
                  <a:lnTo>
                    <a:pt x="497" y="132"/>
                  </a:lnTo>
                  <a:lnTo>
                    <a:pt x="515" y="126"/>
                  </a:lnTo>
                  <a:lnTo>
                    <a:pt x="532" y="119"/>
                  </a:lnTo>
                  <a:lnTo>
                    <a:pt x="547" y="111"/>
                  </a:lnTo>
                  <a:lnTo>
                    <a:pt x="563" y="103"/>
                  </a:lnTo>
                  <a:lnTo>
                    <a:pt x="577" y="93"/>
                  </a:lnTo>
                  <a:lnTo>
                    <a:pt x="591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2140" y="3512"/>
              <a:ext cx="261" cy="136"/>
            </a:xfrm>
            <a:custGeom>
              <a:avLst/>
              <a:gdLst>
                <a:gd name="T0" fmla="*/ 464 w 523"/>
                <a:gd name="T1" fmla="*/ 129 h 271"/>
                <a:gd name="T2" fmla="*/ 446 w 523"/>
                <a:gd name="T3" fmla="*/ 134 h 271"/>
                <a:gd name="T4" fmla="*/ 426 w 523"/>
                <a:gd name="T5" fmla="*/ 137 h 271"/>
                <a:gd name="T6" fmla="*/ 405 w 523"/>
                <a:gd name="T7" fmla="*/ 140 h 271"/>
                <a:gd name="T8" fmla="*/ 386 w 523"/>
                <a:gd name="T9" fmla="*/ 143 h 271"/>
                <a:gd name="T10" fmla="*/ 364 w 523"/>
                <a:gd name="T11" fmla="*/ 144 h 271"/>
                <a:gd name="T12" fmla="*/ 343 w 523"/>
                <a:gd name="T13" fmla="*/ 144 h 271"/>
                <a:gd name="T14" fmla="*/ 321 w 523"/>
                <a:gd name="T15" fmla="*/ 144 h 271"/>
                <a:gd name="T16" fmla="*/ 300 w 523"/>
                <a:gd name="T17" fmla="*/ 143 h 271"/>
                <a:gd name="T18" fmla="*/ 275 w 523"/>
                <a:gd name="T19" fmla="*/ 140 h 271"/>
                <a:gd name="T20" fmla="*/ 252 w 523"/>
                <a:gd name="T21" fmla="*/ 137 h 271"/>
                <a:gd name="T22" fmla="*/ 229 w 523"/>
                <a:gd name="T23" fmla="*/ 132 h 271"/>
                <a:gd name="T24" fmla="*/ 207 w 523"/>
                <a:gd name="T25" fmla="*/ 127 h 271"/>
                <a:gd name="T26" fmla="*/ 186 w 523"/>
                <a:gd name="T27" fmla="*/ 121 h 271"/>
                <a:gd name="T28" fmla="*/ 165 w 523"/>
                <a:gd name="T29" fmla="*/ 113 h 271"/>
                <a:gd name="T30" fmla="*/ 145 w 523"/>
                <a:gd name="T31" fmla="*/ 105 h 271"/>
                <a:gd name="T32" fmla="*/ 126 w 523"/>
                <a:gd name="T33" fmla="*/ 96 h 271"/>
                <a:gd name="T34" fmla="*/ 106 w 523"/>
                <a:gd name="T35" fmla="*/ 86 h 271"/>
                <a:gd name="T36" fmla="*/ 89 w 523"/>
                <a:gd name="T37" fmla="*/ 76 h 271"/>
                <a:gd name="T38" fmla="*/ 72 w 523"/>
                <a:gd name="T39" fmla="*/ 64 h 271"/>
                <a:gd name="T40" fmla="*/ 56 w 523"/>
                <a:gd name="T41" fmla="*/ 53 h 271"/>
                <a:gd name="T42" fmla="*/ 41 w 523"/>
                <a:gd name="T43" fmla="*/ 40 h 271"/>
                <a:gd name="T44" fmla="*/ 26 w 523"/>
                <a:gd name="T45" fmla="*/ 28 h 271"/>
                <a:gd name="T46" fmla="*/ 13 w 523"/>
                <a:gd name="T47" fmla="*/ 14 h 271"/>
                <a:gd name="T48" fmla="*/ 0 w 523"/>
                <a:gd name="T49" fmla="*/ 0 h 271"/>
                <a:gd name="T50" fmla="*/ 3 w 523"/>
                <a:gd name="T51" fmla="*/ 25 h 271"/>
                <a:gd name="T52" fmla="*/ 7 w 523"/>
                <a:gd name="T53" fmla="*/ 51 h 271"/>
                <a:gd name="T54" fmla="*/ 14 w 523"/>
                <a:gd name="T55" fmla="*/ 75 h 271"/>
                <a:gd name="T56" fmla="*/ 23 w 523"/>
                <a:gd name="T57" fmla="*/ 98 h 271"/>
                <a:gd name="T58" fmla="*/ 36 w 523"/>
                <a:gd name="T59" fmla="*/ 121 h 271"/>
                <a:gd name="T60" fmla="*/ 50 w 523"/>
                <a:gd name="T61" fmla="*/ 142 h 271"/>
                <a:gd name="T62" fmla="*/ 67 w 523"/>
                <a:gd name="T63" fmla="*/ 162 h 271"/>
                <a:gd name="T64" fmla="*/ 85 w 523"/>
                <a:gd name="T65" fmla="*/ 181 h 271"/>
                <a:gd name="T66" fmla="*/ 105 w 523"/>
                <a:gd name="T67" fmla="*/ 198 h 271"/>
                <a:gd name="T68" fmla="*/ 127 w 523"/>
                <a:gd name="T69" fmla="*/ 214 h 271"/>
                <a:gd name="T70" fmla="*/ 151 w 523"/>
                <a:gd name="T71" fmla="*/ 228 h 271"/>
                <a:gd name="T72" fmla="*/ 175 w 523"/>
                <a:gd name="T73" fmla="*/ 241 h 271"/>
                <a:gd name="T74" fmla="*/ 202 w 523"/>
                <a:gd name="T75" fmla="*/ 251 h 271"/>
                <a:gd name="T76" fmla="*/ 229 w 523"/>
                <a:gd name="T77" fmla="*/ 259 h 271"/>
                <a:gd name="T78" fmla="*/ 257 w 523"/>
                <a:gd name="T79" fmla="*/ 266 h 271"/>
                <a:gd name="T80" fmla="*/ 287 w 523"/>
                <a:gd name="T81" fmla="*/ 270 h 271"/>
                <a:gd name="T82" fmla="*/ 304 w 523"/>
                <a:gd name="T83" fmla="*/ 271 h 271"/>
                <a:gd name="T84" fmla="*/ 321 w 523"/>
                <a:gd name="T85" fmla="*/ 271 h 271"/>
                <a:gd name="T86" fmla="*/ 339 w 523"/>
                <a:gd name="T87" fmla="*/ 271 h 271"/>
                <a:gd name="T88" fmla="*/ 355 w 523"/>
                <a:gd name="T89" fmla="*/ 268 h 271"/>
                <a:gd name="T90" fmla="*/ 371 w 523"/>
                <a:gd name="T91" fmla="*/ 266 h 271"/>
                <a:gd name="T92" fmla="*/ 387 w 523"/>
                <a:gd name="T93" fmla="*/ 264 h 271"/>
                <a:gd name="T94" fmla="*/ 403 w 523"/>
                <a:gd name="T95" fmla="*/ 259 h 271"/>
                <a:gd name="T96" fmla="*/ 418 w 523"/>
                <a:gd name="T97" fmla="*/ 255 h 271"/>
                <a:gd name="T98" fmla="*/ 433 w 523"/>
                <a:gd name="T99" fmla="*/ 250 h 271"/>
                <a:gd name="T100" fmla="*/ 448 w 523"/>
                <a:gd name="T101" fmla="*/ 243 h 271"/>
                <a:gd name="T102" fmla="*/ 462 w 523"/>
                <a:gd name="T103" fmla="*/ 237 h 271"/>
                <a:gd name="T104" fmla="*/ 475 w 523"/>
                <a:gd name="T105" fmla="*/ 229 h 271"/>
                <a:gd name="T106" fmla="*/ 487 w 523"/>
                <a:gd name="T107" fmla="*/ 221 h 271"/>
                <a:gd name="T108" fmla="*/ 500 w 523"/>
                <a:gd name="T109" fmla="*/ 213 h 271"/>
                <a:gd name="T110" fmla="*/ 511 w 523"/>
                <a:gd name="T111" fmla="*/ 204 h 271"/>
                <a:gd name="T112" fmla="*/ 523 w 523"/>
                <a:gd name="T113" fmla="*/ 193 h 271"/>
                <a:gd name="T114" fmla="*/ 464 w 523"/>
                <a:gd name="T115" fmla="*/ 129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3" h="271">
                  <a:moveTo>
                    <a:pt x="464" y="129"/>
                  </a:moveTo>
                  <a:lnTo>
                    <a:pt x="446" y="134"/>
                  </a:lnTo>
                  <a:lnTo>
                    <a:pt x="426" y="137"/>
                  </a:lnTo>
                  <a:lnTo>
                    <a:pt x="405" y="140"/>
                  </a:lnTo>
                  <a:lnTo>
                    <a:pt x="386" y="143"/>
                  </a:lnTo>
                  <a:lnTo>
                    <a:pt x="364" y="144"/>
                  </a:lnTo>
                  <a:lnTo>
                    <a:pt x="343" y="144"/>
                  </a:lnTo>
                  <a:lnTo>
                    <a:pt x="321" y="144"/>
                  </a:lnTo>
                  <a:lnTo>
                    <a:pt x="300" y="143"/>
                  </a:lnTo>
                  <a:lnTo>
                    <a:pt x="275" y="140"/>
                  </a:lnTo>
                  <a:lnTo>
                    <a:pt x="252" y="137"/>
                  </a:lnTo>
                  <a:lnTo>
                    <a:pt x="229" y="132"/>
                  </a:lnTo>
                  <a:lnTo>
                    <a:pt x="207" y="127"/>
                  </a:lnTo>
                  <a:lnTo>
                    <a:pt x="186" y="121"/>
                  </a:lnTo>
                  <a:lnTo>
                    <a:pt x="165" y="113"/>
                  </a:lnTo>
                  <a:lnTo>
                    <a:pt x="145" y="105"/>
                  </a:lnTo>
                  <a:lnTo>
                    <a:pt x="126" y="96"/>
                  </a:lnTo>
                  <a:lnTo>
                    <a:pt x="106" y="86"/>
                  </a:lnTo>
                  <a:lnTo>
                    <a:pt x="89" y="76"/>
                  </a:lnTo>
                  <a:lnTo>
                    <a:pt x="72" y="64"/>
                  </a:lnTo>
                  <a:lnTo>
                    <a:pt x="56" y="53"/>
                  </a:lnTo>
                  <a:lnTo>
                    <a:pt x="41" y="40"/>
                  </a:lnTo>
                  <a:lnTo>
                    <a:pt x="26" y="28"/>
                  </a:lnTo>
                  <a:lnTo>
                    <a:pt x="13" y="14"/>
                  </a:lnTo>
                  <a:lnTo>
                    <a:pt x="0" y="0"/>
                  </a:lnTo>
                  <a:lnTo>
                    <a:pt x="3" y="25"/>
                  </a:lnTo>
                  <a:lnTo>
                    <a:pt x="7" y="51"/>
                  </a:lnTo>
                  <a:lnTo>
                    <a:pt x="14" y="75"/>
                  </a:lnTo>
                  <a:lnTo>
                    <a:pt x="23" y="98"/>
                  </a:lnTo>
                  <a:lnTo>
                    <a:pt x="36" y="121"/>
                  </a:lnTo>
                  <a:lnTo>
                    <a:pt x="50" y="142"/>
                  </a:lnTo>
                  <a:lnTo>
                    <a:pt x="67" y="162"/>
                  </a:lnTo>
                  <a:lnTo>
                    <a:pt x="85" y="181"/>
                  </a:lnTo>
                  <a:lnTo>
                    <a:pt x="105" y="198"/>
                  </a:lnTo>
                  <a:lnTo>
                    <a:pt x="127" y="214"/>
                  </a:lnTo>
                  <a:lnTo>
                    <a:pt x="151" y="228"/>
                  </a:lnTo>
                  <a:lnTo>
                    <a:pt x="175" y="241"/>
                  </a:lnTo>
                  <a:lnTo>
                    <a:pt x="202" y="251"/>
                  </a:lnTo>
                  <a:lnTo>
                    <a:pt x="229" y="259"/>
                  </a:lnTo>
                  <a:lnTo>
                    <a:pt x="257" y="266"/>
                  </a:lnTo>
                  <a:lnTo>
                    <a:pt x="287" y="270"/>
                  </a:lnTo>
                  <a:lnTo>
                    <a:pt x="304" y="271"/>
                  </a:lnTo>
                  <a:lnTo>
                    <a:pt x="321" y="271"/>
                  </a:lnTo>
                  <a:lnTo>
                    <a:pt x="339" y="271"/>
                  </a:lnTo>
                  <a:lnTo>
                    <a:pt x="355" y="268"/>
                  </a:lnTo>
                  <a:lnTo>
                    <a:pt x="371" y="266"/>
                  </a:lnTo>
                  <a:lnTo>
                    <a:pt x="387" y="264"/>
                  </a:lnTo>
                  <a:lnTo>
                    <a:pt x="403" y="259"/>
                  </a:lnTo>
                  <a:lnTo>
                    <a:pt x="418" y="255"/>
                  </a:lnTo>
                  <a:lnTo>
                    <a:pt x="433" y="250"/>
                  </a:lnTo>
                  <a:lnTo>
                    <a:pt x="448" y="243"/>
                  </a:lnTo>
                  <a:lnTo>
                    <a:pt x="462" y="237"/>
                  </a:lnTo>
                  <a:lnTo>
                    <a:pt x="475" y="229"/>
                  </a:lnTo>
                  <a:lnTo>
                    <a:pt x="487" y="221"/>
                  </a:lnTo>
                  <a:lnTo>
                    <a:pt x="500" y="213"/>
                  </a:lnTo>
                  <a:lnTo>
                    <a:pt x="511" y="204"/>
                  </a:lnTo>
                  <a:lnTo>
                    <a:pt x="523" y="193"/>
                  </a:lnTo>
                  <a:lnTo>
                    <a:pt x="464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2129" y="3185"/>
              <a:ext cx="456" cy="312"/>
            </a:xfrm>
            <a:custGeom>
              <a:avLst/>
              <a:gdLst>
                <a:gd name="T0" fmla="*/ 416 w 912"/>
                <a:gd name="T1" fmla="*/ 346 h 625"/>
                <a:gd name="T2" fmla="*/ 384 w 912"/>
                <a:gd name="T3" fmla="*/ 331 h 625"/>
                <a:gd name="T4" fmla="*/ 349 w 912"/>
                <a:gd name="T5" fmla="*/ 322 h 625"/>
                <a:gd name="T6" fmla="*/ 314 w 912"/>
                <a:gd name="T7" fmla="*/ 317 h 625"/>
                <a:gd name="T8" fmla="*/ 265 w 912"/>
                <a:gd name="T9" fmla="*/ 317 h 625"/>
                <a:gd name="T10" fmla="*/ 210 w 912"/>
                <a:gd name="T11" fmla="*/ 329 h 625"/>
                <a:gd name="T12" fmla="*/ 159 w 912"/>
                <a:gd name="T13" fmla="*/ 352 h 625"/>
                <a:gd name="T14" fmla="*/ 114 w 912"/>
                <a:gd name="T15" fmla="*/ 385 h 625"/>
                <a:gd name="T16" fmla="*/ 75 w 912"/>
                <a:gd name="T17" fmla="*/ 427 h 625"/>
                <a:gd name="T18" fmla="*/ 45 w 912"/>
                <a:gd name="T19" fmla="*/ 476 h 625"/>
                <a:gd name="T20" fmla="*/ 25 w 912"/>
                <a:gd name="T21" fmla="*/ 531 h 625"/>
                <a:gd name="T22" fmla="*/ 13 w 912"/>
                <a:gd name="T23" fmla="*/ 592 h 625"/>
                <a:gd name="T24" fmla="*/ 7 w 912"/>
                <a:gd name="T25" fmla="*/ 603 h 625"/>
                <a:gd name="T26" fmla="*/ 2 w 912"/>
                <a:gd name="T27" fmla="*/ 559 h 625"/>
                <a:gd name="T28" fmla="*/ 2 w 912"/>
                <a:gd name="T29" fmla="*/ 504 h 625"/>
                <a:gd name="T30" fmla="*/ 11 w 912"/>
                <a:gd name="T31" fmla="*/ 442 h 625"/>
                <a:gd name="T32" fmla="*/ 30 w 912"/>
                <a:gd name="T33" fmla="*/ 385 h 625"/>
                <a:gd name="T34" fmla="*/ 58 w 912"/>
                <a:gd name="T35" fmla="*/ 334 h 625"/>
                <a:gd name="T36" fmla="*/ 94 w 912"/>
                <a:gd name="T37" fmla="*/ 292 h 625"/>
                <a:gd name="T38" fmla="*/ 136 w 912"/>
                <a:gd name="T39" fmla="*/ 257 h 625"/>
                <a:gd name="T40" fmla="*/ 185 w 912"/>
                <a:gd name="T41" fmla="*/ 234 h 625"/>
                <a:gd name="T42" fmla="*/ 239 w 912"/>
                <a:gd name="T43" fmla="*/ 221 h 625"/>
                <a:gd name="T44" fmla="*/ 284 w 912"/>
                <a:gd name="T45" fmla="*/ 221 h 625"/>
                <a:gd name="T46" fmla="*/ 317 w 912"/>
                <a:gd name="T47" fmla="*/ 227 h 625"/>
                <a:gd name="T48" fmla="*/ 350 w 912"/>
                <a:gd name="T49" fmla="*/ 236 h 625"/>
                <a:gd name="T50" fmla="*/ 381 w 912"/>
                <a:gd name="T51" fmla="*/ 251 h 625"/>
                <a:gd name="T52" fmla="*/ 401 w 912"/>
                <a:gd name="T53" fmla="*/ 232 h 625"/>
                <a:gd name="T54" fmla="*/ 416 w 912"/>
                <a:gd name="T55" fmla="*/ 180 h 625"/>
                <a:gd name="T56" fmla="*/ 439 w 912"/>
                <a:gd name="T57" fmla="*/ 133 h 625"/>
                <a:gd name="T58" fmla="*/ 468 w 912"/>
                <a:gd name="T59" fmla="*/ 91 h 625"/>
                <a:gd name="T60" fmla="*/ 502 w 912"/>
                <a:gd name="T61" fmla="*/ 57 h 625"/>
                <a:gd name="T62" fmla="*/ 543 w 912"/>
                <a:gd name="T63" fmla="*/ 29 h 625"/>
                <a:gd name="T64" fmla="*/ 587 w 912"/>
                <a:gd name="T65" fmla="*/ 11 h 625"/>
                <a:gd name="T66" fmla="*/ 635 w 912"/>
                <a:gd name="T67" fmla="*/ 1 h 625"/>
                <a:gd name="T68" fmla="*/ 681 w 912"/>
                <a:gd name="T69" fmla="*/ 1 h 625"/>
                <a:gd name="T70" fmla="*/ 720 w 912"/>
                <a:gd name="T71" fmla="*/ 8 h 625"/>
                <a:gd name="T72" fmla="*/ 758 w 912"/>
                <a:gd name="T73" fmla="*/ 22 h 625"/>
                <a:gd name="T74" fmla="*/ 792 w 912"/>
                <a:gd name="T75" fmla="*/ 40 h 625"/>
                <a:gd name="T76" fmla="*/ 826 w 912"/>
                <a:gd name="T77" fmla="*/ 65 h 625"/>
                <a:gd name="T78" fmla="*/ 854 w 912"/>
                <a:gd name="T79" fmla="*/ 94 h 625"/>
                <a:gd name="T80" fmla="*/ 881 w 912"/>
                <a:gd name="T81" fmla="*/ 127 h 625"/>
                <a:gd name="T82" fmla="*/ 903 w 912"/>
                <a:gd name="T83" fmla="*/ 164 h 625"/>
                <a:gd name="T84" fmla="*/ 902 w 912"/>
                <a:gd name="T85" fmla="*/ 173 h 625"/>
                <a:gd name="T86" fmla="*/ 881 w 912"/>
                <a:gd name="T87" fmla="*/ 156 h 625"/>
                <a:gd name="T88" fmla="*/ 858 w 912"/>
                <a:gd name="T89" fmla="*/ 140 h 625"/>
                <a:gd name="T90" fmla="*/ 833 w 912"/>
                <a:gd name="T91" fmla="*/ 125 h 625"/>
                <a:gd name="T92" fmla="*/ 807 w 912"/>
                <a:gd name="T93" fmla="*/ 114 h 625"/>
                <a:gd name="T94" fmla="*/ 781 w 912"/>
                <a:gd name="T95" fmla="*/ 105 h 625"/>
                <a:gd name="T96" fmla="*/ 753 w 912"/>
                <a:gd name="T97" fmla="*/ 98 h 625"/>
                <a:gd name="T98" fmla="*/ 726 w 912"/>
                <a:gd name="T99" fmla="*/ 96 h 625"/>
                <a:gd name="T100" fmla="*/ 684 w 912"/>
                <a:gd name="T101" fmla="*/ 96 h 625"/>
                <a:gd name="T102" fmla="*/ 633 w 912"/>
                <a:gd name="T103" fmla="*/ 105 h 625"/>
                <a:gd name="T104" fmla="*/ 587 w 912"/>
                <a:gd name="T105" fmla="*/ 125 h 625"/>
                <a:gd name="T106" fmla="*/ 545 w 912"/>
                <a:gd name="T107" fmla="*/ 151 h 625"/>
                <a:gd name="T108" fmla="*/ 508 w 912"/>
                <a:gd name="T109" fmla="*/ 187 h 625"/>
                <a:gd name="T110" fmla="*/ 477 w 912"/>
                <a:gd name="T111" fmla="*/ 227 h 625"/>
                <a:gd name="T112" fmla="*/ 453 w 912"/>
                <a:gd name="T113" fmla="*/ 274 h 625"/>
                <a:gd name="T114" fmla="*/ 437 w 912"/>
                <a:gd name="T115" fmla="*/ 326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12" h="625">
                  <a:moveTo>
                    <a:pt x="432" y="354"/>
                  </a:moveTo>
                  <a:lnTo>
                    <a:pt x="416" y="346"/>
                  </a:lnTo>
                  <a:lnTo>
                    <a:pt x="400" y="338"/>
                  </a:lnTo>
                  <a:lnTo>
                    <a:pt x="384" y="331"/>
                  </a:lnTo>
                  <a:lnTo>
                    <a:pt x="366" y="326"/>
                  </a:lnTo>
                  <a:lnTo>
                    <a:pt x="349" y="322"/>
                  </a:lnTo>
                  <a:lnTo>
                    <a:pt x="331" y="318"/>
                  </a:lnTo>
                  <a:lnTo>
                    <a:pt x="314" y="317"/>
                  </a:lnTo>
                  <a:lnTo>
                    <a:pt x="295" y="316"/>
                  </a:lnTo>
                  <a:lnTo>
                    <a:pt x="265" y="317"/>
                  </a:lnTo>
                  <a:lnTo>
                    <a:pt x="238" y="322"/>
                  </a:lnTo>
                  <a:lnTo>
                    <a:pt x="210" y="329"/>
                  </a:lnTo>
                  <a:lnTo>
                    <a:pt x="183" y="339"/>
                  </a:lnTo>
                  <a:lnTo>
                    <a:pt x="159" y="352"/>
                  </a:lnTo>
                  <a:lnTo>
                    <a:pt x="136" y="367"/>
                  </a:lnTo>
                  <a:lnTo>
                    <a:pt x="114" y="385"/>
                  </a:lnTo>
                  <a:lnTo>
                    <a:pt x="94" y="405"/>
                  </a:lnTo>
                  <a:lnTo>
                    <a:pt x="75" y="427"/>
                  </a:lnTo>
                  <a:lnTo>
                    <a:pt x="59" y="451"/>
                  </a:lnTo>
                  <a:lnTo>
                    <a:pt x="45" y="476"/>
                  </a:lnTo>
                  <a:lnTo>
                    <a:pt x="34" y="504"/>
                  </a:lnTo>
                  <a:lnTo>
                    <a:pt x="25" y="531"/>
                  </a:lnTo>
                  <a:lnTo>
                    <a:pt x="18" y="561"/>
                  </a:lnTo>
                  <a:lnTo>
                    <a:pt x="13" y="592"/>
                  </a:lnTo>
                  <a:lnTo>
                    <a:pt x="12" y="625"/>
                  </a:lnTo>
                  <a:lnTo>
                    <a:pt x="7" y="603"/>
                  </a:lnTo>
                  <a:lnTo>
                    <a:pt x="5" y="581"/>
                  </a:lnTo>
                  <a:lnTo>
                    <a:pt x="2" y="559"/>
                  </a:lnTo>
                  <a:lnTo>
                    <a:pt x="0" y="536"/>
                  </a:lnTo>
                  <a:lnTo>
                    <a:pt x="2" y="504"/>
                  </a:lnTo>
                  <a:lnTo>
                    <a:pt x="5" y="473"/>
                  </a:lnTo>
                  <a:lnTo>
                    <a:pt x="11" y="442"/>
                  </a:lnTo>
                  <a:lnTo>
                    <a:pt x="19" y="413"/>
                  </a:lnTo>
                  <a:lnTo>
                    <a:pt x="30" y="385"/>
                  </a:lnTo>
                  <a:lnTo>
                    <a:pt x="43" y="359"/>
                  </a:lnTo>
                  <a:lnTo>
                    <a:pt x="58" y="334"/>
                  </a:lnTo>
                  <a:lnTo>
                    <a:pt x="75" y="312"/>
                  </a:lnTo>
                  <a:lnTo>
                    <a:pt x="94" y="292"/>
                  </a:lnTo>
                  <a:lnTo>
                    <a:pt x="114" y="273"/>
                  </a:lnTo>
                  <a:lnTo>
                    <a:pt x="136" y="257"/>
                  </a:lnTo>
                  <a:lnTo>
                    <a:pt x="160" y="244"/>
                  </a:lnTo>
                  <a:lnTo>
                    <a:pt x="185" y="234"/>
                  </a:lnTo>
                  <a:lnTo>
                    <a:pt x="211" y="226"/>
                  </a:lnTo>
                  <a:lnTo>
                    <a:pt x="239" y="221"/>
                  </a:lnTo>
                  <a:lnTo>
                    <a:pt x="266" y="220"/>
                  </a:lnTo>
                  <a:lnTo>
                    <a:pt x="284" y="221"/>
                  </a:lnTo>
                  <a:lnTo>
                    <a:pt x="301" y="224"/>
                  </a:lnTo>
                  <a:lnTo>
                    <a:pt x="317" y="227"/>
                  </a:lnTo>
                  <a:lnTo>
                    <a:pt x="334" y="231"/>
                  </a:lnTo>
                  <a:lnTo>
                    <a:pt x="350" y="236"/>
                  </a:lnTo>
                  <a:lnTo>
                    <a:pt x="366" y="243"/>
                  </a:lnTo>
                  <a:lnTo>
                    <a:pt x="381" y="251"/>
                  </a:lnTo>
                  <a:lnTo>
                    <a:pt x="396" y="259"/>
                  </a:lnTo>
                  <a:lnTo>
                    <a:pt x="401" y="232"/>
                  </a:lnTo>
                  <a:lnTo>
                    <a:pt x="408" y="205"/>
                  </a:lnTo>
                  <a:lnTo>
                    <a:pt x="416" y="180"/>
                  </a:lnTo>
                  <a:lnTo>
                    <a:pt x="426" y="156"/>
                  </a:lnTo>
                  <a:lnTo>
                    <a:pt x="439" y="133"/>
                  </a:lnTo>
                  <a:lnTo>
                    <a:pt x="453" y="112"/>
                  </a:lnTo>
                  <a:lnTo>
                    <a:pt x="468" y="91"/>
                  </a:lnTo>
                  <a:lnTo>
                    <a:pt x="485" y="73"/>
                  </a:lnTo>
                  <a:lnTo>
                    <a:pt x="502" y="57"/>
                  </a:lnTo>
                  <a:lnTo>
                    <a:pt x="522" y="42"/>
                  </a:lnTo>
                  <a:lnTo>
                    <a:pt x="543" y="29"/>
                  </a:lnTo>
                  <a:lnTo>
                    <a:pt x="564" y="19"/>
                  </a:lnTo>
                  <a:lnTo>
                    <a:pt x="587" y="11"/>
                  </a:lnTo>
                  <a:lnTo>
                    <a:pt x="610" y="5"/>
                  </a:lnTo>
                  <a:lnTo>
                    <a:pt x="635" y="1"/>
                  </a:lnTo>
                  <a:lnTo>
                    <a:pt x="660" y="0"/>
                  </a:lnTo>
                  <a:lnTo>
                    <a:pt x="681" y="1"/>
                  </a:lnTo>
                  <a:lnTo>
                    <a:pt x="700" y="4"/>
                  </a:lnTo>
                  <a:lnTo>
                    <a:pt x="720" y="8"/>
                  </a:lnTo>
                  <a:lnTo>
                    <a:pt x="739" y="14"/>
                  </a:lnTo>
                  <a:lnTo>
                    <a:pt x="758" y="22"/>
                  </a:lnTo>
                  <a:lnTo>
                    <a:pt x="775" y="30"/>
                  </a:lnTo>
                  <a:lnTo>
                    <a:pt x="792" y="40"/>
                  </a:lnTo>
                  <a:lnTo>
                    <a:pt x="810" y="52"/>
                  </a:lnTo>
                  <a:lnTo>
                    <a:pt x="826" y="65"/>
                  </a:lnTo>
                  <a:lnTo>
                    <a:pt x="841" y="79"/>
                  </a:lnTo>
                  <a:lnTo>
                    <a:pt x="854" y="94"/>
                  </a:lnTo>
                  <a:lnTo>
                    <a:pt x="868" y="110"/>
                  </a:lnTo>
                  <a:lnTo>
                    <a:pt x="881" y="127"/>
                  </a:lnTo>
                  <a:lnTo>
                    <a:pt x="892" y="145"/>
                  </a:lnTo>
                  <a:lnTo>
                    <a:pt x="903" y="164"/>
                  </a:lnTo>
                  <a:lnTo>
                    <a:pt x="912" y="183"/>
                  </a:lnTo>
                  <a:lnTo>
                    <a:pt x="902" y="173"/>
                  </a:lnTo>
                  <a:lnTo>
                    <a:pt x="891" y="164"/>
                  </a:lnTo>
                  <a:lnTo>
                    <a:pt x="881" y="156"/>
                  </a:lnTo>
                  <a:lnTo>
                    <a:pt x="869" y="147"/>
                  </a:lnTo>
                  <a:lnTo>
                    <a:pt x="858" y="140"/>
                  </a:lnTo>
                  <a:lnTo>
                    <a:pt x="845" y="132"/>
                  </a:lnTo>
                  <a:lnTo>
                    <a:pt x="833" y="125"/>
                  </a:lnTo>
                  <a:lnTo>
                    <a:pt x="820" y="119"/>
                  </a:lnTo>
                  <a:lnTo>
                    <a:pt x="807" y="114"/>
                  </a:lnTo>
                  <a:lnTo>
                    <a:pt x="795" y="108"/>
                  </a:lnTo>
                  <a:lnTo>
                    <a:pt x="781" y="105"/>
                  </a:lnTo>
                  <a:lnTo>
                    <a:pt x="767" y="102"/>
                  </a:lnTo>
                  <a:lnTo>
                    <a:pt x="753" y="98"/>
                  </a:lnTo>
                  <a:lnTo>
                    <a:pt x="739" y="97"/>
                  </a:lnTo>
                  <a:lnTo>
                    <a:pt x="726" y="96"/>
                  </a:lnTo>
                  <a:lnTo>
                    <a:pt x="711" y="95"/>
                  </a:lnTo>
                  <a:lnTo>
                    <a:pt x="684" y="96"/>
                  </a:lnTo>
                  <a:lnTo>
                    <a:pt x="659" y="99"/>
                  </a:lnTo>
                  <a:lnTo>
                    <a:pt x="633" y="105"/>
                  </a:lnTo>
                  <a:lnTo>
                    <a:pt x="609" y="114"/>
                  </a:lnTo>
                  <a:lnTo>
                    <a:pt x="587" y="125"/>
                  </a:lnTo>
                  <a:lnTo>
                    <a:pt x="566" y="137"/>
                  </a:lnTo>
                  <a:lnTo>
                    <a:pt x="545" y="151"/>
                  </a:lnTo>
                  <a:lnTo>
                    <a:pt x="525" y="168"/>
                  </a:lnTo>
                  <a:lnTo>
                    <a:pt x="508" y="187"/>
                  </a:lnTo>
                  <a:lnTo>
                    <a:pt x="492" y="206"/>
                  </a:lnTo>
                  <a:lnTo>
                    <a:pt x="477" y="227"/>
                  </a:lnTo>
                  <a:lnTo>
                    <a:pt x="464" y="250"/>
                  </a:lnTo>
                  <a:lnTo>
                    <a:pt x="453" y="274"/>
                  </a:lnTo>
                  <a:lnTo>
                    <a:pt x="444" y="300"/>
                  </a:lnTo>
                  <a:lnTo>
                    <a:pt x="437" y="326"/>
                  </a:lnTo>
                  <a:lnTo>
                    <a:pt x="432" y="3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2255" y="2981"/>
              <a:ext cx="953" cy="595"/>
            </a:xfrm>
            <a:custGeom>
              <a:avLst/>
              <a:gdLst>
                <a:gd name="T0" fmla="*/ 1659 w 1906"/>
                <a:gd name="T1" fmla="*/ 958 h 1192"/>
                <a:gd name="T2" fmla="*/ 1632 w 1906"/>
                <a:gd name="T3" fmla="*/ 934 h 1192"/>
                <a:gd name="T4" fmla="*/ 1590 w 1906"/>
                <a:gd name="T5" fmla="*/ 805 h 1192"/>
                <a:gd name="T6" fmla="*/ 1500 w 1906"/>
                <a:gd name="T7" fmla="*/ 711 h 1192"/>
                <a:gd name="T8" fmla="*/ 1376 w 1906"/>
                <a:gd name="T9" fmla="*/ 670 h 1192"/>
                <a:gd name="T10" fmla="*/ 1297 w 1906"/>
                <a:gd name="T11" fmla="*/ 677 h 1192"/>
                <a:gd name="T12" fmla="*/ 1243 w 1906"/>
                <a:gd name="T13" fmla="*/ 651 h 1192"/>
                <a:gd name="T14" fmla="*/ 1194 w 1906"/>
                <a:gd name="T15" fmla="*/ 563 h 1192"/>
                <a:gd name="T16" fmla="*/ 1116 w 1906"/>
                <a:gd name="T17" fmla="*/ 504 h 1192"/>
                <a:gd name="T18" fmla="*/ 1032 w 1906"/>
                <a:gd name="T19" fmla="*/ 483 h 1192"/>
                <a:gd name="T20" fmla="*/ 1010 w 1906"/>
                <a:gd name="T21" fmla="*/ 412 h 1192"/>
                <a:gd name="T22" fmla="*/ 950 w 1906"/>
                <a:gd name="T23" fmla="*/ 255 h 1192"/>
                <a:gd name="T24" fmla="*/ 829 w 1906"/>
                <a:gd name="T25" fmla="*/ 147 h 1192"/>
                <a:gd name="T26" fmla="*/ 676 w 1906"/>
                <a:gd name="T27" fmla="*/ 109 h 1192"/>
                <a:gd name="T28" fmla="*/ 553 w 1906"/>
                <a:gd name="T29" fmla="*/ 136 h 1192"/>
                <a:gd name="T30" fmla="*/ 451 w 1906"/>
                <a:gd name="T31" fmla="*/ 206 h 1192"/>
                <a:gd name="T32" fmla="*/ 379 w 1906"/>
                <a:gd name="T33" fmla="*/ 313 h 1192"/>
                <a:gd name="T34" fmla="*/ 325 w 1906"/>
                <a:gd name="T35" fmla="*/ 295 h 1192"/>
                <a:gd name="T36" fmla="*/ 243 w 1906"/>
                <a:gd name="T37" fmla="*/ 292 h 1192"/>
                <a:gd name="T38" fmla="*/ 131 w 1906"/>
                <a:gd name="T39" fmla="*/ 329 h 1192"/>
                <a:gd name="T40" fmla="*/ 45 w 1906"/>
                <a:gd name="T41" fmla="*/ 408 h 1192"/>
                <a:gd name="T42" fmla="*/ 0 w 1906"/>
                <a:gd name="T43" fmla="*/ 489 h 1192"/>
                <a:gd name="T44" fmla="*/ 9 w 1906"/>
                <a:gd name="T45" fmla="*/ 408 h 1192"/>
                <a:gd name="T46" fmla="*/ 78 w 1906"/>
                <a:gd name="T47" fmla="*/ 279 h 1192"/>
                <a:gd name="T48" fmla="*/ 194 w 1906"/>
                <a:gd name="T49" fmla="*/ 198 h 1192"/>
                <a:gd name="T50" fmla="*/ 320 w 1906"/>
                <a:gd name="T51" fmla="*/ 183 h 1192"/>
                <a:gd name="T52" fmla="*/ 376 w 1906"/>
                <a:gd name="T53" fmla="*/ 196 h 1192"/>
                <a:gd name="T54" fmla="*/ 436 w 1906"/>
                <a:gd name="T55" fmla="*/ 137 h 1192"/>
                <a:gd name="T56" fmla="*/ 527 w 1906"/>
                <a:gd name="T57" fmla="*/ 51 h 1192"/>
                <a:gd name="T58" fmla="*/ 643 w 1906"/>
                <a:gd name="T59" fmla="*/ 5 h 1192"/>
                <a:gd name="T60" fmla="*/ 786 w 1906"/>
                <a:gd name="T61" fmla="*/ 13 h 1192"/>
                <a:gd name="T62" fmla="*/ 925 w 1906"/>
                <a:gd name="T63" fmla="*/ 96 h 1192"/>
                <a:gd name="T64" fmla="*/ 1011 w 1906"/>
                <a:gd name="T65" fmla="*/ 236 h 1192"/>
                <a:gd name="T66" fmla="*/ 1037 w 1906"/>
                <a:gd name="T67" fmla="*/ 374 h 1192"/>
                <a:gd name="T68" fmla="*/ 1097 w 1906"/>
                <a:gd name="T69" fmla="*/ 382 h 1192"/>
                <a:gd name="T70" fmla="*/ 1183 w 1906"/>
                <a:gd name="T71" fmla="*/ 427 h 1192"/>
                <a:gd name="T72" fmla="*/ 1245 w 1906"/>
                <a:gd name="T73" fmla="*/ 505 h 1192"/>
                <a:gd name="T74" fmla="*/ 1284 w 1906"/>
                <a:gd name="T75" fmla="*/ 578 h 1192"/>
                <a:gd name="T76" fmla="*/ 1361 w 1906"/>
                <a:gd name="T77" fmla="*/ 560 h 1192"/>
                <a:gd name="T78" fmla="*/ 1471 w 1906"/>
                <a:gd name="T79" fmla="*/ 578 h 1192"/>
                <a:gd name="T80" fmla="*/ 1576 w 1906"/>
                <a:gd name="T81" fmla="*/ 652 h 1192"/>
                <a:gd name="T82" fmla="*/ 1639 w 1906"/>
                <a:gd name="T83" fmla="*/ 770 h 1192"/>
                <a:gd name="T84" fmla="*/ 1663 w 1906"/>
                <a:gd name="T85" fmla="*/ 851 h 1192"/>
                <a:gd name="T86" fmla="*/ 1697 w 1906"/>
                <a:gd name="T87" fmla="*/ 850 h 1192"/>
                <a:gd name="T88" fmla="*/ 1787 w 1906"/>
                <a:gd name="T89" fmla="*/ 875 h 1192"/>
                <a:gd name="T90" fmla="*/ 1865 w 1906"/>
                <a:gd name="T91" fmla="*/ 951 h 1192"/>
                <a:gd name="T92" fmla="*/ 1904 w 1906"/>
                <a:gd name="T93" fmla="*/ 1062 h 1192"/>
                <a:gd name="T94" fmla="*/ 1894 w 1906"/>
                <a:gd name="T95" fmla="*/ 1172 h 1192"/>
                <a:gd name="T96" fmla="*/ 1870 w 1906"/>
                <a:gd name="T97" fmla="*/ 1104 h 1192"/>
                <a:gd name="T98" fmla="*/ 1814 w 1906"/>
                <a:gd name="T99" fmla="*/ 1017 h 1192"/>
                <a:gd name="T100" fmla="*/ 1727 w 1906"/>
                <a:gd name="T101" fmla="*/ 965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06" h="1192">
                  <a:moveTo>
                    <a:pt x="1687" y="958"/>
                  </a:moveTo>
                  <a:lnTo>
                    <a:pt x="1680" y="958"/>
                  </a:lnTo>
                  <a:lnTo>
                    <a:pt x="1673" y="958"/>
                  </a:lnTo>
                  <a:lnTo>
                    <a:pt x="1666" y="958"/>
                  </a:lnTo>
                  <a:lnTo>
                    <a:pt x="1659" y="958"/>
                  </a:lnTo>
                  <a:lnTo>
                    <a:pt x="1652" y="959"/>
                  </a:lnTo>
                  <a:lnTo>
                    <a:pt x="1646" y="960"/>
                  </a:lnTo>
                  <a:lnTo>
                    <a:pt x="1640" y="961"/>
                  </a:lnTo>
                  <a:lnTo>
                    <a:pt x="1633" y="962"/>
                  </a:lnTo>
                  <a:lnTo>
                    <a:pt x="1632" y="934"/>
                  </a:lnTo>
                  <a:lnTo>
                    <a:pt x="1628" y="906"/>
                  </a:lnTo>
                  <a:lnTo>
                    <a:pt x="1621" y="879"/>
                  </a:lnTo>
                  <a:lnTo>
                    <a:pt x="1613" y="853"/>
                  </a:lnTo>
                  <a:lnTo>
                    <a:pt x="1603" y="829"/>
                  </a:lnTo>
                  <a:lnTo>
                    <a:pt x="1590" y="805"/>
                  </a:lnTo>
                  <a:lnTo>
                    <a:pt x="1575" y="783"/>
                  </a:lnTo>
                  <a:lnTo>
                    <a:pt x="1559" y="762"/>
                  </a:lnTo>
                  <a:lnTo>
                    <a:pt x="1541" y="744"/>
                  </a:lnTo>
                  <a:lnTo>
                    <a:pt x="1521" y="726"/>
                  </a:lnTo>
                  <a:lnTo>
                    <a:pt x="1500" y="711"/>
                  </a:lnTo>
                  <a:lnTo>
                    <a:pt x="1477" y="699"/>
                  </a:lnTo>
                  <a:lnTo>
                    <a:pt x="1453" y="687"/>
                  </a:lnTo>
                  <a:lnTo>
                    <a:pt x="1429" y="679"/>
                  </a:lnTo>
                  <a:lnTo>
                    <a:pt x="1403" y="673"/>
                  </a:lnTo>
                  <a:lnTo>
                    <a:pt x="1376" y="670"/>
                  </a:lnTo>
                  <a:lnTo>
                    <a:pt x="1360" y="669"/>
                  </a:lnTo>
                  <a:lnTo>
                    <a:pt x="1344" y="670"/>
                  </a:lnTo>
                  <a:lnTo>
                    <a:pt x="1328" y="671"/>
                  </a:lnTo>
                  <a:lnTo>
                    <a:pt x="1312" y="673"/>
                  </a:lnTo>
                  <a:lnTo>
                    <a:pt x="1297" y="677"/>
                  </a:lnTo>
                  <a:lnTo>
                    <a:pt x="1281" y="680"/>
                  </a:lnTo>
                  <a:lnTo>
                    <a:pt x="1267" y="686"/>
                  </a:lnTo>
                  <a:lnTo>
                    <a:pt x="1252" y="692"/>
                  </a:lnTo>
                  <a:lnTo>
                    <a:pt x="1248" y="671"/>
                  </a:lnTo>
                  <a:lnTo>
                    <a:pt x="1243" y="651"/>
                  </a:lnTo>
                  <a:lnTo>
                    <a:pt x="1236" y="632"/>
                  </a:lnTo>
                  <a:lnTo>
                    <a:pt x="1228" y="613"/>
                  </a:lnTo>
                  <a:lnTo>
                    <a:pt x="1217" y="595"/>
                  </a:lnTo>
                  <a:lnTo>
                    <a:pt x="1206" y="579"/>
                  </a:lnTo>
                  <a:lnTo>
                    <a:pt x="1194" y="563"/>
                  </a:lnTo>
                  <a:lnTo>
                    <a:pt x="1181" y="549"/>
                  </a:lnTo>
                  <a:lnTo>
                    <a:pt x="1166" y="535"/>
                  </a:lnTo>
                  <a:lnTo>
                    <a:pt x="1151" y="523"/>
                  </a:lnTo>
                  <a:lnTo>
                    <a:pt x="1133" y="513"/>
                  </a:lnTo>
                  <a:lnTo>
                    <a:pt x="1116" y="504"/>
                  </a:lnTo>
                  <a:lnTo>
                    <a:pt x="1098" y="496"/>
                  </a:lnTo>
                  <a:lnTo>
                    <a:pt x="1079" y="490"/>
                  </a:lnTo>
                  <a:lnTo>
                    <a:pt x="1060" y="485"/>
                  </a:lnTo>
                  <a:lnTo>
                    <a:pt x="1039" y="483"/>
                  </a:lnTo>
                  <a:lnTo>
                    <a:pt x="1032" y="483"/>
                  </a:lnTo>
                  <a:lnTo>
                    <a:pt x="1026" y="483"/>
                  </a:lnTo>
                  <a:lnTo>
                    <a:pt x="1019" y="483"/>
                  </a:lnTo>
                  <a:lnTo>
                    <a:pt x="1014" y="483"/>
                  </a:lnTo>
                  <a:lnTo>
                    <a:pt x="1014" y="447"/>
                  </a:lnTo>
                  <a:lnTo>
                    <a:pt x="1010" y="412"/>
                  </a:lnTo>
                  <a:lnTo>
                    <a:pt x="1004" y="378"/>
                  </a:lnTo>
                  <a:lnTo>
                    <a:pt x="994" y="345"/>
                  </a:lnTo>
                  <a:lnTo>
                    <a:pt x="983" y="314"/>
                  </a:lnTo>
                  <a:lnTo>
                    <a:pt x="968" y="284"/>
                  </a:lnTo>
                  <a:lnTo>
                    <a:pt x="950" y="255"/>
                  </a:lnTo>
                  <a:lnTo>
                    <a:pt x="930" y="228"/>
                  </a:lnTo>
                  <a:lnTo>
                    <a:pt x="908" y="205"/>
                  </a:lnTo>
                  <a:lnTo>
                    <a:pt x="884" y="182"/>
                  </a:lnTo>
                  <a:lnTo>
                    <a:pt x="857" y="164"/>
                  </a:lnTo>
                  <a:lnTo>
                    <a:pt x="829" y="147"/>
                  </a:lnTo>
                  <a:lnTo>
                    <a:pt x="800" y="133"/>
                  </a:lnTo>
                  <a:lnTo>
                    <a:pt x="768" y="121"/>
                  </a:lnTo>
                  <a:lnTo>
                    <a:pt x="736" y="114"/>
                  </a:lnTo>
                  <a:lnTo>
                    <a:pt x="703" y="110"/>
                  </a:lnTo>
                  <a:lnTo>
                    <a:pt x="676" y="109"/>
                  </a:lnTo>
                  <a:lnTo>
                    <a:pt x="651" y="111"/>
                  </a:lnTo>
                  <a:lnTo>
                    <a:pt x="626" y="114"/>
                  </a:lnTo>
                  <a:lnTo>
                    <a:pt x="602" y="119"/>
                  </a:lnTo>
                  <a:lnTo>
                    <a:pt x="577" y="127"/>
                  </a:lnTo>
                  <a:lnTo>
                    <a:pt x="553" y="136"/>
                  </a:lnTo>
                  <a:lnTo>
                    <a:pt x="531" y="147"/>
                  </a:lnTo>
                  <a:lnTo>
                    <a:pt x="510" y="159"/>
                  </a:lnTo>
                  <a:lnTo>
                    <a:pt x="489" y="173"/>
                  </a:lnTo>
                  <a:lnTo>
                    <a:pt x="469" y="189"/>
                  </a:lnTo>
                  <a:lnTo>
                    <a:pt x="451" y="206"/>
                  </a:lnTo>
                  <a:lnTo>
                    <a:pt x="434" y="225"/>
                  </a:lnTo>
                  <a:lnTo>
                    <a:pt x="419" y="245"/>
                  </a:lnTo>
                  <a:lnTo>
                    <a:pt x="404" y="266"/>
                  </a:lnTo>
                  <a:lnTo>
                    <a:pt x="391" y="288"/>
                  </a:lnTo>
                  <a:lnTo>
                    <a:pt x="379" y="313"/>
                  </a:lnTo>
                  <a:lnTo>
                    <a:pt x="369" y="308"/>
                  </a:lnTo>
                  <a:lnTo>
                    <a:pt x="359" y="304"/>
                  </a:lnTo>
                  <a:lnTo>
                    <a:pt x="347" y="301"/>
                  </a:lnTo>
                  <a:lnTo>
                    <a:pt x="337" y="298"/>
                  </a:lnTo>
                  <a:lnTo>
                    <a:pt x="325" y="295"/>
                  </a:lnTo>
                  <a:lnTo>
                    <a:pt x="314" y="293"/>
                  </a:lnTo>
                  <a:lnTo>
                    <a:pt x="302" y="292"/>
                  </a:lnTo>
                  <a:lnTo>
                    <a:pt x="291" y="291"/>
                  </a:lnTo>
                  <a:lnTo>
                    <a:pt x="267" y="289"/>
                  </a:lnTo>
                  <a:lnTo>
                    <a:pt x="243" y="292"/>
                  </a:lnTo>
                  <a:lnTo>
                    <a:pt x="218" y="295"/>
                  </a:lnTo>
                  <a:lnTo>
                    <a:pt x="195" y="301"/>
                  </a:lnTo>
                  <a:lnTo>
                    <a:pt x="173" y="308"/>
                  </a:lnTo>
                  <a:lnTo>
                    <a:pt x="152" y="317"/>
                  </a:lnTo>
                  <a:lnTo>
                    <a:pt x="131" y="329"/>
                  </a:lnTo>
                  <a:lnTo>
                    <a:pt x="111" y="341"/>
                  </a:lnTo>
                  <a:lnTo>
                    <a:pt x="93" y="356"/>
                  </a:lnTo>
                  <a:lnTo>
                    <a:pt x="76" y="372"/>
                  </a:lnTo>
                  <a:lnTo>
                    <a:pt x="60" y="390"/>
                  </a:lnTo>
                  <a:lnTo>
                    <a:pt x="45" y="408"/>
                  </a:lnTo>
                  <a:lnTo>
                    <a:pt x="31" y="428"/>
                  </a:lnTo>
                  <a:lnTo>
                    <a:pt x="19" y="448"/>
                  </a:lnTo>
                  <a:lnTo>
                    <a:pt x="9" y="472"/>
                  </a:lnTo>
                  <a:lnTo>
                    <a:pt x="0" y="495"/>
                  </a:lnTo>
                  <a:lnTo>
                    <a:pt x="0" y="489"/>
                  </a:lnTo>
                  <a:lnTo>
                    <a:pt x="0" y="482"/>
                  </a:lnTo>
                  <a:lnTo>
                    <a:pt x="0" y="476"/>
                  </a:lnTo>
                  <a:lnTo>
                    <a:pt x="0" y="470"/>
                  </a:lnTo>
                  <a:lnTo>
                    <a:pt x="3" y="439"/>
                  </a:lnTo>
                  <a:lnTo>
                    <a:pt x="9" y="408"/>
                  </a:lnTo>
                  <a:lnTo>
                    <a:pt x="18" y="379"/>
                  </a:lnTo>
                  <a:lnTo>
                    <a:pt x="30" y="352"/>
                  </a:lnTo>
                  <a:lnTo>
                    <a:pt x="43" y="325"/>
                  </a:lnTo>
                  <a:lnTo>
                    <a:pt x="60" y="301"/>
                  </a:lnTo>
                  <a:lnTo>
                    <a:pt x="78" y="279"/>
                  </a:lnTo>
                  <a:lnTo>
                    <a:pt x="97" y="258"/>
                  </a:lnTo>
                  <a:lnTo>
                    <a:pt x="119" y="240"/>
                  </a:lnTo>
                  <a:lnTo>
                    <a:pt x="142" y="224"/>
                  </a:lnTo>
                  <a:lnTo>
                    <a:pt x="168" y="210"/>
                  </a:lnTo>
                  <a:lnTo>
                    <a:pt x="194" y="198"/>
                  </a:lnTo>
                  <a:lnTo>
                    <a:pt x="221" y="190"/>
                  </a:lnTo>
                  <a:lnTo>
                    <a:pt x="249" y="185"/>
                  </a:lnTo>
                  <a:lnTo>
                    <a:pt x="278" y="182"/>
                  </a:lnTo>
                  <a:lnTo>
                    <a:pt x="308" y="182"/>
                  </a:lnTo>
                  <a:lnTo>
                    <a:pt x="320" y="183"/>
                  </a:lnTo>
                  <a:lnTo>
                    <a:pt x="331" y="185"/>
                  </a:lnTo>
                  <a:lnTo>
                    <a:pt x="343" y="187"/>
                  </a:lnTo>
                  <a:lnTo>
                    <a:pt x="354" y="189"/>
                  </a:lnTo>
                  <a:lnTo>
                    <a:pt x="365" y="193"/>
                  </a:lnTo>
                  <a:lnTo>
                    <a:pt x="376" y="196"/>
                  </a:lnTo>
                  <a:lnTo>
                    <a:pt x="386" y="200"/>
                  </a:lnTo>
                  <a:lnTo>
                    <a:pt x="397" y="204"/>
                  </a:lnTo>
                  <a:lnTo>
                    <a:pt x="408" y="181"/>
                  </a:lnTo>
                  <a:lnTo>
                    <a:pt x="421" y="158"/>
                  </a:lnTo>
                  <a:lnTo>
                    <a:pt x="436" y="137"/>
                  </a:lnTo>
                  <a:lnTo>
                    <a:pt x="451" y="117"/>
                  </a:lnTo>
                  <a:lnTo>
                    <a:pt x="468" y="98"/>
                  </a:lnTo>
                  <a:lnTo>
                    <a:pt x="487" y="81"/>
                  </a:lnTo>
                  <a:lnTo>
                    <a:pt x="506" y="65"/>
                  </a:lnTo>
                  <a:lnTo>
                    <a:pt x="527" y="51"/>
                  </a:lnTo>
                  <a:lnTo>
                    <a:pt x="549" y="38"/>
                  </a:lnTo>
                  <a:lnTo>
                    <a:pt x="571" y="27"/>
                  </a:lnTo>
                  <a:lnTo>
                    <a:pt x="595" y="18"/>
                  </a:lnTo>
                  <a:lnTo>
                    <a:pt x="619" y="11"/>
                  </a:lnTo>
                  <a:lnTo>
                    <a:pt x="643" y="5"/>
                  </a:lnTo>
                  <a:lnTo>
                    <a:pt x="668" y="1"/>
                  </a:lnTo>
                  <a:lnTo>
                    <a:pt x="694" y="0"/>
                  </a:lnTo>
                  <a:lnTo>
                    <a:pt x="720" y="1"/>
                  </a:lnTo>
                  <a:lnTo>
                    <a:pt x="754" y="6"/>
                  </a:lnTo>
                  <a:lnTo>
                    <a:pt x="786" y="13"/>
                  </a:lnTo>
                  <a:lnTo>
                    <a:pt x="817" y="24"/>
                  </a:lnTo>
                  <a:lnTo>
                    <a:pt x="847" y="38"/>
                  </a:lnTo>
                  <a:lnTo>
                    <a:pt x="874" y="54"/>
                  </a:lnTo>
                  <a:lnTo>
                    <a:pt x="901" y="74"/>
                  </a:lnTo>
                  <a:lnTo>
                    <a:pt x="925" y="96"/>
                  </a:lnTo>
                  <a:lnTo>
                    <a:pt x="947" y="120"/>
                  </a:lnTo>
                  <a:lnTo>
                    <a:pt x="968" y="147"/>
                  </a:lnTo>
                  <a:lnTo>
                    <a:pt x="985" y="174"/>
                  </a:lnTo>
                  <a:lnTo>
                    <a:pt x="1000" y="204"/>
                  </a:lnTo>
                  <a:lnTo>
                    <a:pt x="1011" y="236"/>
                  </a:lnTo>
                  <a:lnTo>
                    <a:pt x="1022" y="269"/>
                  </a:lnTo>
                  <a:lnTo>
                    <a:pt x="1027" y="303"/>
                  </a:lnTo>
                  <a:lnTo>
                    <a:pt x="1031" y="339"/>
                  </a:lnTo>
                  <a:lnTo>
                    <a:pt x="1031" y="375"/>
                  </a:lnTo>
                  <a:lnTo>
                    <a:pt x="1037" y="374"/>
                  </a:lnTo>
                  <a:lnTo>
                    <a:pt x="1044" y="374"/>
                  </a:lnTo>
                  <a:lnTo>
                    <a:pt x="1049" y="374"/>
                  </a:lnTo>
                  <a:lnTo>
                    <a:pt x="1056" y="375"/>
                  </a:lnTo>
                  <a:lnTo>
                    <a:pt x="1077" y="377"/>
                  </a:lnTo>
                  <a:lnTo>
                    <a:pt x="1097" y="382"/>
                  </a:lnTo>
                  <a:lnTo>
                    <a:pt x="1115" y="387"/>
                  </a:lnTo>
                  <a:lnTo>
                    <a:pt x="1133" y="395"/>
                  </a:lnTo>
                  <a:lnTo>
                    <a:pt x="1151" y="405"/>
                  </a:lnTo>
                  <a:lnTo>
                    <a:pt x="1168" y="415"/>
                  </a:lnTo>
                  <a:lnTo>
                    <a:pt x="1183" y="427"/>
                  </a:lnTo>
                  <a:lnTo>
                    <a:pt x="1198" y="440"/>
                  </a:lnTo>
                  <a:lnTo>
                    <a:pt x="1212" y="454"/>
                  </a:lnTo>
                  <a:lnTo>
                    <a:pt x="1223" y="470"/>
                  </a:lnTo>
                  <a:lnTo>
                    <a:pt x="1235" y="487"/>
                  </a:lnTo>
                  <a:lnTo>
                    <a:pt x="1245" y="505"/>
                  </a:lnTo>
                  <a:lnTo>
                    <a:pt x="1253" y="523"/>
                  </a:lnTo>
                  <a:lnTo>
                    <a:pt x="1260" y="543"/>
                  </a:lnTo>
                  <a:lnTo>
                    <a:pt x="1266" y="563"/>
                  </a:lnTo>
                  <a:lnTo>
                    <a:pt x="1269" y="583"/>
                  </a:lnTo>
                  <a:lnTo>
                    <a:pt x="1284" y="578"/>
                  </a:lnTo>
                  <a:lnTo>
                    <a:pt x="1298" y="572"/>
                  </a:lnTo>
                  <a:lnTo>
                    <a:pt x="1314" y="568"/>
                  </a:lnTo>
                  <a:lnTo>
                    <a:pt x="1329" y="565"/>
                  </a:lnTo>
                  <a:lnTo>
                    <a:pt x="1345" y="561"/>
                  </a:lnTo>
                  <a:lnTo>
                    <a:pt x="1361" y="560"/>
                  </a:lnTo>
                  <a:lnTo>
                    <a:pt x="1377" y="560"/>
                  </a:lnTo>
                  <a:lnTo>
                    <a:pt x="1393" y="560"/>
                  </a:lnTo>
                  <a:lnTo>
                    <a:pt x="1420" y="564"/>
                  </a:lnTo>
                  <a:lnTo>
                    <a:pt x="1446" y="570"/>
                  </a:lnTo>
                  <a:lnTo>
                    <a:pt x="1471" y="578"/>
                  </a:lnTo>
                  <a:lnTo>
                    <a:pt x="1495" y="589"/>
                  </a:lnTo>
                  <a:lnTo>
                    <a:pt x="1518" y="602"/>
                  </a:lnTo>
                  <a:lnTo>
                    <a:pt x="1538" y="617"/>
                  </a:lnTo>
                  <a:lnTo>
                    <a:pt x="1558" y="634"/>
                  </a:lnTo>
                  <a:lnTo>
                    <a:pt x="1576" y="652"/>
                  </a:lnTo>
                  <a:lnTo>
                    <a:pt x="1593" y="673"/>
                  </a:lnTo>
                  <a:lnTo>
                    <a:pt x="1608" y="696"/>
                  </a:lnTo>
                  <a:lnTo>
                    <a:pt x="1620" y="719"/>
                  </a:lnTo>
                  <a:lnTo>
                    <a:pt x="1631" y="744"/>
                  </a:lnTo>
                  <a:lnTo>
                    <a:pt x="1639" y="770"/>
                  </a:lnTo>
                  <a:lnTo>
                    <a:pt x="1646" y="797"/>
                  </a:lnTo>
                  <a:lnTo>
                    <a:pt x="1649" y="824"/>
                  </a:lnTo>
                  <a:lnTo>
                    <a:pt x="1650" y="853"/>
                  </a:lnTo>
                  <a:lnTo>
                    <a:pt x="1657" y="852"/>
                  </a:lnTo>
                  <a:lnTo>
                    <a:pt x="1663" y="851"/>
                  </a:lnTo>
                  <a:lnTo>
                    <a:pt x="1670" y="850"/>
                  </a:lnTo>
                  <a:lnTo>
                    <a:pt x="1677" y="850"/>
                  </a:lnTo>
                  <a:lnTo>
                    <a:pt x="1683" y="850"/>
                  </a:lnTo>
                  <a:lnTo>
                    <a:pt x="1690" y="850"/>
                  </a:lnTo>
                  <a:lnTo>
                    <a:pt x="1697" y="850"/>
                  </a:lnTo>
                  <a:lnTo>
                    <a:pt x="1704" y="850"/>
                  </a:lnTo>
                  <a:lnTo>
                    <a:pt x="1726" y="852"/>
                  </a:lnTo>
                  <a:lnTo>
                    <a:pt x="1748" y="858"/>
                  </a:lnTo>
                  <a:lnTo>
                    <a:pt x="1768" y="865"/>
                  </a:lnTo>
                  <a:lnTo>
                    <a:pt x="1787" y="875"/>
                  </a:lnTo>
                  <a:lnTo>
                    <a:pt x="1805" y="886"/>
                  </a:lnTo>
                  <a:lnTo>
                    <a:pt x="1823" y="900"/>
                  </a:lnTo>
                  <a:lnTo>
                    <a:pt x="1839" y="915"/>
                  </a:lnTo>
                  <a:lnTo>
                    <a:pt x="1853" y="933"/>
                  </a:lnTo>
                  <a:lnTo>
                    <a:pt x="1865" y="951"/>
                  </a:lnTo>
                  <a:lnTo>
                    <a:pt x="1877" y="971"/>
                  </a:lnTo>
                  <a:lnTo>
                    <a:pt x="1886" y="992"/>
                  </a:lnTo>
                  <a:lnTo>
                    <a:pt x="1894" y="1014"/>
                  </a:lnTo>
                  <a:lnTo>
                    <a:pt x="1900" y="1037"/>
                  </a:lnTo>
                  <a:lnTo>
                    <a:pt x="1904" y="1062"/>
                  </a:lnTo>
                  <a:lnTo>
                    <a:pt x="1906" y="1087"/>
                  </a:lnTo>
                  <a:lnTo>
                    <a:pt x="1906" y="1112"/>
                  </a:lnTo>
                  <a:lnTo>
                    <a:pt x="1903" y="1133"/>
                  </a:lnTo>
                  <a:lnTo>
                    <a:pt x="1900" y="1153"/>
                  </a:lnTo>
                  <a:lnTo>
                    <a:pt x="1894" y="1172"/>
                  </a:lnTo>
                  <a:lnTo>
                    <a:pt x="1888" y="1192"/>
                  </a:lnTo>
                  <a:lnTo>
                    <a:pt x="1886" y="1169"/>
                  </a:lnTo>
                  <a:lnTo>
                    <a:pt x="1883" y="1147"/>
                  </a:lnTo>
                  <a:lnTo>
                    <a:pt x="1878" y="1125"/>
                  </a:lnTo>
                  <a:lnTo>
                    <a:pt x="1870" y="1104"/>
                  </a:lnTo>
                  <a:lnTo>
                    <a:pt x="1862" y="1083"/>
                  </a:lnTo>
                  <a:lnTo>
                    <a:pt x="1852" y="1065"/>
                  </a:lnTo>
                  <a:lnTo>
                    <a:pt x="1840" y="1048"/>
                  </a:lnTo>
                  <a:lnTo>
                    <a:pt x="1827" y="1032"/>
                  </a:lnTo>
                  <a:lnTo>
                    <a:pt x="1814" y="1017"/>
                  </a:lnTo>
                  <a:lnTo>
                    <a:pt x="1799" y="1003"/>
                  </a:lnTo>
                  <a:lnTo>
                    <a:pt x="1781" y="990"/>
                  </a:lnTo>
                  <a:lnTo>
                    <a:pt x="1764" y="980"/>
                  </a:lnTo>
                  <a:lnTo>
                    <a:pt x="1746" y="972"/>
                  </a:lnTo>
                  <a:lnTo>
                    <a:pt x="1727" y="965"/>
                  </a:lnTo>
                  <a:lnTo>
                    <a:pt x="1708" y="960"/>
                  </a:lnTo>
                  <a:lnTo>
                    <a:pt x="1687" y="9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2408" y="3617"/>
              <a:ext cx="385" cy="428"/>
            </a:xfrm>
            <a:custGeom>
              <a:avLst/>
              <a:gdLst>
                <a:gd name="T0" fmla="*/ 0 w 770"/>
                <a:gd name="T1" fmla="*/ 0 h 855"/>
                <a:gd name="T2" fmla="*/ 712 w 770"/>
                <a:gd name="T3" fmla="*/ 855 h 855"/>
                <a:gd name="T4" fmla="*/ 770 w 770"/>
                <a:gd name="T5" fmla="*/ 848 h 855"/>
                <a:gd name="T6" fmla="*/ 0 w 770"/>
                <a:gd name="T7" fmla="*/ 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0" h="855">
                  <a:moveTo>
                    <a:pt x="0" y="0"/>
                  </a:moveTo>
                  <a:lnTo>
                    <a:pt x="712" y="855"/>
                  </a:lnTo>
                  <a:lnTo>
                    <a:pt x="770" y="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2575" y="3485"/>
              <a:ext cx="254" cy="280"/>
            </a:xfrm>
            <a:custGeom>
              <a:avLst/>
              <a:gdLst>
                <a:gd name="T0" fmla="*/ 0 w 509"/>
                <a:gd name="T1" fmla="*/ 0 h 561"/>
                <a:gd name="T2" fmla="*/ 450 w 509"/>
                <a:gd name="T3" fmla="*/ 561 h 561"/>
                <a:gd name="T4" fmla="*/ 509 w 509"/>
                <a:gd name="T5" fmla="*/ 553 h 561"/>
                <a:gd name="T6" fmla="*/ 0 w 509"/>
                <a:gd name="T7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9" h="561">
                  <a:moveTo>
                    <a:pt x="0" y="0"/>
                  </a:moveTo>
                  <a:lnTo>
                    <a:pt x="450" y="561"/>
                  </a:lnTo>
                  <a:lnTo>
                    <a:pt x="509" y="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2628" y="3657"/>
              <a:ext cx="253" cy="280"/>
            </a:xfrm>
            <a:custGeom>
              <a:avLst/>
              <a:gdLst>
                <a:gd name="T0" fmla="*/ 0 w 508"/>
                <a:gd name="T1" fmla="*/ 0 h 560"/>
                <a:gd name="T2" fmla="*/ 449 w 508"/>
                <a:gd name="T3" fmla="*/ 560 h 560"/>
                <a:gd name="T4" fmla="*/ 508 w 508"/>
                <a:gd name="T5" fmla="*/ 552 h 560"/>
                <a:gd name="T6" fmla="*/ 0 w 508"/>
                <a:gd name="T7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8" h="560">
                  <a:moveTo>
                    <a:pt x="0" y="0"/>
                  </a:moveTo>
                  <a:lnTo>
                    <a:pt x="449" y="560"/>
                  </a:lnTo>
                  <a:lnTo>
                    <a:pt x="508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2663" y="3803"/>
              <a:ext cx="254" cy="281"/>
            </a:xfrm>
            <a:custGeom>
              <a:avLst/>
              <a:gdLst>
                <a:gd name="T0" fmla="*/ 0 w 507"/>
                <a:gd name="T1" fmla="*/ 0 h 561"/>
                <a:gd name="T2" fmla="*/ 450 w 507"/>
                <a:gd name="T3" fmla="*/ 561 h 561"/>
                <a:gd name="T4" fmla="*/ 507 w 507"/>
                <a:gd name="T5" fmla="*/ 553 h 561"/>
                <a:gd name="T6" fmla="*/ 0 w 507"/>
                <a:gd name="T7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7" h="561">
                  <a:moveTo>
                    <a:pt x="0" y="0"/>
                  </a:moveTo>
                  <a:lnTo>
                    <a:pt x="450" y="561"/>
                  </a:lnTo>
                  <a:lnTo>
                    <a:pt x="507" y="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2799" y="3615"/>
              <a:ext cx="254" cy="281"/>
            </a:xfrm>
            <a:custGeom>
              <a:avLst/>
              <a:gdLst>
                <a:gd name="T0" fmla="*/ 0 w 509"/>
                <a:gd name="T1" fmla="*/ 0 h 561"/>
                <a:gd name="T2" fmla="*/ 450 w 509"/>
                <a:gd name="T3" fmla="*/ 561 h 561"/>
                <a:gd name="T4" fmla="*/ 509 w 509"/>
                <a:gd name="T5" fmla="*/ 553 h 561"/>
                <a:gd name="T6" fmla="*/ 0 w 509"/>
                <a:gd name="T7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9" h="561">
                  <a:moveTo>
                    <a:pt x="0" y="0"/>
                  </a:moveTo>
                  <a:lnTo>
                    <a:pt x="450" y="561"/>
                  </a:lnTo>
                  <a:lnTo>
                    <a:pt x="509" y="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2861" y="3794"/>
              <a:ext cx="197" cy="204"/>
            </a:xfrm>
            <a:custGeom>
              <a:avLst/>
              <a:gdLst>
                <a:gd name="T0" fmla="*/ 0 w 394"/>
                <a:gd name="T1" fmla="*/ 0 h 409"/>
                <a:gd name="T2" fmla="*/ 335 w 394"/>
                <a:gd name="T3" fmla="*/ 409 h 409"/>
                <a:gd name="T4" fmla="*/ 394 w 394"/>
                <a:gd name="T5" fmla="*/ 401 h 409"/>
                <a:gd name="T6" fmla="*/ 0 w 394"/>
                <a:gd name="T7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409">
                  <a:moveTo>
                    <a:pt x="0" y="0"/>
                  </a:moveTo>
                  <a:lnTo>
                    <a:pt x="335" y="409"/>
                  </a:lnTo>
                  <a:lnTo>
                    <a:pt x="394" y="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5"/>
            <p:cNvSpPr>
              <a:spLocks/>
            </p:cNvSpPr>
            <p:nvPr/>
          </p:nvSpPr>
          <p:spPr bwMode="auto">
            <a:xfrm>
              <a:off x="2903" y="3929"/>
              <a:ext cx="197" cy="204"/>
            </a:xfrm>
            <a:custGeom>
              <a:avLst/>
              <a:gdLst>
                <a:gd name="T0" fmla="*/ 0 w 394"/>
                <a:gd name="T1" fmla="*/ 0 h 408"/>
                <a:gd name="T2" fmla="*/ 337 w 394"/>
                <a:gd name="T3" fmla="*/ 408 h 408"/>
                <a:gd name="T4" fmla="*/ 394 w 394"/>
                <a:gd name="T5" fmla="*/ 400 h 408"/>
                <a:gd name="T6" fmla="*/ 0 w 394"/>
                <a:gd name="T7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408">
                  <a:moveTo>
                    <a:pt x="0" y="0"/>
                  </a:moveTo>
                  <a:lnTo>
                    <a:pt x="337" y="408"/>
                  </a:lnTo>
                  <a:lnTo>
                    <a:pt x="394" y="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6"/>
            <p:cNvSpPr>
              <a:spLocks/>
            </p:cNvSpPr>
            <p:nvPr/>
          </p:nvSpPr>
          <p:spPr bwMode="auto">
            <a:xfrm>
              <a:off x="2309" y="3622"/>
              <a:ext cx="197" cy="204"/>
            </a:xfrm>
            <a:custGeom>
              <a:avLst/>
              <a:gdLst>
                <a:gd name="T0" fmla="*/ 0 w 393"/>
                <a:gd name="T1" fmla="*/ 0 h 409"/>
                <a:gd name="T2" fmla="*/ 336 w 393"/>
                <a:gd name="T3" fmla="*/ 409 h 409"/>
                <a:gd name="T4" fmla="*/ 393 w 393"/>
                <a:gd name="T5" fmla="*/ 401 h 409"/>
                <a:gd name="T6" fmla="*/ 0 w 393"/>
                <a:gd name="T7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3" h="409">
                  <a:moveTo>
                    <a:pt x="0" y="0"/>
                  </a:moveTo>
                  <a:lnTo>
                    <a:pt x="336" y="409"/>
                  </a:lnTo>
                  <a:lnTo>
                    <a:pt x="393" y="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7"/>
            <p:cNvSpPr>
              <a:spLocks/>
            </p:cNvSpPr>
            <p:nvPr/>
          </p:nvSpPr>
          <p:spPr bwMode="auto">
            <a:xfrm>
              <a:off x="2979" y="3610"/>
              <a:ext cx="197" cy="204"/>
            </a:xfrm>
            <a:custGeom>
              <a:avLst/>
              <a:gdLst>
                <a:gd name="T0" fmla="*/ 0 w 394"/>
                <a:gd name="T1" fmla="*/ 0 h 409"/>
                <a:gd name="T2" fmla="*/ 336 w 394"/>
                <a:gd name="T3" fmla="*/ 409 h 409"/>
                <a:gd name="T4" fmla="*/ 394 w 394"/>
                <a:gd name="T5" fmla="*/ 401 h 409"/>
                <a:gd name="T6" fmla="*/ 0 w 394"/>
                <a:gd name="T7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409">
                  <a:moveTo>
                    <a:pt x="0" y="0"/>
                  </a:moveTo>
                  <a:lnTo>
                    <a:pt x="336" y="409"/>
                  </a:lnTo>
                  <a:lnTo>
                    <a:pt x="394" y="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8"/>
            <p:cNvSpPr>
              <a:spLocks/>
            </p:cNvSpPr>
            <p:nvPr/>
          </p:nvSpPr>
          <p:spPr bwMode="auto">
            <a:xfrm>
              <a:off x="2988" y="3724"/>
              <a:ext cx="197" cy="205"/>
            </a:xfrm>
            <a:custGeom>
              <a:avLst/>
              <a:gdLst>
                <a:gd name="T0" fmla="*/ 0 w 394"/>
                <a:gd name="T1" fmla="*/ 0 h 409"/>
                <a:gd name="T2" fmla="*/ 336 w 394"/>
                <a:gd name="T3" fmla="*/ 409 h 409"/>
                <a:gd name="T4" fmla="*/ 394 w 394"/>
                <a:gd name="T5" fmla="*/ 401 h 409"/>
                <a:gd name="T6" fmla="*/ 0 w 394"/>
                <a:gd name="T7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409">
                  <a:moveTo>
                    <a:pt x="0" y="0"/>
                  </a:moveTo>
                  <a:lnTo>
                    <a:pt x="336" y="409"/>
                  </a:lnTo>
                  <a:lnTo>
                    <a:pt x="394" y="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665447" y="6460197"/>
            <a:ext cx="464132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20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557943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Dlouhodobé předpovědi</a:t>
            </a:r>
            <a:endParaRPr lang="cs-CZ" sz="2400" b="1" dirty="0" smtClean="0">
              <a:latin typeface="Bookman Old Style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424613" y="8572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6375" y="1149350"/>
            <a:ext cx="7461250" cy="76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>
                <a:latin typeface="Bookman Old Style" pitchFamily="18" charset="0"/>
              </a:rPr>
              <a:t>Založené na rozsáhlých ansámblech či analogových technikách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latin typeface="Bookman Old Style" pitchFamily="18" charset="0"/>
              </a:rPr>
              <a:t>Předpověď má pravděpodobnostní charakter spíš než deterministický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5040000" cy="42697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070868" y="6197577"/>
            <a:ext cx="2573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/>
              <a:t>Zdroj: http://iridl.ldeo.columbia.edu/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21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dirty="0" smtClean="0">
                <a:latin typeface="Bookman Old Style" pitchFamily="18" charset="0"/>
              </a:rPr>
              <a:t>Dlouhodobé předpovědi - ČHMÚ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424613" y="8572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1356"/>
            <a:ext cx="5760000" cy="49002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77" y="3501008"/>
            <a:ext cx="4258703" cy="29318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665447" y="6460197"/>
            <a:ext cx="464132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22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557943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Počasí versus klima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196975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Počasí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Popisuje konkrétní okamžitý stav atmosféry v daném místě a čase, charakterizovaný např. hodnotou teploty, atmosférického tlak, vlhkosti vzduchu či intenzity srážek. Počasí lze úspěšně předpovídat jen na několik málo dnů dopředu, pomocí </a:t>
            </a:r>
            <a:r>
              <a:rPr lang="cs-CZ" sz="1600" b="1">
                <a:latin typeface="Bookman Old Style" pitchFamily="18" charset="0"/>
              </a:rPr>
              <a:t>numerických prognostických modelů</a:t>
            </a:r>
            <a:r>
              <a:rPr lang="cs-CZ" sz="1600">
                <a:latin typeface="Bookman Old Style" pitchFamily="18" charset="0"/>
              </a:rPr>
              <a:t>.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r>
              <a:rPr lang="cs-CZ" sz="1600" b="1">
                <a:latin typeface="Bookman Old Style" pitchFamily="18" charset="0"/>
              </a:rPr>
              <a:t>Klima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Charakterizuje typický režim počasí v určitém místě, daný např. průměrnými hodnotami meteorologických veličin, jejich rozptylu a struktury příslušných časových řad. Klima nelze předpovídat v deterministickém smyslu, budoucí klimatické charakteristiky lze odhadovat pomocí </a:t>
            </a:r>
            <a:r>
              <a:rPr lang="cs-CZ" sz="1600" b="1">
                <a:latin typeface="Bookman Old Style" pitchFamily="18" charset="0"/>
              </a:rPr>
              <a:t>klimatických modelů</a:t>
            </a:r>
            <a:r>
              <a:rPr lang="cs-CZ" sz="1600">
                <a:latin typeface="Bookman Old Style" pitchFamily="18" charset="0"/>
              </a:rPr>
              <a:t>.</a:t>
            </a: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01011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23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Základní složky klimatického systému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5288" y="1196975"/>
            <a:ext cx="820896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Klimatický systém zahrnuje nejen atmosféru, ale také oceány, kryosféru, pevnou zemi, biosféru a vazby mezi nimi; jeho chování je </a:t>
            </a:r>
            <a:r>
              <a:rPr lang="cs-CZ" sz="1600" dirty="0" smtClean="0">
                <a:latin typeface="Bookman Old Style" pitchFamily="18" charset="0"/>
              </a:rPr>
              <a:t>podmíněno </a:t>
            </a:r>
            <a:r>
              <a:rPr lang="cs-CZ" sz="1600" dirty="0">
                <a:latin typeface="Bookman Old Style" pitchFamily="18" charset="0"/>
              </a:rPr>
              <a:t>působením vnějších faktorů (sluneční činnost, vulkanická aktivita, …)</a:t>
            </a: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52225" name="Picture 1" descr="F:\_Documents\Graphics\FLASH animations\DoD 2004\Screensho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02" y="2058577"/>
            <a:ext cx="6192688" cy="449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24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Spektrální složení slunečního záření</a:t>
            </a:r>
          </a:p>
        </p:txBody>
      </p:sp>
      <p:pic>
        <p:nvPicPr>
          <p:cNvPr id="11" name="Picture 8" descr="s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54213"/>
            <a:ext cx="878522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604448" y="6460197"/>
            <a:ext cx="587072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25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46504" y="6606247"/>
            <a:ext cx="855794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Radiační bilance Země</a:t>
            </a:r>
          </a:p>
        </p:txBody>
      </p:sp>
      <p:pic>
        <p:nvPicPr>
          <p:cNvPr id="11" name="Picture 4" descr="Obr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844675"/>
            <a:ext cx="8918575" cy="47117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5288" y="1196975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Ustavuje se (</a:t>
            </a:r>
            <a:r>
              <a:rPr lang="cs-CZ" sz="1600" dirty="0" err="1">
                <a:latin typeface="Bookman Old Style" pitchFamily="18" charset="0"/>
              </a:rPr>
              <a:t>pseudo</a:t>
            </a:r>
            <a:r>
              <a:rPr lang="cs-CZ" sz="1600" dirty="0">
                <a:latin typeface="Bookman Old Style" pitchFamily="18" charset="0"/>
              </a:rPr>
              <a:t>)rovnovážný stav mezi krátkovlnným zářením ze Slunce a dlouhovlnným vyzařováním Země</a:t>
            </a: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665447" y="6460197"/>
            <a:ext cx="464132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26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557943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Skleníkový jev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5288" y="1196975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Působen absorpcí dlouhovlnného infračerveného záření tzv. radiačně aktivními (skleníkovými) plyny (H</a:t>
            </a:r>
            <a:r>
              <a:rPr lang="cs-CZ" sz="1600" baseline="-25000">
                <a:latin typeface="Bookman Old Style" pitchFamily="18" charset="0"/>
              </a:rPr>
              <a:t>2</a:t>
            </a:r>
            <a:r>
              <a:rPr lang="cs-CZ" sz="1600">
                <a:latin typeface="Bookman Old Style" pitchFamily="18" charset="0"/>
              </a:rPr>
              <a:t>O,CO</a:t>
            </a:r>
            <a:r>
              <a:rPr lang="cs-CZ" sz="1600" baseline="-25000">
                <a:latin typeface="Bookman Old Style" pitchFamily="18" charset="0"/>
              </a:rPr>
              <a:t>2</a:t>
            </a:r>
            <a:r>
              <a:rPr lang="cs-CZ" sz="1600">
                <a:latin typeface="Bookman Old Style" pitchFamily="18" charset="0"/>
              </a:rPr>
              <a:t>, CH</a:t>
            </a:r>
            <a:r>
              <a:rPr lang="cs-CZ" sz="1600" baseline="-25000">
                <a:latin typeface="Bookman Old Style" pitchFamily="18" charset="0"/>
              </a:rPr>
              <a:t>4</a:t>
            </a:r>
            <a:r>
              <a:rPr lang="cs-CZ" sz="1600">
                <a:latin typeface="Bookman Old Style" pitchFamily="18" charset="0"/>
              </a:rPr>
              <a:t>, N</a:t>
            </a:r>
            <a:r>
              <a:rPr lang="cs-CZ" sz="1600" baseline="-25000">
                <a:latin typeface="Bookman Old Style" pitchFamily="18" charset="0"/>
              </a:rPr>
              <a:t>2</a:t>
            </a:r>
            <a:r>
              <a:rPr lang="cs-CZ" sz="1600">
                <a:latin typeface="Bookman Old Style" pitchFamily="18" charset="0"/>
              </a:rPr>
              <a:t>O, O</a:t>
            </a:r>
            <a:r>
              <a:rPr lang="cs-CZ" sz="1600" baseline="-25000">
                <a:latin typeface="Bookman Old Style" pitchFamily="18" charset="0"/>
              </a:rPr>
              <a:t>3</a:t>
            </a:r>
            <a:r>
              <a:rPr lang="cs-CZ" sz="1600">
                <a:latin typeface="Bookman Old Style" pitchFamily="18" charset="0"/>
              </a:rPr>
              <a:t>, halogenované uhlovodíky, …)</a:t>
            </a:r>
          </a:p>
          <a:p>
            <a:pPr algn="ctr">
              <a:spcBef>
                <a:spcPct val="20000"/>
              </a:spcBef>
            </a:pPr>
            <a:endParaRPr lang="cs-CZ" sz="8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V přirozené podobě zvyšuje globální teplotu planety o cca 30°C</a:t>
            </a: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440613" y="4410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" name="Picture 8" descr="A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92375"/>
            <a:ext cx="5762625" cy="4048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01011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27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Důležité klimatotvorné faktory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5288" y="1268413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r>
              <a:rPr lang="cs-CZ" sz="1600" b="1">
                <a:latin typeface="Bookman Old Style" pitchFamily="18" charset="0"/>
              </a:rPr>
              <a:t>Zeměpisná šířka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Pole teplot i tlaku vykazují charakteristickou závislost na vzdálenosti od rovníku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Nadmořská výška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Průměrné hodnoty teploty s nadmořskou výškou klesají 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(v průměru o cca 0,6°C/100m)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Vzdálenost od oceánu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Oceánické a přímořské klima je typické relativně malými rozdíly mezi létem a zimou či dnem a nocí; v případě kontinentálních oblastí jsou rozdíly značné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Poloha v rámci kontinentu/oceánu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Charakter povrchu, včetně případné vegetace</a:t>
            </a: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28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68313" y="1628775"/>
            <a:ext cx="8135937" cy="4968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Proměny rozložení kontinentů a oceánů a hlavních horských pásem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95288" y="1268413"/>
            <a:ext cx="820896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latin typeface="Bookman Old Style" pitchFamily="18" charset="0"/>
              </a:rPr>
              <a:t> Kontinentální drift; změny výšky mořské hladiny; vrásnění a eroze pevnin</a:t>
            </a: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959225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47825"/>
            <a:ext cx="3959225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95750"/>
            <a:ext cx="3959225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076700"/>
            <a:ext cx="3959225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218238" y="6165850"/>
            <a:ext cx="238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000" b="1">
                <a:solidFill>
                  <a:schemeClr val="bg1"/>
                </a:solidFill>
              </a:rPr>
              <a:t>Převzato z: </a:t>
            </a:r>
          </a:p>
          <a:p>
            <a:pPr algn="ctr"/>
            <a:r>
              <a:rPr lang="cs-CZ" sz="1000" b="1">
                <a:solidFill>
                  <a:schemeClr val="bg1"/>
                </a:solidFill>
              </a:rPr>
              <a:t>http://mineraly.wz.cz/paleomapy.htm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4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29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Změny složení atmosféry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42988" y="1844675"/>
            <a:ext cx="64817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400" b="1">
                <a:latin typeface="Bookman Old Style" pitchFamily="18" charset="0"/>
              </a:rPr>
              <a:t>Příklad:</a:t>
            </a:r>
            <a:r>
              <a:rPr lang="cs-CZ" sz="1400">
                <a:latin typeface="Bookman Old Style" pitchFamily="18" charset="0"/>
              </a:rPr>
              <a:t> Rekonstrukce koncentrací CO2 v pozemské atmosféře, na základě geochemických modelů a měření (rekonstrukcí) z fosilních dat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4" t="-1857" r="-1294" b="-1857"/>
          <a:stretch>
            <a:fillRect/>
          </a:stretch>
        </p:blipFill>
        <p:spPr bwMode="auto">
          <a:xfrm>
            <a:off x="1619250" y="2636838"/>
            <a:ext cx="5345113" cy="3765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596188" y="6237288"/>
            <a:ext cx="13731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chemeClr val="tx2"/>
                </a:solidFill>
              </a:rPr>
              <a:t>Zdroj: Wikipedia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Historie předpovědí počasí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339850"/>
            <a:ext cx="5184775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Pozorování a pokusy o jednoduché předpovědi už od antiky</a:t>
            </a: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Sofistikovanější a vědecké přístupy s nástupem měřících přístrojů</a:t>
            </a: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Rozvoj dálkových komunikací v 19. století – vývoj předpovědi ze synoptických map, vedoucích k rozvoji </a:t>
            </a:r>
            <a:r>
              <a:rPr lang="cs-CZ" sz="1600" b="1" dirty="0">
                <a:latin typeface="Bookman Old Style" pitchFamily="18" charset="0"/>
              </a:rPr>
              <a:t>klasické synoptické meteorologie</a:t>
            </a:r>
            <a:r>
              <a:rPr lang="cs-CZ" sz="1600" dirty="0">
                <a:latin typeface="Bookman Old Style" pitchFamily="18" charset="0"/>
              </a:rPr>
              <a:t> v 1. polovině 20. století</a:t>
            </a: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b="1" dirty="0">
                <a:latin typeface="Bookman Old Style" pitchFamily="18" charset="0"/>
              </a:rPr>
              <a:t>Numerické modely </a:t>
            </a:r>
            <a:r>
              <a:rPr lang="cs-CZ" sz="1600" dirty="0">
                <a:latin typeface="Bookman Old Style" pitchFamily="18" charset="0"/>
              </a:rPr>
              <a:t>– první pokusy už ve 20. letech (</a:t>
            </a:r>
            <a:r>
              <a:rPr lang="cs-CZ" sz="1600" dirty="0" err="1">
                <a:latin typeface="Bookman Old Style" pitchFamily="18" charset="0"/>
              </a:rPr>
              <a:t>Richardson</a:t>
            </a:r>
            <a:r>
              <a:rPr lang="cs-CZ" sz="1600" dirty="0">
                <a:latin typeface="Bookman Old Style" pitchFamily="18" charset="0"/>
              </a:rPr>
              <a:t>, 1922), rozvoj po 2. světové válce s nástupem moderních počítačů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39850"/>
            <a:ext cx="3165475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4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30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Vliv změn orbitálních parametrů zemské oběžné dráhy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341438"/>
            <a:ext cx="77057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(</a:t>
            </a:r>
            <a:r>
              <a:rPr lang="cs-CZ" sz="1600" dirty="0" err="1">
                <a:latin typeface="Bookman Old Style" pitchFamily="18" charset="0"/>
              </a:rPr>
              <a:t>Pseudo</a:t>
            </a:r>
            <a:r>
              <a:rPr lang="cs-CZ" sz="1600" dirty="0">
                <a:latin typeface="Bookman Old Style" pitchFamily="18" charset="0"/>
              </a:rPr>
              <a:t>)periodické změny sklonu zemské osy k ekliptice, orientace zemské osy v prostoru a excentricity (výstřednosti) oběžné dráhy (tzv. </a:t>
            </a:r>
            <a:r>
              <a:rPr lang="cs-CZ" sz="1600" b="1" dirty="0" err="1">
                <a:latin typeface="Bookman Old Style" pitchFamily="18" charset="0"/>
              </a:rPr>
              <a:t>Milankovičovy</a:t>
            </a:r>
            <a:r>
              <a:rPr lang="cs-CZ" sz="1600" b="1" dirty="0">
                <a:latin typeface="Bookman Old Style" pitchFamily="18" charset="0"/>
              </a:rPr>
              <a:t> cykly</a:t>
            </a:r>
            <a:r>
              <a:rPr lang="cs-CZ" sz="1600" dirty="0">
                <a:latin typeface="Bookman Old Style" pitchFamily="18" charset="0"/>
              </a:rPr>
              <a:t>) působí výrazné změny v množství slunečního záření, které v určitém ročním období obdrží místa ve vyšších zeměpisných šířkách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67625" y="6308725"/>
            <a:ext cx="1282700" cy="284163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tx2"/>
                </a:solidFill>
              </a:rPr>
              <a:t>Zdroj: Wikipedia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8" t="-2083" r="-1578" b="-2083"/>
          <a:stretch>
            <a:fillRect/>
          </a:stretch>
        </p:blipFill>
        <p:spPr bwMode="auto">
          <a:xfrm>
            <a:off x="2124075" y="2852738"/>
            <a:ext cx="4705350" cy="36004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31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Proměnlivost sluneční aktivity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196975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r>
              <a:rPr lang="cs-CZ" sz="1600" b="1">
                <a:latin typeface="Bookman Old Style" pitchFamily="18" charset="0"/>
              </a:rPr>
              <a:t>Počasí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Globální klimatické modely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r>
              <a:rPr lang="cs-CZ" sz="1600" b="1">
                <a:latin typeface="Bookman Old Style" pitchFamily="18" charset="0"/>
              </a:rPr>
              <a:t>Klima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Regionální klimatické modely</a:t>
            </a: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4" descr="zurich_NA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135063"/>
            <a:ext cx="6661150" cy="43100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Solar-cycle-data_WI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4103687" cy="2663825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55650" y="1047750"/>
            <a:ext cx="5976938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b="1"/>
              <a:t>Měsíční průměrný počet slunečních skvrn 1750-2005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148263" y="5949950"/>
            <a:ext cx="3457575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 b="1"/>
              <a:t>Solární „konstanta“ 1979 – 2000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79400" y="6092825"/>
            <a:ext cx="3140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chemeClr val="tx2"/>
                </a:solidFill>
              </a:rPr>
              <a:t>Zdroj: Wikipedia (http://en.wikipedia.org)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604448" y="6460197"/>
            <a:ext cx="587072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32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46504" y="6606247"/>
            <a:ext cx="855794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Vliv silných vulkanických erupcí na klimatický systém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196975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cs-CZ" sz="1600">
                <a:latin typeface="Bookman Old Style" pitchFamily="18" charset="0"/>
              </a:rPr>
              <a:t> Silný krátkodobý vliv na teplotu stratosféry, v troposféře je efekt sopečných erupcí hůře patrný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6337300" cy="456723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667625" y="6308725"/>
            <a:ext cx="1282700" cy="284163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tx2"/>
                </a:solidFill>
              </a:rPr>
              <a:t>Zdroj: Wikipedia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148263" y="2133600"/>
            <a:ext cx="1295400" cy="4391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5" descr="Volcanic_injection_WIKI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81300"/>
            <a:ext cx="3810000" cy="292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33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Změny oceánické cirkulace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196975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cs-CZ" sz="1600">
                <a:latin typeface="Bookman Old Style" pitchFamily="18" charset="0"/>
              </a:rPr>
              <a:t> Termohalinní cirkulace: Teplejší povrchové a chladné hlubinné proudění, propojující většinu světových oceánů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>
                <a:latin typeface="Bookman Old Style" pitchFamily="18" charset="0"/>
              </a:rPr>
              <a:t> Pokles chladných a slaných vod do hlubin v Severním Atlantiku a jižních oceánech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>
                <a:latin typeface="Bookman Old Style" pitchFamily="18" charset="0"/>
              </a:rPr>
              <a:t> Přenos tepla z rovníkových oblastí k pólům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endParaRPr lang="cs-CZ" sz="1600" b="1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4" descr="\begin{figure}&#10;\end{figure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08275"/>
            <a:ext cx="5616575" cy="3848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34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Vývoj globálních a regionálních teplot u povrchu v průběhu 20. století (zpráva IPCC)</a:t>
            </a:r>
          </a:p>
        </p:txBody>
      </p:sp>
      <p:pic>
        <p:nvPicPr>
          <p:cNvPr id="11" name="Picture 4" descr="I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73163"/>
            <a:ext cx="7416800" cy="53641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35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Metody zjišťování klimatických podmínek ve vzdálenější minulosti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50825" y="1268413"/>
            <a:ext cx="3527425" cy="525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cs-CZ" sz="1600" b="1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</a:pPr>
            <a:r>
              <a:rPr lang="cs-CZ" sz="1600" b="1" dirty="0">
                <a:latin typeface="Bookman Old Style" pitchFamily="18" charset="0"/>
              </a:rPr>
              <a:t>Některé metody rekonstrukce:</a:t>
            </a:r>
          </a:p>
          <a:p>
            <a:pPr>
              <a:spcBef>
                <a:spcPct val="20000"/>
              </a:spcBef>
            </a:pPr>
            <a:endParaRPr lang="cs-CZ" sz="1600" b="1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latin typeface="Bookman Old Style" pitchFamily="18" charset="0"/>
              </a:rPr>
              <a:t> Izotopová analýza</a:t>
            </a: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latin typeface="Bookman Old Style" pitchFamily="18" charset="0"/>
              </a:rPr>
              <a:t> Analýza usazenin a </a:t>
            </a:r>
            <a:r>
              <a:rPr lang="cs-CZ" sz="1600" dirty="0" err="1">
                <a:latin typeface="Bookman Old Style" pitchFamily="18" charset="0"/>
              </a:rPr>
              <a:t>fosílií</a:t>
            </a: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latin typeface="Bookman Old Style" pitchFamily="18" charset="0"/>
              </a:rPr>
              <a:t> Letokruhy</a:t>
            </a: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latin typeface="Bookman Old Style" pitchFamily="18" charset="0"/>
              </a:rPr>
              <a:t> Pylová analýza</a:t>
            </a: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latin typeface="Bookman Old Style" pitchFamily="18" charset="0"/>
              </a:rPr>
              <a:t> Analýza plynových bublinek </a:t>
            </a:r>
          </a:p>
          <a:p>
            <a:pPr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z ledovcových vrtů</a:t>
            </a: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latin typeface="Bookman Old Style" pitchFamily="18" charset="0"/>
              </a:rPr>
              <a:t> Měření teploty ve vrtech do nitra Země</a:t>
            </a:r>
          </a:p>
          <a:p>
            <a:pPr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latin typeface="Bookman Old Style" pitchFamily="18" charset="0"/>
              </a:rPr>
              <a:t> Studium archivních záznamů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" t="-1714" r="-1265" b="-1714"/>
          <a:stretch>
            <a:fillRect/>
          </a:stretch>
        </p:blipFill>
        <p:spPr bwMode="auto">
          <a:xfrm>
            <a:off x="3995738" y="2708275"/>
            <a:ext cx="5027612" cy="37401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995738" y="1628775"/>
            <a:ext cx="49688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400" b="1">
                <a:latin typeface="Bookman Old Style" pitchFamily="18" charset="0"/>
              </a:rPr>
              <a:t>Příklad:</a:t>
            </a:r>
            <a:r>
              <a:rPr lang="cs-CZ" sz="1400">
                <a:latin typeface="Bookman Old Style" pitchFamily="18" charset="0"/>
              </a:rPr>
              <a:t> Koncentrace CO</a:t>
            </a:r>
            <a:r>
              <a:rPr lang="cs-CZ" sz="1400" baseline="-25000">
                <a:latin typeface="Bookman Old Style" pitchFamily="18" charset="0"/>
              </a:rPr>
              <a:t>2</a:t>
            </a:r>
            <a:r>
              <a:rPr lang="cs-CZ" sz="1400">
                <a:latin typeface="Bookman Old Style" pitchFamily="18" charset="0"/>
              </a:rPr>
              <a:t> v bublinkách atmosférických plynů, uchovaných v Antarktickém ledovci (stanice Vostok) a rekonstrukce teploty pro totéž období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36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Rekonstrukce teplot za období posledních 2000 let (severní polokoule)</a:t>
            </a:r>
          </a:p>
        </p:txBody>
      </p:sp>
      <p:pic>
        <p:nvPicPr>
          <p:cNvPr id="11" name="Picture 4" descr="2000_Year_Temperature_Compar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50963"/>
            <a:ext cx="7200900" cy="5159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92275" y="5876925"/>
            <a:ext cx="1373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chemeClr val="tx2"/>
                </a:solidFill>
              </a:rPr>
              <a:t>Zdroj: Wikipedia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01011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37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Další projevy klimatických změn</a:t>
            </a:r>
          </a:p>
        </p:txBody>
      </p:sp>
      <p:pic>
        <p:nvPicPr>
          <p:cNvPr id="11" name="Picture 6" descr="I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268413"/>
            <a:ext cx="4367213" cy="5254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4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38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pic>
        <p:nvPicPr>
          <p:cNvPr id="10" name="Picture 2" descr="1164712910156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33375"/>
            <a:ext cx="4678362" cy="3508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1164714103156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3038475"/>
            <a:ext cx="4678362" cy="3508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76825" y="476250"/>
            <a:ext cx="3563938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b="1">
                <a:latin typeface="Bookman Old Style" pitchFamily="18" charset="0"/>
              </a:rPr>
              <a:t>Trend změny </a:t>
            </a:r>
          </a:p>
          <a:p>
            <a:pPr algn="ctr" eaLnBrk="1" hangingPunct="1"/>
            <a:r>
              <a:rPr lang="cs-CZ" sz="2400" b="1">
                <a:latin typeface="Bookman Old Style" pitchFamily="18" charset="0"/>
              </a:rPr>
              <a:t>průměrné denní teploty</a:t>
            </a:r>
          </a:p>
          <a:p>
            <a:pPr algn="ctr" eaLnBrk="1" hangingPunct="1"/>
            <a:endParaRPr lang="cs-CZ" sz="2400" b="1">
              <a:latin typeface="Bookman Old Style" pitchFamily="18" charset="0"/>
            </a:endParaRPr>
          </a:p>
          <a:p>
            <a:pPr algn="ctr" eaLnBrk="1" hangingPunct="1"/>
            <a:r>
              <a:rPr lang="cs-CZ" sz="2000" b="1">
                <a:latin typeface="Bookman Old Style" pitchFamily="18" charset="0"/>
              </a:rPr>
              <a:t>Červená = nárůst teploty</a:t>
            </a:r>
          </a:p>
          <a:p>
            <a:pPr algn="ctr" eaLnBrk="1" hangingPunct="1"/>
            <a:r>
              <a:rPr lang="cs-CZ" sz="2000" b="1">
                <a:latin typeface="Bookman Old Style" pitchFamily="18" charset="0"/>
              </a:rPr>
              <a:t>Modrá = pokles teploty</a:t>
            </a:r>
          </a:p>
          <a:p>
            <a:pPr algn="ctr" eaLnBrk="1" hangingPunct="1"/>
            <a:r>
              <a:rPr lang="cs-CZ" sz="2000" b="1">
                <a:latin typeface="Bookman Old Style" pitchFamily="18" charset="0"/>
              </a:rPr>
              <a:t>Zelená = bez výr. trendu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79388" y="415925"/>
            <a:ext cx="1728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b="1">
                <a:latin typeface="Bookman Old Style" pitchFamily="18" charset="0"/>
              </a:rPr>
              <a:t>Letní období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814763" y="3181350"/>
            <a:ext cx="1728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b="1">
                <a:latin typeface="Bookman Old Style" pitchFamily="18" charset="0"/>
              </a:rPr>
              <a:t>Zimní období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27088" y="5203825"/>
            <a:ext cx="2338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chemeClr val="tx2"/>
                </a:solidFill>
              </a:rPr>
              <a:t>http://eca.knmi.nl/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39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Přisouzení pozorovaných změn jednotlivým působícím faktorům</a:t>
            </a:r>
            <a:endParaRPr lang="cs-CZ" sz="2400" b="1" dirty="0" smtClean="0">
              <a:latin typeface="Bookman Old Style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339850"/>
            <a:ext cx="82089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Změny radiační bilance (relativně vzhledem k preindustriálnímu období)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endParaRPr lang="cs-CZ" sz="1600" b="1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5" descr="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05038"/>
            <a:ext cx="6048375" cy="4349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041900" y="6308725"/>
            <a:ext cx="226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Obrázek převzat: IPCC 4th AR, SfP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Synoptická analýza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95288" y="1339850"/>
            <a:ext cx="8208962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Používaná pro předpovědi před nástupem moderních numerických modelů</a:t>
            </a: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Založena na analýze synoptických map a znalostech chování charakteristických útvarů v atmosféře (cyklóny, anticyklóny, fronty …)</a:t>
            </a: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71682" name="Picture 2" descr="http://portal.chmi.cz/files/portal/docs/meteo/om/evropa/preba/preb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48" y="2205038"/>
            <a:ext cx="7613104" cy="43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5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40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7488832" cy="1066801"/>
          </a:xfrm>
          <a:effectLst>
            <a:outerShdw blurRad="63500" dist="254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Calibri" pitchFamily="34" charset="0"/>
              </a:rPr>
              <a:t>Příklad:</a:t>
            </a:r>
            <a:br>
              <a:rPr lang="cs-CZ" b="1" dirty="0" smtClean="0">
                <a:latin typeface="Calibri" pitchFamily="34" charset="0"/>
              </a:rPr>
            </a:br>
            <a:r>
              <a:rPr lang="cs-CZ" dirty="0" smtClean="0">
                <a:latin typeface="Calibri" pitchFamily="34" charset="0"/>
              </a:rPr>
              <a:t>Teploty &amp; srážky v ČR v období 1800-2005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11" name="Picture 2" descr="F:\_Documents\Posters_of_mine\EGU2013\CO2-1800+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9248"/>
            <a:ext cx="2160000" cy="10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_Documents\Posters_of_mine\EGU2013\SO2-1800+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01445"/>
            <a:ext cx="2160000" cy="109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:\_Documents\Posters_of_mine\EGU2013\SOLAR-1800+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27874"/>
            <a:ext cx="2160000" cy="107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_Documents\Posters_of_mine\EGU2013\VOLC-1800+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00" y="3846865"/>
            <a:ext cx="2160000" cy="10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:\_Documents\Posters_of_mine\EGU2013\SOI-1800+.e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97" y="5229200"/>
            <a:ext cx="2160000" cy="91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F:\_Documents\Posters_of_mine\EGU2013\NAO-1800+.e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8" y="5229200"/>
            <a:ext cx="2160000" cy="92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71500" y="1556792"/>
            <a:ext cx="9014987" cy="1872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F:\_Documents\Posters_of_mine\EGU2013\T.e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7923"/>
            <a:ext cx="4320000" cy="154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F:\_Documents\Posters_of_mine\EGU2013\P.e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00" y="1777577"/>
            <a:ext cx="4320000" cy="14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41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7488832" cy="1066801"/>
          </a:xfrm>
          <a:effectLst>
            <a:outerShdw blurRad="63500" dist="254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Calibri" pitchFamily="34" charset="0"/>
              </a:rPr>
              <a:t>Příspěvek různých faktorů</a:t>
            </a:r>
            <a:br>
              <a:rPr lang="cs-CZ" b="1" dirty="0" smtClean="0">
                <a:latin typeface="Calibri" pitchFamily="34" charset="0"/>
              </a:rPr>
            </a:br>
            <a:r>
              <a:rPr lang="cs-CZ" dirty="0" smtClean="0">
                <a:latin typeface="Calibri" pitchFamily="34" charset="0"/>
              </a:rPr>
              <a:t>ke změnám teploty a srážek v ČR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580112" y="1700808"/>
            <a:ext cx="33843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latin typeface="Calibri" pitchFamily="34" charset="0"/>
              </a:rPr>
              <a:t>Odhad změn průměrných českých ročních teplot pro:</a:t>
            </a:r>
          </a:p>
          <a:p>
            <a:pPr algn="ctr"/>
            <a:endParaRPr lang="cs-CZ" b="1" dirty="0">
              <a:latin typeface="Calibri" pitchFamily="34" charset="0"/>
            </a:endParaRPr>
          </a:p>
          <a:p>
            <a:pPr algn="ctr"/>
            <a:r>
              <a:rPr lang="cs-CZ" dirty="0" smtClean="0">
                <a:latin typeface="Calibri" pitchFamily="34" charset="0"/>
              </a:rPr>
              <a:t>Nárůst koncentrace skleníkových plynů mezi roky 1866 a 2010</a:t>
            </a:r>
          </a:p>
          <a:p>
            <a:pPr algn="ctr"/>
            <a:endParaRPr lang="cs-CZ" dirty="0">
              <a:latin typeface="Calibri" pitchFamily="34" charset="0"/>
            </a:endParaRPr>
          </a:p>
          <a:p>
            <a:pPr algn="ctr"/>
            <a:r>
              <a:rPr lang="cs-CZ" dirty="0" smtClean="0">
                <a:latin typeface="Calibri" pitchFamily="34" charset="0"/>
              </a:rPr>
              <a:t>Maximum evropských emisí SO</a:t>
            </a:r>
            <a:r>
              <a:rPr lang="cs-CZ" baseline="-25000" dirty="0" smtClean="0">
                <a:latin typeface="Calibri" pitchFamily="34" charset="0"/>
              </a:rPr>
              <a:t>2</a:t>
            </a:r>
          </a:p>
          <a:p>
            <a:pPr algn="ctr"/>
            <a:endParaRPr lang="cs-CZ" dirty="0" smtClean="0">
              <a:latin typeface="Calibri" pitchFamily="34" charset="0"/>
            </a:endParaRPr>
          </a:p>
          <a:p>
            <a:pPr algn="ctr"/>
            <a:r>
              <a:rPr lang="cs-CZ" dirty="0" smtClean="0">
                <a:latin typeface="Calibri" pitchFamily="34" charset="0"/>
              </a:rPr>
              <a:t>Změnu sluneční aktivity mezi 1866-1876 a 2000-2010</a:t>
            </a:r>
            <a:endParaRPr lang="cs-CZ" dirty="0">
              <a:latin typeface="Calibri" pitchFamily="34" charset="0"/>
            </a:endParaRPr>
          </a:p>
          <a:p>
            <a:pPr algn="ctr"/>
            <a:endParaRPr lang="cs-CZ" dirty="0">
              <a:latin typeface="Calibri" pitchFamily="34" charset="0"/>
            </a:endParaRPr>
          </a:p>
          <a:p>
            <a:pPr algn="ctr"/>
            <a:r>
              <a:rPr lang="cs-CZ" dirty="0" err="1" smtClean="0">
                <a:latin typeface="Calibri" pitchFamily="34" charset="0"/>
              </a:rPr>
              <a:t>Mt</a:t>
            </a:r>
            <a:r>
              <a:rPr lang="cs-CZ" dirty="0" smtClean="0">
                <a:latin typeface="Calibri" pitchFamily="34" charset="0"/>
              </a:rPr>
              <a:t>. </a:t>
            </a:r>
            <a:r>
              <a:rPr lang="cs-CZ" dirty="0" err="1" smtClean="0">
                <a:latin typeface="Calibri" pitchFamily="34" charset="0"/>
              </a:rPr>
              <a:t>Pinatubo</a:t>
            </a:r>
            <a:r>
              <a:rPr lang="cs-CZ" dirty="0" smtClean="0">
                <a:latin typeface="Calibri" pitchFamily="34" charset="0"/>
              </a:rPr>
              <a:t> vulkanickou erupci</a:t>
            </a:r>
          </a:p>
          <a:p>
            <a:pPr algn="ctr"/>
            <a:endParaRPr lang="cs-CZ" dirty="0">
              <a:latin typeface="Calibri" pitchFamily="34" charset="0"/>
            </a:endParaRPr>
          </a:p>
          <a:p>
            <a:pPr algn="ctr"/>
            <a:r>
              <a:rPr lang="cs-CZ" dirty="0" smtClean="0">
                <a:latin typeface="Calibri" pitchFamily="34" charset="0"/>
              </a:rPr>
              <a:t>Změnu indexů klimatických </a:t>
            </a:r>
            <a:r>
              <a:rPr lang="cs-CZ" dirty="0">
                <a:latin typeface="Calibri" pitchFamily="34" charset="0"/>
              </a:rPr>
              <a:t>oscilací (SO, NAO, AMO</a:t>
            </a:r>
            <a:r>
              <a:rPr lang="cs-CZ" dirty="0" smtClean="0">
                <a:latin typeface="Calibri" pitchFamily="34" charset="0"/>
              </a:rPr>
              <a:t>)</a:t>
            </a:r>
          </a:p>
          <a:p>
            <a:pPr algn="ctr"/>
            <a:r>
              <a:rPr lang="cs-CZ" dirty="0" smtClean="0">
                <a:latin typeface="Calibri" pitchFamily="34" charset="0"/>
              </a:rPr>
              <a:t>o 2 směrodatné odchylky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64" y="2289963"/>
            <a:ext cx="5400000" cy="33906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74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42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7488832" cy="1066801"/>
          </a:xfrm>
          <a:effectLst>
            <a:outerShdw blurRad="63500" dist="254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Calibri" pitchFamily="34" charset="0"/>
              </a:rPr>
              <a:t>Příspěvek různých faktorů</a:t>
            </a:r>
            <a:br>
              <a:rPr lang="cs-CZ" b="1" dirty="0" smtClean="0">
                <a:latin typeface="Calibri" pitchFamily="34" charset="0"/>
              </a:rPr>
            </a:br>
            <a:r>
              <a:rPr lang="cs-CZ" dirty="0" smtClean="0">
                <a:latin typeface="Calibri" pitchFamily="34" charset="0"/>
              </a:rPr>
              <a:t>ke změnám teploty a srážek v Evropě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72706" name="Picture 2" descr="G:\_Analyses\Global_Forcing_Europe\_REVISION\FIGS\FIG2-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4120"/>
            <a:ext cx="6696744" cy="512568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4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43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Klimatické modelování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196975"/>
            <a:ext cx="7705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r>
              <a:rPr lang="cs-CZ" sz="1600" b="1">
                <a:latin typeface="Bookman Old Style" pitchFamily="18" charset="0"/>
              </a:rPr>
              <a:t>Základní vztahy – fyzikální, řešené metodami numerické matematiky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Zákon zachování hmoty (rovnice kontinuity), zákon zachování hybnosti (pohybová rovnice), zákon zachování energie, rovnice ideálního plynu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Parametrizace procesů malých měřítek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Některé procesy (konvektivní procesy, turbulence, tvorba srážek, …) nelze do simulace včlenit přímo, protože se odehrávají na podstatně menších měřítcích než základní model rozliší: Je nutné přidat specifické aproximace, často (semi)statistického typu</a:t>
            </a: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Globální klimatické modely vs. Regionální klimatické modely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827088" y="2276475"/>
          <a:ext cx="38877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6" name="Equation" r:id="rId5" imgW="3111500" imgH="419100" progId="Equation.DSMT4">
                  <p:embed/>
                </p:oleObj>
              </mc:Choice>
              <mc:Fallback>
                <p:oleObj name="Equation" r:id="rId5" imgW="3111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276475"/>
                        <a:ext cx="3887787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/>
        </p:nvGraphicFramePr>
        <p:xfrm>
          <a:off x="1979613" y="2781300"/>
          <a:ext cx="8255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7" name="Equation" r:id="rId7" imgW="660113" imgH="393529" progId="Equation.DSMT4">
                  <p:embed/>
                </p:oleObj>
              </mc:Choice>
              <mc:Fallback>
                <p:oleObj name="Equation" r:id="rId7" imgW="660113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781300"/>
                        <a:ext cx="8255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graphicFrame>
        <p:nvGraphicFramePr>
          <p:cNvPr id="18" name="Object 8"/>
          <p:cNvGraphicFramePr>
            <a:graphicFrameLocks noChangeAspect="1"/>
          </p:cNvGraphicFramePr>
          <p:nvPr/>
        </p:nvGraphicFramePr>
        <p:xfrm>
          <a:off x="1546225" y="3357563"/>
          <a:ext cx="14922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8" name="Equation" r:id="rId9" imgW="1193800" imgH="419100" progId="Equation.DSMT4">
                  <p:embed/>
                </p:oleObj>
              </mc:Choice>
              <mc:Fallback>
                <p:oleObj name="Equation" r:id="rId9" imgW="1193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225" y="3357563"/>
                        <a:ext cx="14922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/>
        </p:nvGraphicFramePr>
        <p:xfrm>
          <a:off x="5867400" y="2276475"/>
          <a:ext cx="12065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9" name="Equation" r:id="rId11" imgW="965200" imgH="393700" progId="Equation.DSMT4">
                  <p:embed/>
                </p:oleObj>
              </mc:Choice>
              <mc:Fallback>
                <p:oleObj name="Equation" r:id="rId11" imgW="9652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276475"/>
                        <a:ext cx="12065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2" name="Object 12"/>
          <p:cNvGraphicFramePr>
            <a:graphicFrameLocks noChangeAspect="1"/>
          </p:cNvGraphicFramePr>
          <p:nvPr/>
        </p:nvGraphicFramePr>
        <p:xfrm>
          <a:off x="6011863" y="2924175"/>
          <a:ext cx="74612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0" name="Equation" r:id="rId13" imgW="596641" imgH="203112" progId="Equation.DSMT4">
                  <p:embed/>
                </p:oleObj>
              </mc:Choice>
              <mc:Fallback>
                <p:oleObj name="Equation" r:id="rId13" imgW="59664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24175"/>
                        <a:ext cx="746125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4" name="Object 14"/>
          <p:cNvGraphicFramePr>
            <a:graphicFrameLocks noChangeAspect="1"/>
          </p:cNvGraphicFramePr>
          <p:nvPr/>
        </p:nvGraphicFramePr>
        <p:xfrm>
          <a:off x="5938838" y="3357563"/>
          <a:ext cx="11096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1" name="Equation" r:id="rId15" imgW="888614" imgH="393529" progId="Equation.DSMT4">
                  <p:embed/>
                </p:oleObj>
              </mc:Choice>
              <mc:Fallback>
                <p:oleObj name="Equation" r:id="rId15" imgW="88861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8838" y="3357563"/>
                        <a:ext cx="1109662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44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Globální klimatické modely (GCM)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50825" y="1196975"/>
            <a:ext cx="4608513" cy="506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Základní prostředek současného klimatického výzkumu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Zahrnují všechny významné složky mezi složkami klimatického systému i jejich vzájemné vazby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Dlouhé integrační časy </a:t>
            </a: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(stovky modelových let)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Velké nároky na výpočetní čas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Relativně malé prostorové rozlišení (stovky km)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Dynamické jádro</a:t>
            </a:r>
            <a:r>
              <a:rPr lang="cs-CZ" sz="1600">
                <a:latin typeface="Bookman Old Style" pitchFamily="18" charset="0"/>
              </a:rPr>
              <a:t> (matematická reprezentace základních zákonů zachování), doplněné fyzikální </a:t>
            </a:r>
            <a:r>
              <a:rPr lang="cs-CZ" sz="1600" b="1">
                <a:latin typeface="Bookman Old Style" pitchFamily="18" charset="0"/>
              </a:rPr>
              <a:t>parametrizací procesů malých měřítek</a:t>
            </a:r>
          </a:p>
          <a:p>
            <a:pPr algn="ctr">
              <a:spcBef>
                <a:spcPct val="20000"/>
              </a:spcBef>
            </a:pPr>
            <a:endParaRPr lang="cs-CZ" sz="1600" b="1">
              <a:latin typeface="Bookman Old Style" pitchFamily="18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992562" cy="4752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45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Globální klimatické modely (GCM)</a:t>
            </a:r>
            <a:endParaRPr lang="cs-CZ" sz="2400" b="1" dirty="0" smtClean="0">
              <a:latin typeface="Bookman Old Style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825" y="1316038"/>
            <a:ext cx="7850188" cy="1752600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cs-CZ" sz="1600" smtClean="0">
                <a:latin typeface="Bookman Old Style" pitchFamily="18" charset="0"/>
              </a:rPr>
              <a:t> Kompletní popis všech komponent klimatického systému, včetně oceánu a kryosféry, ale nižší rozlišení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5288" y="2060575"/>
            <a:ext cx="7993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400">
                <a:latin typeface="Bookman Old Style" pitchFamily="18" charset="0"/>
              </a:rPr>
              <a:t>Příklad: Výška povrchu v modelu HadCM3 (horizontální rozlišení 2.5 x 3.75°)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00300"/>
            <a:ext cx="8172450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373688"/>
            <a:ext cx="3657600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46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Globální klimatické modely (GCM)</a:t>
            </a:r>
            <a:endParaRPr lang="cs-CZ" sz="2400" b="1" dirty="0" smtClean="0">
              <a:latin typeface="Bookman Old Style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825" y="1316038"/>
            <a:ext cx="7850188" cy="1752600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cs-CZ" sz="1600" smtClean="0">
                <a:latin typeface="Bookman Old Style" pitchFamily="18" charset="0"/>
              </a:rPr>
              <a:t> Nedostatečný popis detailů zemského povrchu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68313" y="2205038"/>
            <a:ext cx="47529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>
                <a:latin typeface="Bookman Old Style" pitchFamily="18" charset="0"/>
              </a:rPr>
              <a:t>Výška reálného a modelového povrchu (</a:t>
            </a:r>
            <a:r>
              <a:rPr lang="cs-CZ" sz="1400">
                <a:latin typeface="Bookman Old Style" pitchFamily="18" charset="0"/>
                <a:cs typeface="Times New Roman" pitchFamily="18" charset="0"/>
              </a:rPr>
              <a:t>▼) a land-sea maska (►)</a:t>
            </a:r>
            <a:r>
              <a:rPr lang="cs-CZ" sz="1400">
                <a:latin typeface="Bookman Old Style" pitchFamily="18" charset="0"/>
              </a:rPr>
              <a:t> modelu HadCM3 (horizontální rozlišení 2.5 x 3.75°)</a:t>
            </a:r>
          </a:p>
        </p:txBody>
      </p:sp>
      <p:pic>
        <p:nvPicPr>
          <p:cNvPr id="13" name="Picture 7" descr="FIG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74988"/>
            <a:ext cx="7345363" cy="33448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84313"/>
            <a:ext cx="3457575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47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Regionální klimatické modely (RCM)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825" y="1316038"/>
            <a:ext cx="7850188" cy="1752600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cs-CZ" sz="1600" smtClean="0">
                <a:latin typeface="Bookman Old Style" pitchFamily="18" charset="0"/>
              </a:rPr>
              <a:t> Omezená integrační oblast, ale vyšší rozlišení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600" smtClean="0">
                <a:latin typeface="Bookman Old Style" pitchFamily="18" charset="0"/>
              </a:rPr>
              <a:t> Okrajové podmínky přebírány z globálního modelu (reanalýzy)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600" smtClean="0">
                <a:latin typeface="Bookman Old Style" pitchFamily="18" charset="0"/>
              </a:rPr>
              <a:t> Méně výpočetně náročné než GCM</a:t>
            </a:r>
          </a:p>
        </p:txBody>
      </p:sp>
      <p:pic>
        <p:nvPicPr>
          <p:cNvPr id="12" name="Picture 7" descr="RCMvsGC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8638"/>
            <a:ext cx="6408737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23850" y="2620963"/>
            <a:ext cx="7489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>
                <a:latin typeface="Times New Roman" pitchFamily="18" charset="0"/>
                <a:cs typeface="Times New Roman" pitchFamily="18" charset="0"/>
              </a:rPr>
              <a:t>▼ </a:t>
            </a:r>
            <a:r>
              <a:rPr lang="cs-CZ" sz="1400">
                <a:latin typeface="Bookman Old Style" pitchFamily="18" charset="0"/>
                <a:cs typeface="Times New Roman" pitchFamily="18" charset="0"/>
              </a:rPr>
              <a:t>Příklad:</a:t>
            </a:r>
            <a:r>
              <a:rPr lang="cs-CZ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>
                <a:latin typeface="Bookman Old Style" pitchFamily="18" charset="0"/>
              </a:rPr>
              <a:t>Síť gridových bodů modelů HadCM3 a HIRHAM (Danish Met. Institute)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48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Klimatické modely – reprezentace terénu</a:t>
            </a:r>
          </a:p>
        </p:txBody>
      </p:sp>
      <p:pic>
        <p:nvPicPr>
          <p:cNvPr id="11" name="Picture 9" descr="HADCM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3598862" cy="2466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MI-50k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3598862" cy="2470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ALADIN-10k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25538"/>
            <a:ext cx="3598862" cy="2470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Sca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9" t="-24954" r="-2919" b="-24954"/>
          <a:stretch>
            <a:fillRect/>
          </a:stretch>
        </p:blipFill>
        <p:spPr bwMode="auto">
          <a:xfrm>
            <a:off x="4284663" y="4437063"/>
            <a:ext cx="3916362" cy="6492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843213" y="1198563"/>
            <a:ext cx="1081087" cy="384175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sz="1200" b="1" smtClean="0">
                <a:latin typeface="Bookman Old Style" pitchFamily="18" charset="0"/>
              </a:rPr>
              <a:t>HadCM3</a:t>
            </a:r>
          </a:p>
          <a:p>
            <a:pPr>
              <a:lnSpc>
                <a:spcPct val="120000"/>
              </a:lnSpc>
            </a:pPr>
            <a:r>
              <a:rPr lang="cs-CZ" sz="1200" b="1" smtClean="0">
                <a:latin typeface="Bookman Old Style" pitchFamily="18" charset="0"/>
              </a:rPr>
              <a:t>(250 km)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843213" y="3787775"/>
            <a:ext cx="108108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cs-CZ" sz="1200" b="1">
                <a:latin typeface="Bookman Old Style" pitchFamily="18" charset="0"/>
              </a:rPr>
              <a:t>HIRHAM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cs-CZ" sz="1200" b="1">
                <a:latin typeface="Bookman Old Style" pitchFamily="18" charset="0"/>
              </a:rPr>
              <a:t>(50 km)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659563" y="1198563"/>
            <a:ext cx="108108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cs-CZ" sz="1200" b="1">
                <a:latin typeface="Bookman Old Style" pitchFamily="18" charset="0"/>
              </a:rPr>
              <a:t>ALADIN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cs-CZ" sz="1200" b="1">
                <a:latin typeface="Bookman Old Style" pitchFamily="18" charset="0"/>
              </a:rPr>
              <a:t>(10 km)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49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Reprezentace terénu: Model v 10 km síti</a:t>
            </a:r>
          </a:p>
        </p:txBody>
      </p:sp>
      <p:pic>
        <p:nvPicPr>
          <p:cNvPr id="11" name="Picture 11" descr="FIG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7848600" cy="48434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Dnešní nástroje pro předpověď počasí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339850"/>
            <a:ext cx="8208962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cs-CZ" sz="1600" b="1" dirty="0">
                <a:latin typeface="Bookman Old Style" pitchFamily="18" charset="0"/>
              </a:rPr>
              <a:t>Numerické modely</a:t>
            </a: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Počítačová reprezentace fyzikálních zákonů, kterými se atmosféra řídí</a:t>
            </a: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Základní nástroj pro předpovědi na cca 1 – 10 dnů dopředu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b="1" dirty="0">
                <a:latin typeface="Bookman Old Style" pitchFamily="18" charset="0"/>
              </a:rPr>
              <a:t>„</a:t>
            </a:r>
            <a:r>
              <a:rPr lang="cs-CZ" sz="1600" b="1" dirty="0" err="1">
                <a:latin typeface="Bookman Old Style" pitchFamily="18" charset="0"/>
              </a:rPr>
              <a:t>Nowcasting</a:t>
            </a:r>
            <a:r>
              <a:rPr lang="cs-CZ" sz="1600" b="1" dirty="0">
                <a:latin typeface="Bookman Old Style" pitchFamily="18" charset="0"/>
              </a:rPr>
              <a:t>“ - krátkodobá předpověď </a:t>
            </a: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K popisu aktuálního stavu a prognóze na několik hodin dopředu. Prováděna s využitím aktuálních informací z meteorologických družic a radarů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b="1" dirty="0">
                <a:latin typeface="Bookman Old Style" pitchFamily="18" charset="0"/>
              </a:rPr>
              <a:t>Dlouhodobá předpověď</a:t>
            </a:r>
            <a:r>
              <a:rPr lang="cs-CZ" sz="1600" dirty="0">
                <a:latin typeface="Bookman Old Style" pitchFamily="18" charset="0"/>
              </a:rPr>
              <a:t> </a:t>
            </a: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Na základě tzv. skupinových předpovědí, simulací zohledňujících mj. stav a vývoj oceánu, </a:t>
            </a:r>
            <a:r>
              <a:rPr lang="cs-CZ" sz="1600" dirty="0" smtClean="0">
                <a:latin typeface="Bookman Old Style" pitchFamily="18" charset="0"/>
              </a:rPr>
              <a:t>a </a:t>
            </a:r>
            <a:r>
              <a:rPr lang="cs-CZ" sz="1600" dirty="0">
                <a:latin typeface="Bookman Old Style" pitchFamily="18" charset="0"/>
              </a:rPr>
              <a:t>za asistence statistických metod</a:t>
            </a: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4" descr="MC900280666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62" y="4581128"/>
            <a:ext cx="23431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50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Příklad klimatických modelů provozovaných v České republice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323850" y="1412875"/>
            <a:ext cx="3816350" cy="1752600"/>
          </a:xfrm>
          <a:prstGeom prst="rect">
            <a:avLst/>
          </a:prstGeom>
          <a:noFill/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smtClean="0">
                <a:latin typeface="Bookman Old Style" pitchFamily="18" charset="0"/>
              </a:rPr>
              <a:t>Model </a:t>
            </a:r>
            <a:r>
              <a:rPr lang="cs-CZ" sz="1400" b="1" smtClean="0">
                <a:latin typeface="Bookman Old Style" pitchFamily="18" charset="0"/>
              </a:rPr>
              <a:t>RegCM</a:t>
            </a:r>
            <a:r>
              <a:rPr lang="cs-CZ" sz="1400" smtClean="0">
                <a:latin typeface="Bookman Old Style" pitchFamily="18" charset="0"/>
              </a:rPr>
              <a:t> (vyvinut ICTP)</a:t>
            </a:r>
          </a:p>
          <a:p>
            <a:r>
              <a:rPr lang="cs-CZ" sz="1400" smtClean="0">
                <a:latin typeface="Bookman Old Style" pitchFamily="18" charset="0"/>
              </a:rPr>
              <a:t>Provozován na MFF UK</a:t>
            </a:r>
          </a:p>
          <a:p>
            <a:r>
              <a:rPr lang="cs-CZ" sz="1400" smtClean="0">
                <a:latin typeface="Bookman Old Style" pitchFamily="18" charset="0"/>
              </a:rPr>
              <a:t>Horizontální rozlišení cca 10 km</a:t>
            </a:r>
          </a:p>
          <a:p>
            <a:endParaRPr lang="cs-CZ" sz="1400" smtClean="0">
              <a:latin typeface="Bookman Old Style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3850" y="4221163"/>
            <a:ext cx="38163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400">
                <a:latin typeface="Bookman Old Style" pitchFamily="18" charset="0"/>
              </a:rPr>
              <a:t>Model </a:t>
            </a:r>
            <a:r>
              <a:rPr lang="cs-CZ" sz="1400" b="1">
                <a:latin typeface="Bookman Old Style" pitchFamily="18" charset="0"/>
              </a:rPr>
              <a:t>ALADIN-Climate/CZ</a:t>
            </a:r>
            <a:r>
              <a:rPr lang="cs-CZ" sz="1400">
                <a:latin typeface="Bookman Old Style" pitchFamily="18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cs-CZ" sz="1400">
                <a:latin typeface="Bookman Old Style" pitchFamily="18" charset="0"/>
              </a:rPr>
              <a:t>(vyvinut Meteo-France a ČHMÚ)</a:t>
            </a:r>
          </a:p>
          <a:p>
            <a:pPr algn="ctr">
              <a:spcBef>
                <a:spcPct val="20000"/>
              </a:spcBef>
            </a:pPr>
            <a:r>
              <a:rPr lang="cs-CZ" sz="1400">
                <a:latin typeface="Bookman Old Style" pitchFamily="18" charset="0"/>
              </a:rPr>
              <a:t>Provozován ČHMÚ</a:t>
            </a:r>
          </a:p>
          <a:p>
            <a:pPr algn="ctr">
              <a:spcBef>
                <a:spcPct val="20000"/>
              </a:spcBef>
            </a:pPr>
            <a:r>
              <a:rPr lang="cs-CZ" sz="1400">
                <a:latin typeface="Bookman Old Style" pitchFamily="18" charset="0"/>
              </a:rPr>
              <a:t>Horizontální rozlišení cca 10 km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</p:txBody>
      </p:sp>
      <p:pic>
        <p:nvPicPr>
          <p:cNvPr id="13" name="Picture 7" descr="RC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3698875" cy="53990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51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900113" y="693738"/>
            <a:ext cx="719137" cy="5903912"/>
          </a:xfrm>
          <a:prstGeom prst="downArrow">
            <a:avLst>
              <a:gd name="adj1" fmla="val 50000"/>
              <a:gd name="adj2" fmla="val 205243"/>
            </a:avLst>
          </a:prstGeom>
          <a:gradFill rotWithShape="1">
            <a:gsLst>
              <a:gs pos="0">
                <a:srgbClr val="0099FF"/>
              </a:gs>
              <a:gs pos="100000">
                <a:srgbClr val="0033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-36513" y="1125538"/>
            <a:ext cx="25923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sz="2000" b="1">
                <a:latin typeface="Bookman Old Style" pitchFamily="18" charset="0"/>
              </a:rPr>
              <a:t>Globální </a:t>
            </a:r>
          </a:p>
          <a:p>
            <a:pPr marL="342900" indent="-342900" algn="ctr">
              <a:spcBef>
                <a:spcPct val="20000"/>
              </a:spcBef>
            </a:pPr>
            <a:r>
              <a:rPr lang="cs-CZ" sz="2000" b="1">
                <a:latin typeface="Bookman Old Style" pitchFamily="18" charset="0"/>
              </a:rPr>
              <a:t>měřítko (GCM)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4038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2493963"/>
            <a:ext cx="3646487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189663" y="5186363"/>
            <a:ext cx="2713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latin typeface="Bookman Old Style" pitchFamily="18" charset="0"/>
              </a:rPr>
              <a:t>Statistický downscaling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8027988" y="2925763"/>
            <a:ext cx="0" cy="2160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6877050" y="4294188"/>
            <a:ext cx="0" cy="793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-107950" y="2638425"/>
            <a:ext cx="26638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sz="2000" b="1">
                <a:latin typeface="Bookman Old Style" pitchFamily="18" charset="0"/>
              </a:rPr>
              <a:t>Regionální</a:t>
            </a:r>
          </a:p>
          <a:p>
            <a:pPr marL="342900" indent="-342900" algn="ctr">
              <a:spcBef>
                <a:spcPct val="20000"/>
              </a:spcBef>
            </a:pPr>
            <a:r>
              <a:rPr lang="cs-CZ" sz="2000" b="1">
                <a:latin typeface="Bookman Old Style" pitchFamily="18" charset="0"/>
              </a:rPr>
              <a:t> měřítko (RCM)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395288" y="4149725"/>
            <a:ext cx="1728787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sz="2000" b="1">
                <a:latin typeface="Bookman Old Style" pitchFamily="18" charset="0"/>
              </a:rPr>
              <a:t>Lokální </a:t>
            </a:r>
          </a:p>
          <a:p>
            <a:pPr marL="342900" indent="-342900" algn="ctr">
              <a:spcBef>
                <a:spcPct val="20000"/>
              </a:spcBef>
            </a:pPr>
            <a:r>
              <a:rPr lang="cs-CZ" sz="2000" b="1">
                <a:latin typeface="Bookman Old Style" pitchFamily="18" charset="0"/>
              </a:rPr>
              <a:t>měřítko</a:t>
            </a:r>
          </a:p>
        </p:txBody>
      </p:sp>
      <p:pic>
        <p:nvPicPr>
          <p:cNvPr id="20" name="Picture 17" descr="C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890963"/>
            <a:ext cx="35274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563938" y="1414463"/>
            <a:ext cx="1584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latin typeface="Bookman Old Style" pitchFamily="18" charset="0"/>
              </a:rPr>
              <a:t>Dynamický </a:t>
            </a:r>
          </a:p>
          <a:p>
            <a:pPr eaLnBrk="1" hangingPunct="1"/>
            <a:r>
              <a:rPr lang="cs-CZ" sz="1600" b="1">
                <a:latin typeface="Bookman Old Style" pitchFamily="18" charset="0"/>
              </a:rPr>
              <a:t>downscaling</a:t>
            </a: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6877050" y="5661025"/>
            <a:ext cx="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8027988" y="5661025"/>
            <a:ext cx="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4283075" y="2062163"/>
            <a:ext cx="1588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4283075" y="982663"/>
            <a:ext cx="1588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>
            <a:off x="4643438" y="766763"/>
            <a:ext cx="1008062" cy="719137"/>
          </a:xfrm>
          <a:prstGeom prst="star16">
            <a:avLst>
              <a:gd name="adj" fmla="val 375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4643438" y="985838"/>
            <a:ext cx="933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latin typeface="Bookman Old Style" pitchFamily="18" charset="0"/>
              </a:rPr>
              <a:t>~ </a:t>
            </a:r>
            <a:r>
              <a:rPr lang="cs-CZ" sz="1200" b="1">
                <a:latin typeface="Bookman Old Style" pitchFamily="18" charset="0"/>
              </a:rPr>
              <a:t>200 km</a:t>
            </a: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auto">
          <a:xfrm>
            <a:off x="3348038" y="2278063"/>
            <a:ext cx="1008062" cy="719137"/>
          </a:xfrm>
          <a:prstGeom prst="star16">
            <a:avLst>
              <a:gd name="adj" fmla="val 375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421063" y="2497138"/>
            <a:ext cx="944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latin typeface="Bookman Old Style" pitchFamily="18" charset="0"/>
              </a:rPr>
              <a:t>10-</a:t>
            </a:r>
            <a:r>
              <a:rPr lang="en-US" sz="1200" b="1">
                <a:latin typeface="Bookman Old Style" pitchFamily="18" charset="0"/>
              </a:rPr>
              <a:t>50</a:t>
            </a:r>
            <a:r>
              <a:rPr lang="cs-CZ" sz="1200" b="1">
                <a:latin typeface="Bookman Old Style" pitchFamily="18" charset="0"/>
              </a:rPr>
              <a:t> km</a:t>
            </a: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2195513" y="3575050"/>
            <a:ext cx="1008062" cy="719138"/>
          </a:xfrm>
          <a:prstGeom prst="star16">
            <a:avLst>
              <a:gd name="adj" fmla="val 375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2339975" y="3794125"/>
            <a:ext cx="8397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latin typeface="Bookman Old Style" pitchFamily="18" charset="0"/>
              </a:rPr>
              <a:t>&lt;</a:t>
            </a:r>
            <a:r>
              <a:rPr lang="en-US" sz="1200" b="1">
                <a:latin typeface="Bookman Old Style" pitchFamily="18" charset="0"/>
              </a:rPr>
              <a:t> 10</a:t>
            </a:r>
            <a:r>
              <a:rPr lang="cs-CZ" sz="1200" b="1">
                <a:latin typeface="Bookman Old Style" pitchFamily="18" charset="0"/>
              </a:rPr>
              <a:t> km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52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260350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RCM simulace teplot: Minulé klima (°C)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125538"/>
            <a:ext cx="2894013" cy="53990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2865437" cy="53990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 rot="-5400000">
            <a:off x="423069" y="3598069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ZIMA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 rot="-5400000">
            <a:off x="4287044" y="3571082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LÉTO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01011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53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Studium klimatických změn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Simulace budoucího klimatu pomocí klimatických modelů jsou prováděny pro různé </a:t>
            </a:r>
            <a:r>
              <a:rPr lang="cs-CZ" sz="1600" b="1">
                <a:latin typeface="Bookman Old Style" pitchFamily="18" charset="0"/>
              </a:rPr>
              <a:t>emisní scénáře</a:t>
            </a:r>
            <a:r>
              <a:rPr lang="cs-CZ" sz="1600">
                <a:latin typeface="Bookman Old Style" pitchFamily="18" charset="0"/>
              </a:rPr>
              <a:t> a různé </a:t>
            </a:r>
            <a:r>
              <a:rPr lang="cs-CZ" sz="1600" b="1">
                <a:latin typeface="Bookman Old Style" pitchFamily="18" charset="0"/>
              </a:rPr>
              <a:t>počáteční podmínky</a:t>
            </a: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Ze souboru globálních modelů provozovaných různými světovými centry je možné odhadovat pravděpodobný charakter změn různým klimatických prvků i rozsah příslušných neurčitostí; modely nicméně neslouží k předpovědi v deterministickém smyslu 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Pro studie lokálních klimatických změn jsou globální modely doplňovány regionálními modely a metodami statistického downscalingu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54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Výsledky simulace budoucích teplot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7200" y="1239838"/>
            <a:ext cx="82296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Průměrná hodnota oteplení získaná z mnoha simulací různými modely, pro tři různé emisní scénáře, v období 2020-2029 a 2090-2099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</p:txBody>
      </p:sp>
      <p:pic>
        <p:nvPicPr>
          <p:cNvPr id="12" name="Picture 5" descr="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7993062" cy="453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55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Výsledky simulace budoucích teplot – ilustrace mezimodelových rozdílů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7200" y="1239838"/>
            <a:ext cx="82296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cs-CZ" sz="1600">
                <a:latin typeface="Bookman Old Style" pitchFamily="18" charset="0"/>
              </a:rPr>
              <a:t>Předpověď změn průměrných teplot </a:t>
            </a:r>
            <a:r>
              <a:rPr lang="en-US" sz="1600">
                <a:latin typeface="Bookman Old Style" pitchFamily="18" charset="0"/>
              </a:rPr>
              <a:t>do roku 2100 ve srovn</a:t>
            </a:r>
            <a:r>
              <a:rPr lang="cs-CZ" sz="1600">
                <a:latin typeface="Bookman Old Style" pitchFamily="18" charset="0"/>
              </a:rPr>
              <a:t>ání s rokem 2000 podle různých klimatických modelů</a:t>
            </a:r>
          </a:p>
          <a:p>
            <a:pPr algn="ctr">
              <a:spcBef>
                <a:spcPct val="50000"/>
              </a:spcBef>
            </a:pPr>
            <a:endParaRPr lang="cs-CZ" sz="1600"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</p:txBody>
      </p:sp>
      <p:pic>
        <p:nvPicPr>
          <p:cNvPr id="12" name="Picture 5" descr="Global_Warming_Predictions(Wikipedia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36750"/>
            <a:ext cx="6408737" cy="457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4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56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Výsledky simulace budoucích srážkových úhrnů</a:t>
            </a:r>
            <a:endParaRPr lang="cs-CZ" sz="2400" b="1" dirty="0" smtClean="0">
              <a:latin typeface="Bookman Old Style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7200" y="1312863"/>
            <a:ext cx="82296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Průměrná relativní změny srážek, získaná z mnoha simulací různými modely, pro emisní scénář A1B, v období 2090-2099 ve srovnání s 1980-1999</a:t>
            </a:r>
          </a:p>
          <a:p>
            <a:pPr algn="ctr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</p:txBody>
      </p:sp>
      <p:pic>
        <p:nvPicPr>
          <p:cNvPr id="12" name="Picture 5" descr="V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5038"/>
            <a:ext cx="8928100" cy="3790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57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260350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Simulace srážek: budoucí změny (mm/den)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1125538"/>
            <a:ext cx="2417762" cy="53927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2417762" cy="53927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 rot="-5400000">
            <a:off x="423069" y="3598069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ZIMA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 rot="-5400000">
            <a:off x="4287044" y="3571082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LÉTO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58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Výsledky simulace budoucích teplot – rozdíly mezi emisními scénáři</a:t>
            </a:r>
          </a:p>
        </p:txBody>
      </p:sp>
      <p:pic>
        <p:nvPicPr>
          <p:cNvPr id="11" name="Picture 5" descr="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04938"/>
            <a:ext cx="7127875" cy="50847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8" y="6460197"/>
            <a:ext cx="437523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59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4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dirty="0" smtClean="0">
                <a:latin typeface="Bookman Old Style" pitchFamily="18" charset="0"/>
              </a:rPr>
              <a:t>Další (možné) dopady klimatických změn:</a:t>
            </a:r>
            <a:br>
              <a:rPr lang="cs-CZ" sz="2400" b="1" dirty="0" smtClean="0">
                <a:latin typeface="Bookman Old Style" pitchFamily="18" charset="0"/>
              </a:rPr>
            </a:br>
            <a:endParaRPr lang="cs-CZ" sz="2400" b="1" dirty="0" smtClean="0">
              <a:latin typeface="Bookman Old Style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824" y="1268413"/>
            <a:ext cx="8425631" cy="1752600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cs-CZ" sz="1600" dirty="0" smtClean="0">
                <a:latin typeface="Bookman Old Style" pitchFamily="18" charset="0"/>
              </a:rPr>
              <a:t> Větší přístupnost polárních oblastí pro námořní plavbu – menší množství mořského ledu v létě v Severním ledovém oceánu, otevření „severozápadní cesty“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600" dirty="0" smtClean="0">
                <a:latin typeface="Bookman Old Style" pitchFamily="18" charset="0"/>
              </a:rPr>
              <a:t> Zvyšování kyselosti oceánů (na obrázku změny mezi lety 1700 a 1990)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600" dirty="0" smtClean="0">
                <a:latin typeface="Bookman Old Style" pitchFamily="18" charset="0"/>
              </a:rPr>
              <a:t> Možné změny ve výskytu extrémních jevů (hurikány, extrémní srážky, …)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600" dirty="0" smtClean="0">
                <a:latin typeface="Bookman Old Style" pitchFamily="18" charset="0"/>
              </a:rPr>
              <a:t> Ústup horských ledovců</a:t>
            </a:r>
          </a:p>
          <a:p>
            <a:pPr>
              <a:lnSpc>
                <a:spcPct val="120000"/>
              </a:lnSpc>
            </a:pPr>
            <a:endParaRPr lang="cs-CZ" sz="1600" dirty="0" smtClean="0">
              <a:latin typeface="Bookman Old Style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644900"/>
            <a:ext cx="4318000" cy="29098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619250" y="3373438"/>
            <a:ext cx="4854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200" b="1">
                <a:latin typeface="Bookman Old Style" pitchFamily="18" charset="0"/>
              </a:rPr>
              <a:t>Obrázek:</a:t>
            </a:r>
            <a:r>
              <a:rPr lang="cs-CZ" sz="1200">
                <a:latin typeface="Bookman Old Style" pitchFamily="18" charset="0"/>
              </a:rPr>
              <a:t> Změny kyselosti oceánů od preindustriálního období</a:t>
            </a: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6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Předpovědní modely: Fyzikální simulace atmosféry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6400" y="1249363"/>
            <a:ext cx="4176713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cs-CZ" sz="1600" b="1" dirty="0">
                <a:latin typeface="Bookman Old Style" pitchFamily="18" charset="0"/>
              </a:rPr>
              <a:t>Dynamické jádro</a:t>
            </a:r>
            <a:r>
              <a:rPr lang="cs-CZ" sz="1600" dirty="0">
                <a:latin typeface="Bookman Old Style" pitchFamily="18" charset="0"/>
              </a:rPr>
              <a:t> (matematická </a:t>
            </a:r>
            <a:r>
              <a:rPr lang="cs-CZ" sz="1600" dirty="0" err="1">
                <a:latin typeface="Bookman Old Style" pitchFamily="18" charset="0"/>
              </a:rPr>
              <a:t>repre-zentace</a:t>
            </a:r>
            <a:r>
              <a:rPr lang="cs-CZ" sz="1600" dirty="0">
                <a:latin typeface="Bookman Old Style" pitchFamily="18" charset="0"/>
              </a:rPr>
              <a:t> základních fyzikálních zákonů), v síti bodů s konečným rozlišením: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  <a:endParaRPr lang="cs-CZ" sz="1600" b="1" dirty="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 dirty="0">
                <a:latin typeface="Bookman Old Style" pitchFamily="18" charset="0"/>
              </a:rPr>
              <a:t> </a:t>
            </a:r>
          </a:p>
        </p:txBody>
      </p:sp>
      <p:pic>
        <p:nvPicPr>
          <p:cNvPr id="13" name="Picture 6" descr="Global_Atmospheric_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268413"/>
            <a:ext cx="42799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826000" y="4835525"/>
            <a:ext cx="4176713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cs-CZ" sz="1600" b="1">
                <a:latin typeface="Bookman Old Style" pitchFamily="18" charset="0"/>
              </a:rPr>
              <a:t>+ Parametrizace</a:t>
            </a:r>
            <a:r>
              <a:rPr lang="cs-CZ" sz="1600">
                <a:latin typeface="Bookman Old Style" pitchFamily="18" charset="0"/>
              </a:rPr>
              <a:t> jevů malých měřítek (tvorba a zánik oblačnosti, konvekce, srážky, tření o zemský povrch …)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endParaRPr lang="cs-CZ" sz="1600" b="1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126254"/>
              </p:ext>
            </p:extLst>
          </p:nvPr>
        </p:nvGraphicFramePr>
        <p:xfrm>
          <a:off x="537459" y="2794322"/>
          <a:ext cx="38877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0" name="Equation" r:id="rId6" imgW="3111500" imgH="419100" progId="Equation.DSMT4">
                  <p:embed/>
                </p:oleObj>
              </mc:Choice>
              <mc:Fallback>
                <p:oleObj name="Equation" r:id="rId6" imgW="3111500" imgH="419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459" y="2794322"/>
                        <a:ext cx="3887787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425364"/>
              </p:ext>
            </p:extLst>
          </p:nvPr>
        </p:nvGraphicFramePr>
        <p:xfrm>
          <a:off x="683568" y="4878551"/>
          <a:ext cx="825501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1" name="Equation" r:id="rId8" imgW="660113" imgH="393529" progId="Equation.DSMT4">
                  <p:embed/>
                </p:oleObj>
              </mc:Choice>
              <mc:Fallback>
                <p:oleObj name="Equation" r:id="rId8" imgW="660113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878551"/>
                        <a:ext cx="825501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000304"/>
              </p:ext>
            </p:extLst>
          </p:nvPr>
        </p:nvGraphicFramePr>
        <p:xfrm>
          <a:off x="1619672" y="3390627"/>
          <a:ext cx="14922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2" name="Equation" r:id="rId10" imgW="1193800" imgH="419100" progId="Equation.DSMT4">
                  <p:embed/>
                </p:oleObj>
              </mc:Choice>
              <mc:Fallback>
                <p:oleObj name="Equation" r:id="rId10" imgW="1193800" imgH="4191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3390627"/>
                        <a:ext cx="14922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082638"/>
              </p:ext>
            </p:extLst>
          </p:nvPr>
        </p:nvGraphicFramePr>
        <p:xfrm>
          <a:off x="1763688" y="4182715"/>
          <a:ext cx="12065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3" name="Equation" r:id="rId12" imgW="965200" imgH="393700" progId="Equation.DSMT4">
                  <p:embed/>
                </p:oleObj>
              </mc:Choice>
              <mc:Fallback>
                <p:oleObj name="Equation" r:id="rId12" imgW="965200" imgH="3937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4182715"/>
                        <a:ext cx="12065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813320"/>
              </p:ext>
            </p:extLst>
          </p:nvPr>
        </p:nvGraphicFramePr>
        <p:xfrm>
          <a:off x="3275856" y="4974803"/>
          <a:ext cx="74612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4" name="Equation" r:id="rId14" imgW="596641" imgH="203112" progId="Equation.DSMT4">
                  <p:embed/>
                </p:oleObj>
              </mc:Choice>
              <mc:Fallback>
                <p:oleObj name="Equation" r:id="rId14" imgW="596641" imgH="203112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974803"/>
                        <a:ext cx="746125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294369"/>
              </p:ext>
            </p:extLst>
          </p:nvPr>
        </p:nvGraphicFramePr>
        <p:xfrm>
          <a:off x="1907704" y="4881091"/>
          <a:ext cx="11096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5" name="Equation" r:id="rId16" imgW="888614" imgH="393529" progId="Equation.DSMT4">
                  <p:embed/>
                </p:oleObj>
              </mc:Choice>
              <mc:Fallback>
                <p:oleObj name="Equation" r:id="rId16" imgW="888614" imgH="39352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4881091"/>
                        <a:ext cx="1109662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437524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60</a:t>
            </a:fld>
            <a:endParaRPr lang="en-US" sz="1800" dirty="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27313" y="1844675"/>
            <a:ext cx="3524250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solidFill>
                  <a:schemeClr val="tx1"/>
                </a:solidFill>
                <a:latin typeface="Bookman Old Style" pitchFamily="18" charset="0"/>
              </a:rPr>
              <a:t>Děkuji za pozornost</a:t>
            </a:r>
          </a:p>
        </p:txBody>
      </p:sp>
      <p:pic>
        <p:nvPicPr>
          <p:cNvPr id="11" name="Picture 5" descr="Separ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36838"/>
            <a:ext cx="502761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7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Globální předpovědní modely – síť modelu ARPEGE (Meteo-France)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825" y="1316038"/>
            <a:ext cx="7850188" cy="1752600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cs-CZ" sz="1600" smtClean="0">
                <a:latin typeface="Bookman Old Style" pitchFamily="18" charset="0"/>
              </a:rPr>
              <a:t> Souvislá síť s proměnlivým horizontálním rozlišením (maximální hustota v oblasti Evropy, nejmenší v jižním Pacifiku)</a:t>
            </a:r>
          </a:p>
          <a:p>
            <a:pPr>
              <a:lnSpc>
                <a:spcPct val="120000"/>
              </a:lnSpc>
            </a:pPr>
            <a:endParaRPr lang="cs-CZ" sz="1600" smtClean="0">
              <a:latin typeface="Bookman Old Style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243138"/>
            <a:ext cx="3879850" cy="3922712"/>
          </a:xfrm>
          <a:prstGeom prst="rect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243138"/>
            <a:ext cx="3879850" cy="3922712"/>
          </a:xfrm>
          <a:prstGeom prst="rect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8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357563"/>
            <a:ext cx="48323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Regionální modely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50825" y="1316038"/>
            <a:ext cx="7850188" cy="1752600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sz="1600" smtClean="0">
                <a:latin typeface="Bookman Old Style" pitchFamily="18" charset="0"/>
              </a:rPr>
              <a:t>Pokrývají menší geografickou oblast s vyšším rozlišením</a:t>
            </a:r>
          </a:p>
          <a:p>
            <a:pPr>
              <a:lnSpc>
                <a:spcPct val="120000"/>
              </a:lnSpc>
            </a:pPr>
            <a:r>
              <a:rPr lang="cs-CZ" sz="1600" smtClean="0">
                <a:latin typeface="Bookman Old Style" pitchFamily="18" charset="0"/>
              </a:rPr>
              <a:t>Relativně vysoké nároky na výpočetní techniku – pro dostatečně rychlou a zároveň detailní předpověď jsou zapotřebí superpočítače</a:t>
            </a:r>
          </a:p>
          <a:p>
            <a:pPr>
              <a:lnSpc>
                <a:spcPct val="120000"/>
              </a:lnSpc>
            </a:pPr>
            <a:r>
              <a:rPr lang="cs-CZ" sz="1600" smtClean="0">
                <a:latin typeface="Bookman Old Style" pitchFamily="18" charset="0"/>
              </a:rPr>
              <a:t>V ČR: </a:t>
            </a:r>
            <a:r>
              <a:rPr lang="cs-CZ" sz="1600" b="1" smtClean="0">
                <a:latin typeface="Bookman Old Style" pitchFamily="18" charset="0"/>
              </a:rPr>
              <a:t>ALADIN</a:t>
            </a:r>
            <a:r>
              <a:rPr lang="cs-CZ" sz="1600" smtClean="0">
                <a:latin typeface="Bookman Old Style" pitchFamily="18" charset="0"/>
              </a:rPr>
              <a:t> (ČHMÚ), </a:t>
            </a:r>
            <a:r>
              <a:rPr lang="cs-CZ" sz="1600" b="1" smtClean="0">
                <a:latin typeface="Bookman Old Style" pitchFamily="18" charset="0"/>
              </a:rPr>
              <a:t>Medard</a:t>
            </a:r>
            <a:r>
              <a:rPr lang="cs-CZ" sz="1600" smtClean="0">
                <a:latin typeface="Bookman Old Style" pitchFamily="18" charset="0"/>
              </a:rPr>
              <a:t> (Ústav informatiky AV ČR)</a:t>
            </a:r>
          </a:p>
          <a:p>
            <a:pPr>
              <a:lnSpc>
                <a:spcPct val="120000"/>
              </a:lnSpc>
            </a:pPr>
            <a:endParaRPr lang="cs-CZ" sz="1600" smtClean="0">
              <a:latin typeface="Bookman Old Style" pitchFamily="18" charset="0"/>
            </a:endParaRPr>
          </a:p>
          <a:p>
            <a:pPr>
              <a:lnSpc>
                <a:spcPct val="120000"/>
              </a:lnSpc>
            </a:pPr>
            <a:endParaRPr lang="cs-CZ" sz="160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286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5496" y="6600864"/>
            <a:ext cx="2215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smtClean="0"/>
              <a:t> </a:t>
            </a:r>
            <a:endParaRPr lang="en-US" sz="1300" b="1"/>
          </a:p>
        </p:txBody>
      </p:sp>
      <p:sp>
        <p:nvSpPr>
          <p:cNvPr id="8" name="TextovéPole 7"/>
          <p:cNvSpPr txBox="1"/>
          <p:nvPr/>
        </p:nvSpPr>
        <p:spPr>
          <a:xfrm>
            <a:off x="6444208" y="-27384"/>
            <a:ext cx="2031325" cy="29238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Charles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Prague</a:t>
            </a:r>
            <a:r>
              <a:rPr lang="en-US" sz="13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</a:t>
            </a:r>
            <a:endParaRPr lang="en-US" sz="13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742989" y="6460197"/>
            <a:ext cx="386590" cy="292100"/>
          </a:xfrm>
        </p:spPr>
        <p:txBody>
          <a:bodyPr>
            <a:noAutofit/>
          </a:bodyPr>
          <a:lstStyle/>
          <a:p>
            <a:fld id="{CE2F6AF8-230A-4C21-815C-71ED28FCA911}" type="slidenum">
              <a:rPr lang="en-US" sz="1800" smtClean="0"/>
              <a:t>9</a:t>
            </a:fld>
            <a:endParaRPr lang="en-US" sz="1800"/>
          </a:p>
        </p:txBody>
      </p:sp>
      <p:pic>
        <p:nvPicPr>
          <p:cNvPr id="1026" name="Picture 2" descr="F:\_Documents\Graphics\LOGO-KMOP-MFF-UK\logo-UK-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842079" cy="842079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28" name="Přímá spojnice 27"/>
          <p:cNvCxnSpPr>
            <a:endCxn id="16" idx="1"/>
          </p:cNvCxnSpPr>
          <p:nvPr/>
        </p:nvCxnSpPr>
        <p:spPr>
          <a:xfrm>
            <a:off x="107504" y="6606247"/>
            <a:ext cx="8635485" cy="0"/>
          </a:xfrm>
          <a:prstGeom prst="line">
            <a:avLst/>
          </a:prstGeom>
          <a:ln w="254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  <a:alpha val="3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ástupný symbol pro zápatí 65"/>
          <p:cNvSpPr>
            <a:spLocks noGrp="1"/>
          </p:cNvSpPr>
          <p:nvPr>
            <p:ph type="ftr" sz="quarter" idx="11"/>
          </p:nvPr>
        </p:nvSpPr>
        <p:spPr>
          <a:xfrm>
            <a:off x="42890" y="6665292"/>
            <a:ext cx="8849589" cy="292100"/>
          </a:xfrm>
        </p:spPr>
        <p:txBody>
          <a:bodyPr>
            <a:normAutofit/>
          </a:bodyPr>
          <a:lstStyle/>
          <a:p>
            <a:r>
              <a:rPr lang="en-US" sz="1200" cap="small" dirty="0" err="1" smtClean="0"/>
              <a:t>Seminář</a:t>
            </a:r>
            <a:r>
              <a:rPr lang="en-US" sz="1200" cap="small" dirty="0" smtClean="0"/>
              <a:t> U3V, 27.4.2015</a:t>
            </a:r>
            <a:r>
              <a:rPr lang="cs-CZ" sz="1200" cap="small" dirty="0" smtClean="0"/>
              <a:t>						               </a:t>
            </a:r>
            <a:r>
              <a:rPr lang="en-US" sz="1200" b="0" dirty="0" smtClean="0"/>
              <a:t>jiri.miksovsky@mff.cuni.cz</a:t>
            </a:r>
          </a:p>
          <a:p>
            <a:endParaRPr lang="en-US" sz="12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5588" y="449263"/>
            <a:ext cx="7700962" cy="603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z="2400" b="1" smtClean="0">
                <a:latin typeface="Bookman Old Style" pitchFamily="18" charset="0"/>
              </a:rPr>
              <a:t>Síť stanic pro pozorování počasí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1339850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20000"/>
              </a:spcBef>
              <a:buFontTx/>
              <a:buChar char="•"/>
            </a:pPr>
            <a:r>
              <a:rPr lang="cs-CZ" sz="1600">
                <a:latin typeface="Bookman Old Style" pitchFamily="18" charset="0"/>
              </a:rPr>
              <a:t> </a:t>
            </a:r>
            <a:r>
              <a:rPr lang="cs-CZ" sz="1600" b="1">
                <a:latin typeface="Bookman Old Style" pitchFamily="18" charset="0"/>
              </a:rPr>
              <a:t>Přímá měření</a:t>
            </a:r>
            <a:r>
              <a:rPr lang="cs-CZ" sz="1600">
                <a:latin typeface="Bookman Old Style" pitchFamily="18" charset="0"/>
              </a:rPr>
              <a:t> (jen několik posledních desítek až stovek let) – provozována na meteorologických stanicích, ale také prostřednictvím balónových sond, družic a jiných prostředků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endParaRPr lang="cs-CZ" sz="1600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  <a:endParaRPr lang="cs-CZ" sz="1600" b="1">
              <a:latin typeface="Bookman Old Style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cs-CZ" sz="1600">
                <a:latin typeface="Bookman Old Style" pitchFamily="18" charset="0"/>
              </a:rPr>
              <a:t> </a:t>
            </a:r>
          </a:p>
        </p:txBody>
      </p:sp>
      <p:pic>
        <p:nvPicPr>
          <p:cNvPr id="12" name="Picture 8" descr="Klimaticke_stan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349500"/>
            <a:ext cx="6427787" cy="4165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TC101790493[[fn=Malé pracoviště, domácnost (SoHo)]]</Template>
  <TotalTime>6713</TotalTime>
  <Words>2651</Words>
  <Application>Microsoft Office PowerPoint</Application>
  <PresentationFormat>Předvádění na obrazovce (4:3)</PresentationFormat>
  <Paragraphs>924</Paragraphs>
  <Slides>60</Slides>
  <Notes>59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63" baseType="lpstr">
      <vt:lpstr>Soho</vt:lpstr>
      <vt:lpstr>MathType 5.0 Equation</vt:lpstr>
      <vt:lpstr>Equation</vt:lpstr>
      <vt:lpstr>            Letmý pohled na POČASÍ a KLIMA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Příklad: Teploty &amp; srážky v ČR v období 1800-2005</vt:lpstr>
      <vt:lpstr>Příspěvek různých faktorů ke změnám teploty a srážek v ČR</vt:lpstr>
      <vt:lpstr>Příspěvek různých faktorů ke změnám teploty a srážek v Evropě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JiMi</dc:creator>
  <cp:lastModifiedBy>Microsoft</cp:lastModifiedBy>
  <cp:revision>182</cp:revision>
  <dcterms:created xsi:type="dcterms:W3CDTF">2012-05-28T21:23:41Z</dcterms:created>
  <dcterms:modified xsi:type="dcterms:W3CDTF">2015-04-29T00:12:50Z</dcterms:modified>
</cp:coreProperties>
</file>