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50"/>
  </p:notesMasterIdLst>
  <p:handoutMasterIdLst>
    <p:handoutMasterId r:id="rId51"/>
  </p:handoutMasterIdLst>
  <p:sldIdLst>
    <p:sldId id="256" r:id="rId2"/>
    <p:sldId id="266" r:id="rId3"/>
    <p:sldId id="258" r:id="rId4"/>
    <p:sldId id="257" r:id="rId5"/>
    <p:sldId id="259" r:id="rId6"/>
    <p:sldId id="308" r:id="rId7"/>
    <p:sldId id="313" r:id="rId8"/>
    <p:sldId id="328" r:id="rId9"/>
    <p:sldId id="262" r:id="rId10"/>
    <p:sldId id="314" r:id="rId11"/>
    <p:sldId id="265" r:id="rId12"/>
    <p:sldId id="267" r:id="rId13"/>
    <p:sldId id="277" r:id="rId14"/>
    <p:sldId id="278" r:id="rId15"/>
    <p:sldId id="279" r:id="rId16"/>
    <p:sldId id="315" r:id="rId17"/>
    <p:sldId id="311" r:id="rId18"/>
    <p:sldId id="312" r:id="rId19"/>
    <p:sldId id="316" r:id="rId20"/>
    <p:sldId id="307" r:id="rId21"/>
    <p:sldId id="281" r:id="rId22"/>
    <p:sldId id="309" r:id="rId23"/>
    <p:sldId id="317" r:id="rId24"/>
    <p:sldId id="318" r:id="rId25"/>
    <p:sldId id="319" r:id="rId26"/>
    <p:sldId id="320" r:id="rId27"/>
    <p:sldId id="286" r:id="rId28"/>
    <p:sldId id="321" r:id="rId29"/>
    <p:sldId id="322" r:id="rId30"/>
    <p:sldId id="323" r:id="rId31"/>
    <p:sldId id="324" r:id="rId32"/>
    <p:sldId id="325" r:id="rId33"/>
    <p:sldId id="326" r:id="rId34"/>
    <p:sldId id="293" r:id="rId35"/>
    <p:sldId id="327" r:id="rId36"/>
    <p:sldId id="272" r:id="rId37"/>
    <p:sldId id="329" r:id="rId38"/>
    <p:sldId id="330" r:id="rId39"/>
    <p:sldId id="331" r:id="rId40"/>
    <p:sldId id="332" r:id="rId41"/>
    <p:sldId id="333" r:id="rId42"/>
    <p:sldId id="334" r:id="rId43"/>
    <p:sldId id="335" r:id="rId44"/>
    <p:sldId id="336" r:id="rId45"/>
    <p:sldId id="337" r:id="rId46"/>
    <p:sldId id="338" r:id="rId47"/>
    <p:sldId id="339" r:id="rId48"/>
    <p:sldId id="340" r:id="rId49"/>
  </p:sldIdLst>
  <p:sldSz cx="9144000" cy="6858000" type="screen4x3"/>
  <p:notesSz cx="10234613" cy="70993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TF" initials="JOb" lastIdx="1" clrIdx="0">
    <p:extLst>
      <p:ext uri="{19B8F6BF-5375-455C-9EA6-DF929625EA0E}">
        <p15:presenceInfo xmlns:p15="http://schemas.microsoft.com/office/powerpoint/2012/main" userId="UTF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9900"/>
    <a:srgbClr val="FFFF00"/>
    <a:srgbClr val="7F7F7F"/>
    <a:srgbClr val="FF3300"/>
    <a:srgbClr val="CC0000"/>
    <a:srgbClr val="32B503"/>
    <a:srgbClr val="004E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877" autoAdjust="0"/>
    <p:restoredTop sz="86535" autoAdjust="0"/>
  </p:normalViewPr>
  <p:slideViewPr>
    <p:cSldViewPr snapToGrid="0">
      <p:cViewPr varScale="1">
        <p:scale>
          <a:sx n="84" d="100"/>
          <a:sy n="84" d="100"/>
        </p:scale>
        <p:origin x="612" y="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5285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434999" cy="35496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797246" y="0"/>
            <a:ext cx="4434999" cy="35496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pPr>
              <a:defRPr/>
            </a:pPr>
            <a:r>
              <a:rPr lang="cs-CZ" smtClean="0"/>
              <a:t>2014-03-10T14:00 U3V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743103"/>
            <a:ext cx="4434999" cy="35496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797246" y="6743103"/>
            <a:ext cx="4434999" cy="35496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pPr>
              <a:defRPr/>
            </a:pPr>
            <a:fld id="{D68BB328-EE29-4456-B815-326014EF39C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3049792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434999" cy="35496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797246" y="0"/>
            <a:ext cx="4434999" cy="35496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pPr>
              <a:defRPr/>
            </a:pPr>
            <a:r>
              <a:rPr lang="cs-CZ" smtClean="0"/>
              <a:t>2014-03-10T14:00 U3V</a:t>
            </a:r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341688" y="531813"/>
            <a:ext cx="3551237" cy="26622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1023462" y="3372168"/>
            <a:ext cx="8187690" cy="3194685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743103"/>
            <a:ext cx="4434999" cy="35496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797246" y="6743103"/>
            <a:ext cx="4434999" cy="35496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pPr>
              <a:defRPr/>
            </a:pPr>
            <a:fld id="{DDE77076-6BF1-479D-83A0-87B5ABAEF25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5035656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2014-03-10T14:00 U3V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DE77076-6BF1-479D-83A0-87B5ABAEF252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39719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2468" name="Zástupný symbol pro číslo snímku 3"/>
          <p:cNvSpPr txBox="1">
            <a:spLocks noGrp="1"/>
          </p:cNvSpPr>
          <p:nvPr/>
        </p:nvSpPr>
        <p:spPr bwMode="auto">
          <a:xfrm>
            <a:off x="5797246" y="6743103"/>
            <a:ext cx="4434999" cy="354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573AF1A0-581C-4EC8-8B49-846109241405}" type="slidenum">
              <a:rPr lang="cs-CZ" sz="1300"/>
              <a:pPr algn="r" eaLnBrk="1" hangingPunct="1"/>
              <a:t>22</a:t>
            </a:fld>
            <a:endParaRPr lang="cs-CZ" sz="1300"/>
          </a:p>
        </p:txBody>
      </p:sp>
      <p:sp>
        <p:nvSpPr>
          <p:cNvPr id="62469" name="Zástupný symbol pro datum 4"/>
          <p:cNvSpPr txBox="1">
            <a:spLocks noGrp="1"/>
          </p:cNvSpPr>
          <p:nvPr/>
        </p:nvSpPr>
        <p:spPr bwMode="auto">
          <a:xfrm>
            <a:off x="5797246" y="0"/>
            <a:ext cx="4434999" cy="354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sz="1300"/>
              <a:t>2.11.2010 Na Smetance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DE77076-6BF1-479D-83A0-87B5ABAEF252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1137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cs-CZ" smtClean="0"/>
          </a:p>
        </p:txBody>
      </p:sp>
      <p:sp>
        <p:nvSpPr>
          <p:cNvPr id="67588" name="Zástupný symbol pro číslo snímku 3"/>
          <p:cNvSpPr txBox="1">
            <a:spLocks noGrp="1"/>
          </p:cNvSpPr>
          <p:nvPr/>
        </p:nvSpPr>
        <p:spPr bwMode="auto">
          <a:xfrm>
            <a:off x="5797377" y="6742845"/>
            <a:ext cx="4435599" cy="354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3513" tIns="51756" rIns="103513" bIns="51756"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62AD0D6A-A400-41AA-9F25-F70B11361F63}" type="slidenum">
              <a:rPr lang="cs-CZ" altLang="cs-CZ">
                <a:latin typeface="Arial" charset="0"/>
              </a:rPr>
              <a:pPr algn="r" eaLnBrk="1" hangingPunct="1">
                <a:spcBef>
                  <a:spcPct val="0"/>
                </a:spcBef>
              </a:pPr>
              <a:t>23</a:t>
            </a:fld>
            <a:endParaRPr lang="cs-CZ" altLang="cs-CZ">
              <a:latin typeface="Arial" charset="0"/>
            </a:endParaRPr>
          </a:p>
        </p:txBody>
      </p:sp>
      <p:sp>
        <p:nvSpPr>
          <p:cNvPr id="67589" name="Zástupný symbol pro datum 4"/>
          <p:cNvSpPr txBox="1">
            <a:spLocks noGrp="1"/>
          </p:cNvSpPr>
          <p:nvPr/>
        </p:nvSpPr>
        <p:spPr bwMode="auto">
          <a:xfrm>
            <a:off x="5797377" y="1"/>
            <a:ext cx="4435599" cy="354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3513" tIns="51756" rIns="103513" bIns="51756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r>
              <a:rPr lang="cs-CZ" altLang="cs-CZ">
                <a:latin typeface="Arial" charset="0"/>
              </a:rPr>
              <a:t>2.11.2010 Na Smetance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DE77076-6BF1-479D-83A0-87B5ABAEF252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54290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86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cs-CZ" smtClean="0"/>
          </a:p>
        </p:txBody>
      </p:sp>
      <p:sp>
        <p:nvSpPr>
          <p:cNvPr id="68612" name="Zástupný symbol pro číslo snímku 3"/>
          <p:cNvSpPr txBox="1">
            <a:spLocks noGrp="1"/>
          </p:cNvSpPr>
          <p:nvPr/>
        </p:nvSpPr>
        <p:spPr bwMode="auto">
          <a:xfrm>
            <a:off x="5797377" y="6742845"/>
            <a:ext cx="4435599" cy="354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3513" tIns="51756" rIns="103513" bIns="51756"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D7B0871-79E9-4402-A641-623D758BEF02}" type="slidenum">
              <a:rPr lang="cs-CZ" altLang="cs-CZ">
                <a:latin typeface="Arial" charset="0"/>
              </a:rPr>
              <a:pPr algn="r" eaLnBrk="1" hangingPunct="1">
                <a:spcBef>
                  <a:spcPct val="0"/>
                </a:spcBef>
              </a:pPr>
              <a:t>24</a:t>
            </a:fld>
            <a:endParaRPr lang="cs-CZ" altLang="cs-CZ">
              <a:latin typeface="Arial" charset="0"/>
            </a:endParaRPr>
          </a:p>
        </p:txBody>
      </p:sp>
      <p:sp>
        <p:nvSpPr>
          <p:cNvPr id="68613" name="Zástupný symbol pro datum 4"/>
          <p:cNvSpPr txBox="1">
            <a:spLocks noGrp="1"/>
          </p:cNvSpPr>
          <p:nvPr/>
        </p:nvSpPr>
        <p:spPr bwMode="auto">
          <a:xfrm>
            <a:off x="5797377" y="1"/>
            <a:ext cx="4435599" cy="354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3513" tIns="51756" rIns="103513" bIns="51756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r>
              <a:rPr lang="cs-CZ" altLang="cs-CZ">
                <a:latin typeface="Arial" charset="0"/>
              </a:rPr>
              <a:t>2.11.2010 Na Smetance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DE77076-6BF1-479D-83A0-87B5ABAEF252}" type="slidenum">
              <a:rPr lang="cs-CZ" smtClean="0"/>
              <a:pPr>
                <a:defRPr/>
              </a:pPr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98059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cs-CZ" smtClean="0"/>
          </a:p>
        </p:txBody>
      </p:sp>
      <p:sp>
        <p:nvSpPr>
          <p:cNvPr id="69636" name="Zástupný symbol pro číslo snímku 3"/>
          <p:cNvSpPr txBox="1">
            <a:spLocks noGrp="1"/>
          </p:cNvSpPr>
          <p:nvPr/>
        </p:nvSpPr>
        <p:spPr bwMode="auto">
          <a:xfrm>
            <a:off x="5797377" y="6742845"/>
            <a:ext cx="4435599" cy="354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3513" tIns="51756" rIns="103513" bIns="51756"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0BCF8FA4-B867-40BF-A9E9-13E63FBF0C99}" type="slidenum">
              <a:rPr lang="cs-CZ" altLang="cs-CZ">
                <a:latin typeface="Arial" charset="0"/>
              </a:rPr>
              <a:pPr algn="r" eaLnBrk="1" hangingPunct="1">
                <a:spcBef>
                  <a:spcPct val="0"/>
                </a:spcBef>
              </a:pPr>
              <a:t>25</a:t>
            </a:fld>
            <a:endParaRPr lang="cs-CZ" altLang="cs-CZ">
              <a:latin typeface="Arial" charset="0"/>
            </a:endParaRPr>
          </a:p>
        </p:txBody>
      </p:sp>
      <p:sp>
        <p:nvSpPr>
          <p:cNvPr id="69637" name="Zástupný symbol pro datum 4"/>
          <p:cNvSpPr txBox="1">
            <a:spLocks noGrp="1"/>
          </p:cNvSpPr>
          <p:nvPr/>
        </p:nvSpPr>
        <p:spPr bwMode="auto">
          <a:xfrm>
            <a:off x="5797377" y="1"/>
            <a:ext cx="4435599" cy="354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3513" tIns="51756" rIns="103513" bIns="51756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r>
              <a:rPr lang="cs-CZ" altLang="cs-CZ">
                <a:latin typeface="Arial" charset="0"/>
              </a:rPr>
              <a:t>2.11.2010 Na Smetance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DE77076-6BF1-479D-83A0-87B5ABAEF252}" type="slidenum">
              <a:rPr lang="cs-CZ" smtClean="0"/>
              <a:pPr>
                <a:defRPr/>
              </a:pPr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837448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065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cs-CZ" smtClean="0"/>
          </a:p>
        </p:txBody>
      </p:sp>
      <p:sp>
        <p:nvSpPr>
          <p:cNvPr id="70660" name="Zástupný symbol pro číslo snímku 3"/>
          <p:cNvSpPr txBox="1">
            <a:spLocks noGrp="1"/>
          </p:cNvSpPr>
          <p:nvPr/>
        </p:nvSpPr>
        <p:spPr bwMode="auto">
          <a:xfrm>
            <a:off x="5797377" y="6742845"/>
            <a:ext cx="4435599" cy="354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3513" tIns="51756" rIns="103513" bIns="51756"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CC7B950-172E-42F3-BE9D-1D64098116DA}" type="slidenum">
              <a:rPr lang="cs-CZ" altLang="cs-CZ">
                <a:latin typeface="Arial" charset="0"/>
              </a:rPr>
              <a:pPr algn="r" eaLnBrk="1" hangingPunct="1">
                <a:spcBef>
                  <a:spcPct val="0"/>
                </a:spcBef>
              </a:pPr>
              <a:t>26</a:t>
            </a:fld>
            <a:endParaRPr lang="cs-CZ" altLang="cs-CZ">
              <a:latin typeface="Arial" charset="0"/>
            </a:endParaRPr>
          </a:p>
        </p:txBody>
      </p:sp>
      <p:sp>
        <p:nvSpPr>
          <p:cNvPr id="70661" name="Zástupný symbol pro datum 4"/>
          <p:cNvSpPr txBox="1">
            <a:spLocks noGrp="1"/>
          </p:cNvSpPr>
          <p:nvPr/>
        </p:nvSpPr>
        <p:spPr bwMode="auto">
          <a:xfrm>
            <a:off x="5797377" y="1"/>
            <a:ext cx="4435599" cy="354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3513" tIns="51756" rIns="103513" bIns="51756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r>
              <a:rPr lang="cs-CZ" altLang="cs-CZ">
                <a:latin typeface="Arial" charset="0"/>
              </a:rPr>
              <a:t>2.11.2010 Na Smetance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DE77076-6BF1-479D-83A0-87B5ABAEF252}" type="slidenum">
              <a:rPr lang="cs-CZ" smtClean="0"/>
              <a:pPr>
                <a:defRPr/>
              </a:pPr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492690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7588" name="Zástupný symbol pro číslo snímku 3"/>
          <p:cNvSpPr txBox="1">
            <a:spLocks noGrp="1"/>
          </p:cNvSpPr>
          <p:nvPr/>
        </p:nvSpPr>
        <p:spPr bwMode="auto">
          <a:xfrm>
            <a:off x="5797246" y="6743103"/>
            <a:ext cx="4434999" cy="354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14473417-3612-4D98-A401-2472D6EC28A6}" type="slidenum">
              <a:rPr lang="cs-CZ" sz="1300"/>
              <a:pPr algn="r" eaLnBrk="1" hangingPunct="1"/>
              <a:t>27</a:t>
            </a:fld>
            <a:endParaRPr lang="cs-CZ" sz="1300"/>
          </a:p>
        </p:txBody>
      </p:sp>
      <p:sp>
        <p:nvSpPr>
          <p:cNvPr id="67589" name="Zástupný symbol pro datum 4"/>
          <p:cNvSpPr txBox="1">
            <a:spLocks noGrp="1"/>
          </p:cNvSpPr>
          <p:nvPr/>
        </p:nvSpPr>
        <p:spPr bwMode="auto">
          <a:xfrm>
            <a:off x="5797246" y="0"/>
            <a:ext cx="4434999" cy="354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sz="1300"/>
              <a:t>2.11.2010 Na Smetance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DE77076-6BF1-479D-83A0-87B5ABAEF252}" type="slidenum">
              <a:rPr lang="cs-CZ" smtClean="0"/>
              <a:pPr>
                <a:defRPr/>
              </a:pPr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239597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270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 smtClean="0"/>
          </a:p>
        </p:txBody>
      </p:sp>
      <p:sp>
        <p:nvSpPr>
          <p:cNvPr id="72708" name="Zástupný symbol pro datum 3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804763" indent="-30952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238098" indent="-24762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733337" indent="-24762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228576" indent="-24762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723815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219054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714293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209532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mtClean="0"/>
              <a:t>2014-03-10T14:00 U3V</a:t>
            </a:r>
          </a:p>
        </p:txBody>
      </p:sp>
      <p:sp>
        <p:nvSpPr>
          <p:cNvPr id="72709" name="Zástupný symbol pro číslo snímku 4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804763" indent="-30952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238098" indent="-24762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733337" indent="-24762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228576" indent="-24762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723815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219054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714293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209532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D88BCE5-BF07-4343-9265-A73DCE7DCDD2}" type="slidenum">
              <a:rPr lang="cs-CZ" altLang="cs-CZ" smtClean="0"/>
              <a:pPr eaLnBrk="1" hangingPunct="1"/>
              <a:t>28</a:t>
            </a:fld>
            <a:endParaRPr lang="cs-CZ" altLang="cs-CZ" smtClean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73907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53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804763" indent="-30952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238098" indent="-24762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733337" indent="-24762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228576" indent="-24762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723815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219054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714293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209532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4842C21-48F0-4F28-B8DE-084A4DF5E3FF}" type="slidenum">
              <a:rPr lang="cs-CZ" smtClean="0"/>
              <a:pPr eaLnBrk="1" hangingPunct="1"/>
              <a:t>2</a:t>
            </a:fld>
            <a:endParaRPr lang="cs-CZ" smtClean="0"/>
          </a:p>
        </p:txBody>
      </p:sp>
      <p:sp>
        <p:nvSpPr>
          <p:cNvPr id="55301" name="Zástupný symbol pro datum 4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804763" indent="-30952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238098" indent="-24762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733337" indent="-24762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228576" indent="-24762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723815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219054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714293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209532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/>
              <a:t>2014-03-10T14:00 U3V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10353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6324" name="Zástupný symbol pro číslo snímku 3"/>
          <p:cNvSpPr txBox="1">
            <a:spLocks noGrp="1"/>
          </p:cNvSpPr>
          <p:nvPr/>
        </p:nvSpPr>
        <p:spPr bwMode="auto">
          <a:xfrm>
            <a:off x="5797246" y="6743103"/>
            <a:ext cx="4434999" cy="354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39F07BC7-F5DD-4F4D-9295-588D48AAE692}" type="slidenum">
              <a:rPr lang="cs-CZ" sz="1300"/>
              <a:pPr algn="r" eaLnBrk="1" hangingPunct="1"/>
              <a:t>13</a:t>
            </a:fld>
            <a:endParaRPr lang="cs-CZ" sz="1300"/>
          </a:p>
        </p:txBody>
      </p:sp>
      <p:sp>
        <p:nvSpPr>
          <p:cNvPr id="56325" name="Zástupný symbol pro datum 4"/>
          <p:cNvSpPr txBox="1">
            <a:spLocks noGrp="1"/>
          </p:cNvSpPr>
          <p:nvPr/>
        </p:nvSpPr>
        <p:spPr bwMode="auto">
          <a:xfrm>
            <a:off x="5797246" y="0"/>
            <a:ext cx="4434999" cy="354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sz="1300"/>
              <a:t>2.11.2010 Na Smetance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DE77076-6BF1-479D-83A0-87B5ABAEF252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56214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7348" name="Zástupný symbol pro číslo snímku 3"/>
          <p:cNvSpPr txBox="1">
            <a:spLocks noGrp="1"/>
          </p:cNvSpPr>
          <p:nvPr/>
        </p:nvSpPr>
        <p:spPr bwMode="auto">
          <a:xfrm>
            <a:off x="5797246" y="6743103"/>
            <a:ext cx="4434999" cy="354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90FEE72C-A540-4D0D-A85B-E7FEBF63BB8C}" type="slidenum">
              <a:rPr lang="cs-CZ" sz="1300"/>
              <a:pPr algn="r" eaLnBrk="1" hangingPunct="1"/>
              <a:t>14</a:t>
            </a:fld>
            <a:endParaRPr lang="cs-CZ" sz="1300"/>
          </a:p>
        </p:txBody>
      </p:sp>
      <p:sp>
        <p:nvSpPr>
          <p:cNvPr id="57349" name="Zástupný symbol pro datum 4"/>
          <p:cNvSpPr txBox="1">
            <a:spLocks noGrp="1"/>
          </p:cNvSpPr>
          <p:nvPr/>
        </p:nvSpPr>
        <p:spPr bwMode="auto">
          <a:xfrm>
            <a:off x="5797246" y="0"/>
            <a:ext cx="4434999" cy="354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sz="1300"/>
              <a:t>2.11.2010 Na Smetance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DE77076-6BF1-479D-83A0-87B5ABAEF252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18416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8372" name="Zástupný symbol pro číslo snímku 3"/>
          <p:cNvSpPr txBox="1">
            <a:spLocks noGrp="1"/>
          </p:cNvSpPr>
          <p:nvPr/>
        </p:nvSpPr>
        <p:spPr bwMode="auto">
          <a:xfrm>
            <a:off x="5797246" y="6743103"/>
            <a:ext cx="4434999" cy="354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387815BB-169E-49FA-A0F8-26EA759F3898}" type="slidenum">
              <a:rPr lang="cs-CZ" sz="1300"/>
              <a:pPr algn="r" eaLnBrk="1" hangingPunct="1"/>
              <a:t>15</a:t>
            </a:fld>
            <a:endParaRPr lang="cs-CZ" sz="1300"/>
          </a:p>
        </p:txBody>
      </p:sp>
      <p:sp>
        <p:nvSpPr>
          <p:cNvPr id="58373" name="Zástupný symbol pro datum 4"/>
          <p:cNvSpPr txBox="1">
            <a:spLocks noGrp="1"/>
          </p:cNvSpPr>
          <p:nvPr/>
        </p:nvSpPr>
        <p:spPr bwMode="auto">
          <a:xfrm>
            <a:off x="5797246" y="0"/>
            <a:ext cx="4434999" cy="354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sz="1300"/>
              <a:t>2.11.2010 Na Smetance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DE77076-6BF1-479D-83A0-87B5ABAEF252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06788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1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cs-CZ" smtClean="0"/>
          </a:p>
        </p:txBody>
      </p:sp>
      <p:sp>
        <p:nvSpPr>
          <p:cNvPr id="60420" name="Zástupný symbol pro číslo snímku 3"/>
          <p:cNvSpPr txBox="1">
            <a:spLocks noGrp="1"/>
          </p:cNvSpPr>
          <p:nvPr/>
        </p:nvSpPr>
        <p:spPr bwMode="auto">
          <a:xfrm>
            <a:off x="5797377" y="6742845"/>
            <a:ext cx="4435599" cy="354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3513" tIns="51756" rIns="103513" bIns="51756"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672DC0EC-F53E-4E38-8CD9-5501FF9B3719}" type="slidenum">
              <a:rPr lang="cs-CZ" altLang="cs-CZ">
                <a:latin typeface="Arial" charset="0"/>
              </a:rPr>
              <a:pPr algn="r" eaLnBrk="1" hangingPunct="1">
                <a:spcBef>
                  <a:spcPct val="0"/>
                </a:spcBef>
              </a:pPr>
              <a:t>16</a:t>
            </a:fld>
            <a:endParaRPr lang="cs-CZ" altLang="cs-CZ">
              <a:latin typeface="Arial" charset="0"/>
            </a:endParaRPr>
          </a:p>
        </p:txBody>
      </p:sp>
      <p:sp>
        <p:nvSpPr>
          <p:cNvPr id="60421" name="Zástupný symbol pro datum 4"/>
          <p:cNvSpPr txBox="1">
            <a:spLocks noGrp="1"/>
          </p:cNvSpPr>
          <p:nvPr/>
        </p:nvSpPr>
        <p:spPr bwMode="auto">
          <a:xfrm>
            <a:off x="5797377" y="1"/>
            <a:ext cx="4435599" cy="354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3513" tIns="51756" rIns="103513" bIns="51756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r>
              <a:rPr lang="cs-CZ" altLang="cs-CZ">
                <a:latin typeface="Arial" charset="0"/>
              </a:rPr>
              <a:t>2.11.2010 Na Smetance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DE77076-6BF1-479D-83A0-87B5ABAEF252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03765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cs-CZ" smtClean="0"/>
          </a:p>
        </p:txBody>
      </p:sp>
      <p:sp>
        <p:nvSpPr>
          <p:cNvPr id="63492" name="Zástupný symbol pro číslo snímku 3"/>
          <p:cNvSpPr txBox="1">
            <a:spLocks noGrp="1"/>
          </p:cNvSpPr>
          <p:nvPr/>
        </p:nvSpPr>
        <p:spPr bwMode="auto">
          <a:xfrm>
            <a:off x="5797377" y="6742845"/>
            <a:ext cx="4435599" cy="354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3513" tIns="51756" rIns="103513" bIns="51756"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B7FE6B1-1D5B-4B6C-9975-0490E9BB7B5E}" type="slidenum">
              <a:rPr lang="cs-CZ" altLang="cs-CZ">
                <a:latin typeface="Arial" charset="0"/>
              </a:rPr>
              <a:pPr algn="r" eaLnBrk="1" hangingPunct="1">
                <a:spcBef>
                  <a:spcPct val="0"/>
                </a:spcBef>
              </a:pPr>
              <a:t>19</a:t>
            </a:fld>
            <a:endParaRPr lang="cs-CZ" altLang="cs-CZ">
              <a:latin typeface="Arial" charset="0"/>
            </a:endParaRPr>
          </a:p>
        </p:txBody>
      </p:sp>
      <p:sp>
        <p:nvSpPr>
          <p:cNvPr id="63493" name="Zástupný symbol pro datum 4"/>
          <p:cNvSpPr txBox="1">
            <a:spLocks noGrp="1"/>
          </p:cNvSpPr>
          <p:nvPr/>
        </p:nvSpPr>
        <p:spPr bwMode="auto">
          <a:xfrm>
            <a:off x="5797377" y="1"/>
            <a:ext cx="4435599" cy="354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3513" tIns="51756" rIns="103513" bIns="51756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r>
              <a:rPr lang="cs-CZ" altLang="cs-CZ">
                <a:latin typeface="Arial" charset="0"/>
              </a:rPr>
              <a:t>2.11.2010 Na Smetance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DE77076-6BF1-479D-83A0-87B5ABAEF252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68656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1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0420" name="Zástupný symbol pro číslo snímku 3"/>
          <p:cNvSpPr txBox="1">
            <a:spLocks noGrp="1"/>
          </p:cNvSpPr>
          <p:nvPr/>
        </p:nvSpPr>
        <p:spPr bwMode="auto">
          <a:xfrm>
            <a:off x="5797246" y="6743103"/>
            <a:ext cx="4434999" cy="354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82FECF90-6C9B-4033-9D74-67FADCEE235D}" type="slidenum">
              <a:rPr lang="cs-CZ" sz="1300"/>
              <a:pPr algn="r" eaLnBrk="1" hangingPunct="1"/>
              <a:t>20</a:t>
            </a:fld>
            <a:endParaRPr lang="cs-CZ" sz="1300"/>
          </a:p>
        </p:txBody>
      </p:sp>
      <p:sp>
        <p:nvSpPr>
          <p:cNvPr id="60421" name="Zástupný symbol pro datum 4"/>
          <p:cNvSpPr txBox="1">
            <a:spLocks noGrp="1"/>
          </p:cNvSpPr>
          <p:nvPr/>
        </p:nvSpPr>
        <p:spPr bwMode="auto">
          <a:xfrm>
            <a:off x="5797246" y="0"/>
            <a:ext cx="4434999" cy="354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sz="1300"/>
              <a:t>2.11.2010 Na Smetance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DE77076-6BF1-479D-83A0-87B5ABAEF252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01952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1444" name="Zástupný symbol pro číslo snímku 3"/>
          <p:cNvSpPr txBox="1">
            <a:spLocks noGrp="1"/>
          </p:cNvSpPr>
          <p:nvPr/>
        </p:nvSpPr>
        <p:spPr bwMode="auto">
          <a:xfrm>
            <a:off x="5797246" y="6743103"/>
            <a:ext cx="4434999" cy="354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25112C3B-1DC4-4201-820A-086319D86E2D}" type="slidenum">
              <a:rPr lang="cs-CZ" sz="1300"/>
              <a:pPr algn="r" eaLnBrk="1" hangingPunct="1"/>
              <a:t>21</a:t>
            </a:fld>
            <a:endParaRPr lang="cs-CZ" sz="1300"/>
          </a:p>
        </p:txBody>
      </p:sp>
      <p:sp>
        <p:nvSpPr>
          <p:cNvPr id="61445" name="Zástupný symbol pro datum 4"/>
          <p:cNvSpPr txBox="1">
            <a:spLocks noGrp="1"/>
          </p:cNvSpPr>
          <p:nvPr/>
        </p:nvSpPr>
        <p:spPr bwMode="auto">
          <a:xfrm>
            <a:off x="5797246" y="0"/>
            <a:ext cx="4434999" cy="354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sz="1300"/>
              <a:t>2.11.2010 Na Smetance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DE77076-6BF1-479D-83A0-87B5ABAEF252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2341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AA7BE8-7C6E-48D5-A09E-9A5CA2302599}" type="datetime1">
              <a:rPr lang="cs-CZ" smtClean="0"/>
              <a:t>16.04.2018</a:t>
            </a:fld>
            <a:endParaRPr lang="cs-CZ"/>
          </a:p>
        </p:txBody>
      </p:sp>
      <p:sp>
        <p:nvSpPr>
          <p:cNvPr id="5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U3V Fyzika pro nefyziky - Obdržálek</a:t>
            </a:r>
            <a:endParaRPr lang="cs-CZ"/>
          </a:p>
        </p:txBody>
      </p:sp>
      <p:sp>
        <p:nvSpPr>
          <p:cNvPr id="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25F2A2-301E-4D79-82A2-10FB1D862EF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3431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římá spojovací čára 12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5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A4BA6-7559-4E9D-877D-4204AF4C04DF}" type="datetime1">
              <a:rPr lang="cs-CZ" smtClean="0"/>
              <a:t>16.04.2018</a:t>
            </a:fld>
            <a:endParaRPr lang="cs-CZ"/>
          </a:p>
        </p:txBody>
      </p:sp>
      <p:sp>
        <p:nvSpPr>
          <p:cNvPr id="7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U3V Fyzika pro nefyziky - Obdržálek</a:t>
            </a:r>
            <a:endParaRPr lang="cs-CZ"/>
          </a:p>
        </p:txBody>
      </p:sp>
      <p:sp>
        <p:nvSpPr>
          <p:cNvPr id="9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F637FF-94DD-43B1-A59E-4EB38ACF18C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75238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09F760-3EA6-4F97-984D-9D896593EDB6}" type="datetime1">
              <a:rPr lang="cs-CZ" smtClean="0"/>
              <a:t>16.04.2018</a:t>
            </a:fld>
            <a:endParaRPr lang="cs-CZ"/>
          </a:p>
        </p:txBody>
      </p:sp>
      <p:sp>
        <p:nvSpPr>
          <p:cNvPr id="6" name="Zástupný symbol pro zápatí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U3V Fyzika pro nefyziky - Obdržálek</a:t>
            </a:r>
            <a:endParaRPr lang="cs-CZ"/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07129B-61DE-4281-BBEA-50CD310EA10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7191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12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5D96F7-134D-40B5-8070-FB333D086BD3}" type="datetime1">
              <a:rPr lang="cs-CZ" smtClean="0"/>
              <a:t>16.04.2018</a:t>
            </a:fld>
            <a:endParaRPr lang="cs-CZ"/>
          </a:p>
        </p:txBody>
      </p:sp>
      <p:sp>
        <p:nvSpPr>
          <p:cNvPr id="9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U3V Fyzika pro nefyziky - Obdržálek</a:t>
            </a:r>
            <a:endParaRPr lang="cs-CZ"/>
          </a:p>
        </p:txBody>
      </p:sp>
      <p:sp>
        <p:nvSpPr>
          <p:cNvPr id="10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F6FCE8-A434-4C8F-9CDD-9A2AE8F02F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5791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688C8A-2242-44CD-97DF-31BE9331C7F5}" type="datetime1">
              <a:rPr lang="cs-CZ" smtClean="0"/>
              <a:t>16.04.2018</a:t>
            </a:fld>
            <a:endParaRPr lang="cs-CZ"/>
          </a:p>
        </p:txBody>
      </p:sp>
      <p:sp>
        <p:nvSpPr>
          <p:cNvPr id="4" name="Zástupný symbol pro zápatí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U3V Fyzika pro nefyziky - Obdržálek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6EF8C9-069C-4FA2-8C19-FC27C60C1B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7365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12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5D21FA-7FFE-4817-AEED-D2599DBA9CEA}" type="datetime1">
              <a:rPr lang="cs-CZ" smtClean="0"/>
              <a:t>16.04.2018</a:t>
            </a:fld>
            <a:endParaRPr lang="cs-CZ"/>
          </a:p>
        </p:txBody>
      </p:sp>
      <p:sp>
        <p:nvSpPr>
          <p:cNvPr id="7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U3V Fyzika pro nefyziky - Obdržálek</a:t>
            </a:r>
            <a:endParaRPr lang="cs-CZ"/>
          </a:p>
        </p:txBody>
      </p:sp>
      <p:sp>
        <p:nvSpPr>
          <p:cNvPr id="8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4CD1D8-0D3C-4E8D-87DF-70377AAD68D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3756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D6865-886F-41E9-B389-7ADE3664A2E4}" type="datetime1">
              <a:rPr lang="cs-CZ" smtClean="0"/>
              <a:t>16.04.2018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U3V Fyzika pro nefyziky - Obdržálek</a:t>
            </a:r>
            <a:endParaRPr lang="cs-CZ"/>
          </a:p>
        </p:txBody>
      </p:sp>
      <p:sp>
        <p:nvSpPr>
          <p:cNvPr id="7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7490B-C69F-488E-A822-8D478D73AA2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7611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85FB87-2C93-4506-8A87-18715759F7B7}" type="datetime1">
              <a:rPr lang="cs-CZ" smtClean="0"/>
              <a:t>16.04.2018</a:t>
            </a:fld>
            <a:endParaRPr lang="cs-CZ"/>
          </a:p>
        </p:txBody>
      </p:sp>
      <p:sp>
        <p:nvSpPr>
          <p:cNvPr id="5" name="Zástupný symbol pro zápatí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U3V Fyzika pro nefyziky - Obdržálek</a:t>
            </a:r>
            <a:endParaRPr lang="cs-CZ"/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BB8357-E09B-43CE-8CDE-B385BAEC1BA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4616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D2C4E1-CC40-4C64-9831-99FD76EA58F4}" type="datetime1">
              <a:rPr lang="cs-CZ" smtClean="0"/>
              <a:t>16.04.2018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U3V Fyzika pro nefyziky - Obdržálek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38A854-7E7F-4C31-92ED-9EC62F540B3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9138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9" name="Zástupný symbol pro text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117B7E9D-9174-4626-8FF2-DCDD9BD8F9AF}" type="datetime1">
              <a:rPr lang="cs-CZ" smtClean="0"/>
              <a:t>16.04.2018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cs-CZ" smtClean="0"/>
              <a:t>U3V Fyzika pro nefyziky - Obdržálek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2534F899-505C-440E-8C77-AF8B9184DEA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92" r:id="rId2"/>
    <p:sldLayoutId id="2147483790" r:id="rId3"/>
    <p:sldLayoutId id="2147483793" r:id="rId4"/>
    <p:sldLayoutId id="2147483789" r:id="rId5"/>
    <p:sldLayoutId id="2147483794" r:id="rId6"/>
    <p:sldLayoutId id="2147483795" r:id="rId7"/>
    <p:sldLayoutId id="2147483788" r:id="rId8"/>
    <p:sldLayoutId id="2147483796" r:id="rId9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oleObject" Target="../embeddings/oleObject8.bin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12" Type="http://schemas.openxmlformats.org/officeDocument/2006/relationships/image" Target="../media/image10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11" Type="http://schemas.openxmlformats.org/officeDocument/2006/relationships/oleObject" Target="../embeddings/oleObject7.bin"/><Relationship Id="rId5" Type="http://schemas.openxmlformats.org/officeDocument/2006/relationships/oleObject" Target="../embeddings/oleObject4.bin"/><Relationship Id="rId10" Type="http://schemas.openxmlformats.org/officeDocument/2006/relationships/image" Target="../media/image9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6.bin"/><Relationship Id="rId14" Type="http://schemas.openxmlformats.org/officeDocument/2006/relationships/image" Target="../media/image11.wmf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357313" y="5072063"/>
            <a:ext cx="6400800" cy="1500187"/>
          </a:xfrm>
        </p:spPr>
        <p:txBody>
          <a:bodyPr anchor="b"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cs-CZ" sz="4400" i="1" dirty="0" smtClean="0">
                <a:solidFill>
                  <a:srgbClr val="002060"/>
                </a:solidFill>
                <a:latin typeface="Book Antiqua" pitchFamily="18" charset="0"/>
              </a:rPr>
              <a:t>Jan Obdržálek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2018-04-23T14:00:00,000</a:t>
            </a:r>
            <a:endParaRPr lang="cs-CZ" sz="2800" b="1" dirty="0" smtClean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969963" y="1146175"/>
            <a:ext cx="7632700" cy="1189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7200" dirty="0">
                <a:latin typeface="Book Antiqua" pitchFamily="18" charset="0"/>
              </a:rPr>
              <a:t>Relativita graficky</a:t>
            </a:r>
          </a:p>
        </p:txBody>
      </p:sp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3635375" y="3573463"/>
            <a:ext cx="2084388" cy="1189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7200" dirty="0">
                <a:solidFill>
                  <a:srgbClr val="0070C0"/>
                </a:solidFill>
                <a:latin typeface="Book Antiqua" pitchFamily="18" charset="0"/>
              </a:rPr>
              <a:t>U3V</a:t>
            </a:r>
            <a:endParaRPr lang="cs-CZ" sz="7200" dirty="0">
              <a:latin typeface="Book Antiqua" pitchFamily="18" charset="0"/>
            </a:endParaRPr>
          </a:p>
        </p:txBody>
      </p:sp>
      <p:sp>
        <p:nvSpPr>
          <p:cNvPr id="8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200" dirty="0" smtClean="0">
                <a:solidFill>
                  <a:srgbClr val="D38E27"/>
                </a:solidFill>
              </a:rPr>
              <a:t>23.4.2018</a:t>
            </a:r>
            <a:r>
              <a:rPr lang="cs-CZ" sz="1200" dirty="0" smtClean="0">
                <a:solidFill>
                  <a:srgbClr val="D38E27"/>
                </a:solidFill>
              </a:rPr>
              <a:t>  </a:t>
            </a:r>
            <a:r>
              <a:rPr lang="cs-CZ" sz="1200" dirty="0" smtClean="0">
                <a:solidFill>
                  <a:srgbClr val="D38E27"/>
                </a:solidFill>
              </a:rPr>
              <a:t>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9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1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1135063" y="476250"/>
            <a:ext cx="7772400" cy="500063"/>
          </a:xfrm>
        </p:spPr>
        <p:txBody>
          <a:bodyPr rtlCol="0" anchor="t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latin typeface="Book Antiqua" pitchFamily="18" charset="0"/>
              </a:rPr>
              <a:t>Graf (nádražní grafikon)</a:t>
            </a:r>
          </a:p>
        </p:txBody>
      </p:sp>
      <p:cxnSp>
        <p:nvCxnSpPr>
          <p:cNvPr id="5" name="Přímá spojovací šipka 4"/>
          <p:cNvCxnSpPr/>
          <p:nvPr/>
        </p:nvCxnSpPr>
        <p:spPr>
          <a:xfrm>
            <a:off x="714375" y="5929313"/>
            <a:ext cx="5500688" cy="1587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6572250" y="5857875"/>
            <a:ext cx="21431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i="1">
                <a:solidFill>
                  <a:schemeClr val="tx1"/>
                </a:solidFill>
                <a:latin typeface="Calibri" pitchFamily="34" charset="0"/>
              </a:rPr>
              <a:t>x/</a:t>
            </a:r>
            <a:r>
              <a:rPr lang="cs-CZ" altLang="cs-CZ" sz="2800">
                <a:solidFill>
                  <a:schemeClr val="tx1"/>
                </a:solidFill>
                <a:latin typeface="Calibri" pitchFamily="34" charset="0"/>
              </a:rPr>
              <a:t>km (kde je)</a:t>
            </a:r>
          </a:p>
        </p:txBody>
      </p:sp>
      <p:cxnSp>
        <p:nvCxnSpPr>
          <p:cNvPr id="8" name="Přímá spojovací šipka 7"/>
          <p:cNvCxnSpPr/>
          <p:nvPr/>
        </p:nvCxnSpPr>
        <p:spPr>
          <a:xfrm rot="5400000" flipH="1" flipV="1">
            <a:off x="214313" y="3714750"/>
            <a:ext cx="4500562" cy="71438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1428750" y="1285875"/>
            <a:ext cx="55006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i="1">
                <a:solidFill>
                  <a:schemeClr val="tx1"/>
                </a:solidFill>
                <a:latin typeface="Calibri" pitchFamily="34" charset="0"/>
              </a:rPr>
              <a:t>t/</a:t>
            </a:r>
            <a:r>
              <a:rPr lang="cs-CZ" altLang="cs-CZ" sz="2800">
                <a:solidFill>
                  <a:schemeClr val="tx1"/>
                </a:solidFill>
                <a:latin typeface="Calibri" pitchFamily="34" charset="0"/>
              </a:rPr>
              <a:t>min      (kdy tam je)  </a:t>
            </a:r>
            <a:r>
              <a:rPr lang="cs-CZ" altLang="cs-CZ" sz="2800">
                <a:solidFill>
                  <a:srgbClr val="FF0000"/>
                </a:solidFill>
                <a:latin typeface="Calibri" pitchFamily="34" charset="0"/>
              </a:rPr>
              <a:t>vlak   </a:t>
            </a:r>
            <a:r>
              <a:rPr lang="cs-CZ" altLang="cs-CZ" sz="2800">
                <a:solidFill>
                  <a:srgbClr val="00B050"/>
                </a:solidFill>
                <a:latin typeface="Calibri" pitchFamily="34" charset="0"/>
              </a:rPr>
              <a:t>rychlík</a:t>
            </a:r>
            <a:endParaRPr lang="cs-CZ" altLang="cs-CZ" sz="2800" i="1">
              <a:solidFill>
                <a:srgbClr val="00B050"/>
              </a:solidFill>
              <a:latin typeface="Calibri" pitchFamily="34" charset="0"/>
            </a:endParaRPr>
          </a:p>
        </p:txBody>
      </p:sp>
      <p:cxnSp>
        <p:nvCxnSpPr>
          <p:cNvPr id="11" name="Přímá spojovací čára 10"/>
          <p:cNvCxnSpPr/>
          <p:nvPr/>
        </p:nvCxnSpPr>
        <p:spPr>
          <a:xfrm rot="5400000">
            <a:off x="1570831" y="6001544"/>
            <a:ext cx="142875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čára 14"/>
          <p:cNvCxnSpPr/>
          <p:nvPr/>
        </p:nvCxnSpPr>
        <p:spPr>
          <a:xfrm rot="5400000">
            <a:off x="2356644" y="6001544"/>
            <a:ext cx="142875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 rot="5400000">
            <a:off x="3071019" y="6001544"/>
            <a:ext cx="142875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čára 18"/>
          <p:cNvCxnSpPr/>
          <p:nvPr/>
        </p:nvCxnSpPr>
        <p:spPr>
          <a:xfrm rot="5400000">
            <a:off x="3785394" y="6001544"/>
            <a:ext cx="142875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čára 20"/>
          <p:cNvCxnSpPr/>
          <p:nvPr/>
        </p:nvCxnSpPr>
        <p:spPr>
          <a:xfrm rot="5400000">
            <a:off x="4500563" y="6000750"/>
            <a:ext cx="142875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ovací čára 22"/>
          <p:cNvCxnSpPr/>
          <p:nvPr/>
        </p:nvCxnSpPr>
        <p:spPr>
          <a:xfrm rot="5400000">
            <a:off x="5215731" y="6001544"/>
            <a:ext cx="142875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ovací čára 24"/>
          <p:cNvCxnSpPr/>
          <p:nvPr/>
        </p:nvCxnSpPr>
        <p:spPr>
          <a:xfrm rot="5400000">
            <a:off x="5930106" y="6001544"/>
            <a:ext cx="142875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ovéPole 25"/>
          <p:cNvSpPr txBox="1">
            <a:spLocks noChangeArrowheads="1"/>
          </p:cNvSpPr>
          <p:nvPr/>
        </p:nvSpPr>
        <p:spPr bwMode="auto">
          <a:xfrm>
            <a:off x="2286000" y="6000750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tx1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8" name="TextovéPole 27"/>
          <p:cNvSpPr txBox="1">
            <a:spLocks noChangeArrowheads="1"/>
          </p:cNvSpPr>
          <p:nvPr/>
        </p:nvSpPr>
        <p:spPr bwMode="auto">
          <a:xfrm>
            <a:off x="3000375" y="5988050"/>
            <a:ext cx="301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tx1"/>
                </a:solidFill>
                <a:latin typeface="Calibri" pitchFamily="34" charset="0"/>
              </a:rPr>
              <a:t>1</a:t>
            </a:r>
          </a:p>
        </p:txBody>
      </p:sp>
      <p:cxnSp>
        <p:nvCxnSpPr>
          <p:cNvPr id="29" name="Přímá spojovací čára 28"/>
          <p:cNvCxnSpPr/>
          <p:nvPr/>
        </p:nvCxnSpPr>
        <p:spPr>
          <a:xfrm rot="5400000">
            <a:off x="715169" y="5999957"/>
            <a:ext cx="142875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ovéPole 29"/>
          <p:cNvSpPr txBox="1">
            <a:spLocks noChangeArrowheads="1"/>
          </p:cNvSpPr>
          <p:nvPr/>
        </p:nvSpPr>
        <p:spPr bwMode="auto">
          <a:xfrm>
            <a:off x="1428750" y="6000750"/>
            <a:ext cx="3714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tx1"/>
                </a:solidFill>
                <a:latin typeface="Calibri" pitchFamily="34" charset="0"/>
              </a:rPr>
              <a:t>-1</a:t>
            </a:r>
          </a:p>
        </p:txBody>
      </p:sp>
      <p:sp>
        <p:nvSpPr>
          <p:cNvPr id="31" name="TextovéPole 30"/>
          <p:cNvSpPr txBox="1">
            <a:spLocks noChangeArrowheads="1"/>
          </p:cNvSpPr>
          <p:nvPr/>
        </p:nvSpPr>
        <p:spPr bwMode="auto">
          <a:xfrm>
            <a:off x="571500" y="6000750"/>
            <a:ext cx="3714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tx1"/>
                </a:solidFill>
                <a:latin typeface="Calibri" pitchFamily="34" charset="0"/>
              </a:rPr>
              <a:t>-2</a:t>
            </a:r>
          </a:p>
        </p:txBody>
      </p:sp>
      <p:sp>
        <p:nvSpPr>
          <p:cNvPr id="32" name="TextovéPole 31"/>
          <p:cNvSpPr txBox="1">
            <a:spLocks noChangeArrowheads="1"/>
          </p:cNvSpPr>
          <p:nvPr/>
        </p:nvSpPr>
        <p:spPr bwMode="auto">
          <a:xfrm>
            <a:off x="3714750" y="6000750"/>
            <a:ext cx="301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tx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3" name="TextovéPole 32"/>
          <p:cNvSpPr txBox="1">
            <a:spLocks noChangeArrowheads="1"/>
          </p:cNvSpPr>
          <p:nvPr/>
        </p:nvSpPr>
        <p:spPr bwMode="auto">
          <a:xfrm>
            <a:off x="4429125" y="6000750"/>
            <a:ext cx="301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tx1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4" name="TextovéPole 33"/>
          <p:cNvSpPr txBox="1">
            <a:spLocks noChangeArrowheads="1"/>
          </p:cNvSpPr>
          <p:nvPr/>
        </p:nvSpPr>
        <p:spPr bwMode="auto">
          <a:xfrm>
            <a:off x="5127625" y="6000750"/>
            <a:ext cx="301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tx1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5" name="TextovéPole 34"/>
          <p:cNvSpPr txBox="1">
            <a:spLocks noChangeArrowheads="1"/>
          </p:cNvSpPr>
          <p:nvPr/>
        </p:nvSpPr>
        <p:spPr bwMode="auto">
          <a:xfrm>
            <a:off x="5857875" y="6000750"/>
            <a:ext cx="301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tx1"/>
                </a:solidFill>
                <a:latin typeface="Calibri" pitchFamily="34" charset="0"/>
              </a:rPr>
              <a:t>5</a:t>
            </a:r>
          </a:p>
        </p:txBody>
      </p:sp>
      <p:cxnSp>
        <p:nvCxnSpPr>
          <p:cNvPr id="38" name="Přímá spojovací čára 37"/>
          <p:cNvCxnSpPr/>
          <p:nvPr/>
        </p:nvCxnSpPr>
        <p:spPr>
          <a:xfrm>
            <a:off x="500063" y="5286375"/>
            <a:ext cx="5857875" cy="1588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ovací čára 38"/>
          <p:cNvCxnSpPr/>
          <p:nvPr/>
        </p:nvCxnSpPr>
        <p:spPr>
          <a:xfrm>
            <a:off x="571500" y="4500563"/>
            <a:ext cx="5857875" cy="1587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ovací čára 39"/>
          <p:cNvCxnSpPr/>
          <p:nvPr/>
        </p:nvCxnSpPr>
        <p:spPr>
          <a:xfrm>
            <a:off x="500063" y="3786188"/>
            <a:ext cx="5857875" cy="1587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ovací čára 40"/>
          <p:cNvCxnSpPr/>
          <p:nvPr/>
        </p:nvCxnSpPr>
        <p:spPr>
          <a:xfrm>
            <a:off x="642938" y="2357438"/>
            <a:ext cx="5857875" cy="1587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ovéPole 41"/>
          <p:cNvSpPr txBox="1">
            <a:spLocks noChangeArrowheads="1"/>
          </p:cNvSpPr>
          <p:nvPr/>
        </p:nvSpPr>
        <p:spPr bwMode="auto">
          <a:xfrm>
            <a:off x="2071688" y="5643563"/>
            <a:ext cx="301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0070C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43" name="TextovéPole 42"/>
          <p:cNvSpPr txBox="1">
            <a:spLocks noChangeArrowheads="1"/>
          </p:cNvSpPr>
          <p:nvPr/>
        </p:nvSpPr>
        <p:spPr bwMode="auto">
          <a:xfrm>
            <a:off x="2071688" y="4071938"/>
            <a:ext cx="301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0070C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44" name="TextovéPole 43"/>
          <p:cNvSpPr txBox="1">
            <a:spLocks noChangeArrowheads="1"/>
          </p:cNvSpPr>
          <p:nvPr/>
        </p:nvSpPr>
        <p:spPr bwMode="auto">
          <a:xfrm>
            <a:off x="2071688" y="4857750"/>
            <a:ext cx="301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0070C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45" name="TextovéPole 44"/>
          <p:cNvSpPr txBox="1">
            <a:spLocks noChangeArrowheads="1"/>
          </p:cNvSpPr>
          <p:nvPr/>
        </p:nvSpPr>
        <p:spPr bwMode="auto">
          <a:xfrm>
            <a:off x="2071688" y="3357563"/>
            <a:ext cx="301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0070C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46" name="TextovéPole 45"/>
          <p:cNvSpPr txBox="1">
            <a:spLocks noChangeArrowheads="1"/>
          </p:cNvSpPr>
          <p:nvPr/>
        </p:nvSpPr>
        <p:spPr bwMode="auto">
          <a:xfrm>
            <a:off x="2071688" y="2643188"/>
            <a:ext cx="301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0070C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47" name="TextovéPole 46"/>
          <p:cNvSpPr txBox="1">
            <a:spLocks noChangeArrowheads="1"/>
          </p:cNvSpPr>
          <p:nvPr/>
        </p:nvSpPr>
        <p:spPr bwMode="auto">
          <a:xfrm>
            <a:off x="1928813" y="6215063"/>
            <a:ext cx="10096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tx1"/>
                </a:solidFill>
                <a:latin typeface="Calibri" pitchFamily="34" charset="0"/>
              </a:rPr>
              <a:t>(nádraží)</a:t>
            </a:r>
          </a:p>
        </p:txBody>
      </p:sp>
      <p:cxnSp>
        <p:nvCxnSpPr>
          <p:cNvPr id="49" name="Přímá spojovací čára 48"/>
          <p:cNvCxnSpPr/>
          <p:nvPr/>
        </p:nvCxnSpPr>
        <p:spPr>
          <a:xfrm>
            <a:off x="642938" y="3071813"/>
            <a:ext cx="5857875" cy="1587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ovéPole 49"/>
          <p:cNvSpPr txBox="1">
            <a:spLocks noChangeArrowheads="1"/>
          </p:cNvSpPr>
          <p:nvPr/>
        </p:nvSpPr>
        <p:spPr bwMode="auto">
          <a:xfrm>
            <a:off x="2071688" y="1857375"/>
            <a:ext cx="301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0070C0"/>
                </a:solidFill>
                <a:latin typeface="Calibri" pitchFamily="34" charset="0"/>
              </a:rPr>
              <a:t>5</a:t>
            </a:r>
          </a:p>
        </p:txBody>
      </p:sp>
      <p:cxnSp>
        <p:nvCxnSpPr>
          <p:cNvPr id="37" name="Přímá spojovací čára 36"/>
          <p:cNvCxnSpPr/>
          <p:nvPr/>
        </p:nvCxnSpPr>
        <p:spPr>
          <a:xfrm rot="5400000" flipH="1" flipV="1">
            <a:off x="2392363" y="5894388"/>
            <a:ext cx="71437" cy="158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Přímá spojovací čára 51"/>
          <p:cNvCxnSpPr/>
          <p:nvPr/>
        </p:nvCxnSpPr>
        <p:spPr>
          <a:xfrm rot="5400000" flipH="1" flipV="1">
            <a:off x="2394744" y="5823744"/>
            <a:ext cx="73025" cy="158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Přímá spojovací čára 52"/>
          <p:cNvCxnSpPr/>
          <p:nvPr/>
        </p:nvCxnSpPr>
        <p:spPr>
          <a:xfrm rot="5400000" flipH="1" flipV="1">
            <a:off x="2401094" y="5679281"/>
            <a:ext cx="69850" cy="158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Přímá spojovací čára 54"/>
          <p:cNvCxnSpPr/>
          <p:nvPr/>
        </p:nvCxnSpPr>
        <p:spPr>
          <a:xfrm rot="5400000" flipH="1" flipV="1">
            <a:off x="2401888" y="5608638"/>
            <a:ext cx="71437" cy="158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Přímá spojovací čára 55"/>
          <p:cNvCxnSpPr/>
          <p:nvPr/>
        </p:nvCxnSpPr>
        <p:spPr>
          <a:xfrm rot="5400000" flipH="1" flipV="1">
            <a:off x="2396331" y="5750719"/>
            <a:ext cx="73025" cy="158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Přímá spojovací čára 74"/>
          <p:cNvCxnSpPr/>
          <p:nvPr/>
        </p:nvCxnSpPr>
        <p:spPr>
          <a:xfrm rot="5400000" flipH="1" flipV="1">
            <a:off x="2401094" y="5536407"/>
            <a:ext cx="73025" cy="158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Přímá spojovací čára 75"/>
          <p:cNvCxnSpPr/>
          <p:nvPr/>
        </p:nvCxnSpPr>
        <p:spPr>
          <a:xfrm rot="5400000" flipH="1" flipV="1">
            <a:off x="2401094" y="5464969"/>
            <a:ext cx="73025" cy="158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Přímá spojovací čára 76"/>
          <p:cNvCxnSpPr/>
          <p:nvPr/>
        </p:nvCxnSpPr>
        <p:spPr>
          <a:xfrm rot="5400000" flipH="1" flipV="1">
            <a:off x="2401094" y="5393532"/>
            <a:ext cx="73025" cy="158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Přímá spojovací čára 77"/>
          <p:cNvCxnSpPr/>
          <p:nvPr/>
        </p:nvCxnSpPr>
        <p:spPr>
          <a:xfrm rot="5400000" flipH="1" flipV="1">
            <a:off x="2403475" y="5321300"/>
            <a:ext cx="71438" cy="158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Přímá spojovací čára 78"/>
          <p:cNvCxnSpPr/>
          <p:nvPr/>
        </p:nvCxnSpPr>
        <p:spPr>
          <a:xfrm rot="5400000" flipH="1" flipV="1">
            <a:off x="2396331" y="5183982"/>
            <a:ext cx="144463" cy="635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Přímá spojovací čára 81"/>
          <p:cNvCxnSpPr/>
          <p:nvPr/>
        </p:nvCxnSpPr>
        <p:spPr>
          <a:xfrm rot="5400000" flipH="1" flipV="1">
            <a:off x="2499519" y="5001419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Přímá spojovací čára 83"/>
          <p:cNvCxnSpPr/>
          <p:nvPr/>
        </p:nvCxnSpPr>
        <p:spPr>
          <a:xfrm rot="5400000" flipH="1" flipV="1">
            <a:off x="2642394" y="4858544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Přímá spojovací čára 84"/>
          <p:cNvCxnSpPr/>
          <p:nvPr/>
        </p:nvCxnSpPr>
        <p:spPr>
          <a:xfrm rot="5400000" flipH="1" flipV="1">
            <a:off x="2785269" y="4715669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Přímá spojovací čára 85"/>
          <p:cNvCxnSpPr/>
          <p:nvPr/>
        </p:nvCxnSpPr>
        <p:spPr>
          <a:xfrm rot="5400000" flipH="1" flipV="1">
            <a:off x="2928144" y="4572794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Přímá spojovací čára 86"/>
          <p:cNvCxnSpPr/>
          <p:nvPr/>
        </p:nvCxnSpPr>
        <p:spPr>
          <a:xfrm rot="5400000" flipH="1" flipV="1">
            <a:off x="3071019" y="4429919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Přímá spojovací čára 87"/>
          <p:cNvCxnSpPr/>
          <p:nvPr/>
        </p:nvCxnSpPr>
        <p:spPr>
          <a:xfrm rot="5400000" flipH="1" flipV="1">
            <a:off x="3213894" y="4287044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Přímá spojovací čára 88"/>
          <p:cNvCxnSpPr/>
          <p:nvPr/>
        </p:nvCxnSpPr>
        <p:spPr>
          <a:xfrm rot="5400000" flipH="1" flipV="1">
            <a:off x="3356769" y="4144169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Přímá spojovací čára 89"/>
          <p:cNvCxnSpPr/>
          <p:nvPr/>
        </p:nvCxnSpPr>
        <p:spPr>
          <a:xfrm rot="5400000" flipH="1" flipV="1">
            <a:off x="3499644" y="4001294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Přímá spojovací čára 90"/>
          <p:cNvCxnSpPr/>
          <p:nvPr/>
        </p:nvCxnSpPr>
        <p:spPr>
          <a:xfrm rot="5400000" flipH="1" flipV="1">
            <a:off x="3642519" y="3858419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Přímá spojovací čára 91"/>
          <p:cNvCxnSpPr/>
          <p:nvPr/>
        </p:nvCxnSpPr>
        <p:spPr>
          <a:xfrm rot="5400000" flipH="1" flipV="1">
            <a:off x="3785394" y="3715544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Přímá spojovací čára 92"/>
          <p:cNvCxnSpPr/>
          <p:nvPr/>
        </p:nvCxnSpPr>
        <p:spPr>
          <a:xfrm rot="5400000" flipH="1" flipV="1">
            <a:off x="3928269" y="3572669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Přímá spojovací čára 93"/>
          <p:cNvCxnSpPr/>
          <p:nvPr/>
        </p:nvCxnSpPr>
        <p:spPr>
          <a:xfrm rot="5400000" flipH="1" flipV="1">
            <a:off x="4071144" y="3429794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Přímá spojovací čára 94"/>
          <p:cNvCxnSpPr/>
          <p:nvPr/>
        </p:nvCxnSpPr>
        <p:spPr>
          <a:xfrm rot="5400000" flipH="1" flipV="1">
            <a:off x="4214019" y="3286919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Přímá spojovací čára 95"/>
          <p:cNvCxnSpPr/>
          <p:nvPr/>
        </p:nvCxnSpPr>
        <p:spPr>
          <a:xfrm rot="5400000" flipH="1" flipV="1">
            <a:off x="4357688" y="3143250"/>
            <a:ext cx="142875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Přímá spojovací čára 96"/>
          <p:cNvCxnSpPr/>
          <p:nvPr/>
        </p:nvCxnSpPr>
        <p:spPr>
          <a:xfrm rot="5400000" flipH="1" flipV="1">
            <a:off x="4500563" y="3071813"/>
            <a:ext cx="71437" cy="7143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Přímá spojovací čára 97"/>
          <p:cNvCxnSpPr/>
          <p:nvPr/>
        </p:nvCxnSpPr>
        <p:spPr>
          <a:xfrm rot="5400000" flipH="1" flipV="1">
            <a:off x="4464051" y="2963862"/>
            <a:ext cx="215900" cy="31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Přímá spojovací čára 98"/>
          <p:cNvCxnSpPr/>
          <p:nvPr/>
        </p:nvCxnSpPr>
        <p:spPr>
          <a:xfrm rot="5400000" flipH="1" flipV="1">
            <a:off x="4501356" y="2785269"/>
            <a:ext cx="142875" cy="158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Přímá spojovací čára 99"/>
          <p:cNvCxnSpPr/>
          <p:nvPr/>
        </p:nvCxnSpPr>
        <p:spPr>
          <a:xfrm flipH="1" flipV="1">
            <a:off x="4500563" y="2571750"/>
            <a:ext cx="71437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Přímá spojovací čára 104"/>
          <p:cNvCxnSpPr/>
          <p:nvPr/>
        </p:nvCxnSpPr>
        <p:spPr>
          <a:xfrm flipH="1" flipV="1">
            <a:off x="4402138" y="2428875"/>
            <a:ext cx="96837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Přímá spojovací čára 105"/>
          <p:cNvCxnSpPr/>
          <p:nvPr/>
        </p:nvCxnSpPr>
        <p:spPr>
          <a:xfrm flipH="1" flipV="1">
            <a:off x="4337050" y="2341563"/>
            <a:ext cx="85725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99" name="TextovéPole 107"/>
          <p:cNvSpPr txBox="1">
            <a:spLocks noChangeArrowheads="1"/>
          </p:cNvSpPr>
          <p:nvPr/>
        </p:nvSpPr>
        <p:spPr bwMode="auto">
          <a:xfrm>
            <a:off x="4286250" y="6199188"/>
            <a:ext cx="5286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tx1"/>
                </a:solidFill>
                <a:latin typeface="Calibri" pitchFamily="34" charset="0"/>
              </a:rPr>
              <a:t>(cíl)</a:t>
            </a:r>
          </a:p>
        </p:txBody>
      </p:sp>
      <p:sp>
        <p:nvSpPr>
          <p:cNvPr id="109" name="TextovéPole 108"/>
          <p:cNvSpPr txBox="1">
            <a:spLocks noChangeArrowheads="1"/>
          </p:cNvSpPr>
          <p:nvPr/>
        </p:nvSpPr>
        <p:spPr bwMode="auto">
          <a:xfrm>
            <a:off x="2428875" y="5429250"/>
            <a:ext cx="5762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FF0000"/>
                </a:solidFill>
                <a:latin typeface="Calibri" pitchFamily="34" charset="0"/>
              </a:rPr>
              <a:t>stojí</a:t>
            </a:r>
          </a:p>
        </p:txBody>
      </p:sp>
      <p:sp>
        <p:nvSpPr>
          <p:cNvPr id="110" name="TextovéPole 109"/>
          <p:cNvSpPr txBox="1">
            <a:spLocks noChangeArrowheads="1"/>
          </p:cNvSpPr>
          <p:nvPr/>
        </p:nvSpPr>
        <p:spPr bwMode="auto">
          <a:xfrm>
            <a:off x="3214688" y="4857750"/>
            <a:ext cx="5921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FF0000"/>
                </a:solidFill>
                <a:latin typeface="Calibri" pitchFamily="34" charset="0"/>
              </a:rPr>
              <a:t>jede</a:t>
            </a:r>
          </a:p>
        </p:txBody>
      </p:sp>
      <p:sp>
        <p:nvSpPr>
          <p:cNvPr id="111" name="TextovéPole 110"/>
          <p:cNvSpPr txBox="1">
            <a:spLocks noChangeArrowheads="1"/>
          </p:cNvSpPr>
          <p:nvPr/>
        </p:nvSpPr>
        <p:spPr bwMode="auto">
          <a:xfrm>
            <a:off x="3940175" y="2773363"/>
            <a:ext cx="5762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FF0000"/>
                </a:solidFill>
                <a:latin typeface="Calibri" pitchFamily="34" charset="0"/>
              </a:rPr>
              <a:t>stojí</a:t>
            </a:r>
          </a:p>
        </p:txBody>
      </p:sp>
      <p:cxnSp>
        <p:nvCxnSpPr>
          <p:cNvPr id="69" name="Přímá spojovací čára 68"/>
          <p:cNvCxnSpPr/>
          <p:nvPr/>
        </p:nvCxnSpPr>
        <p:spPr>
          <a:xfrm rot="5400000" flipH="1" flipV="1">
            <a:off x="2322513" y="5892800"/>
            <a:ext cx="71438" cy="1587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Přímá spojovací čára 69"/>
          <p:cNvCxnSpPr/>
          <p:nvPr/>
        </p:nvCxnSpPr>
        <p:spPr>
          <a:xfrm rot="5400000" flipH="1" flipV="1">
            <a:off x="2322513" y="5821363"/>
            <a:ext cx="71437" cy="1587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Přímá spojovací čára 70"/>
          <p:cNvCxnSpPr/>
          <p:nvPr/>
        </p:nvCxnSpPr>
        <p:spPr>
          <a:xfrm rot="5400000" flipH="1" flipV="1">
            <a:off x="2322513" y="5749925"/>
            <a:ext cx="71438" cy="1587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Přímá spojovací čára 71"/>
          <p:cNvCxnSpPr/>
          <p:nvPr/>
        </p:nvCxnSpPr>
        <p:spPr>
          <a:xfrm rot="5400000" flipH="1" flipV="1">
            <a:off x="2322513" y="5678488"/>
            <a:ext cx="71437" cy="1587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Přímá spojovací čára 72"/>
          <p:cNvCxnSpPr/>
          <p:nvPr/>
        </p:nvCxnSpPr>
        <p:spPr>
          <a:xfrm rot="5400000" flipH="1" flipV="1">
            <a:off x="2322513" y="5607050"/>
            <a:ext cx="71438" cy="1587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Přímá spojovací čára 73"/>
          <p:cNvCxnSpPr/>
          <p:nvPr/>
        </p:nvCxnSpPr>
        <p:spPr>
          <a:xfrm rot="5400000" flipH="1" flipV="1">
            <a:off x="2322513" y="5535613"/>
            <a:ext cx="71437" cy="1587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Přímá spojovací čára 79"/>
          <p:cNvCxnSpPr/>
          <p:nvPr/>
        </p:nvCxnSpPr>
        <p:spPr>
          <a:xfrm rot="5400000" flipH="1" flipV="1">
            <a:off x="2322513" y="5464175"/>
            <a:ext cx="71438" cy="1587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Přímá spojovací čára 80"/>
          <p:cNvCxnSpPr/>
          <p:nvPr/>
        </p:nvCxnSpPr>
        <p:spPr>
          <a:xfrm rot="5400000" flipH="1" flipV="1">
            <a:off x="2322513" y="5392738"/>
            <a:ext cx="71437" cy="1587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Přímá spojovací čára 82"/>
          <p:cNvCxnSpPr/>
          <p:nvPr/>
        </p:nvCxnSpPr>
        <p:spPr>
          <a:xfrm rot="5400000" flipH="1" flipV="1">
            <a:off x="2320131" y="5322094"/>
            <a:ext cx="73025" cy="1588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ovéPole 100"/>
          <p:cNvSpPr txBox="1">
            <a:spLocks noChangeArrowheads="1"/>
          </p:cNvSpPr>
          <p:nvPr/>
        </p:nvSpPr>
        <p:spPr bwMode="auto">
          <a:xfrm>
            <a:off x="1714500" y="5429250"/>
            <a:ext cx="5762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00B050"/>
                </a:solidFill>
                <a:latin typeface="Calibri" pitchFamily="34" charset="0"/>
              </a:rPr>
              <a:t>stojí</a:t>
            </a:r>
          </a:p>
        </p:txBody>
      </p:sp>
      <p:cxnSp>
        <p:nvCxnSpPr>
          <p:cNvPr id="102" name="Přímá spojovací čára 101"/>
          <p:cNvCxnSpPr/>
          <p:nvPr/>
        </p:nvCxnSpPr>
        <p:spPr>
          <a:xfrm rot="5400000" flipH="1" flipV="1">
            <a:off x="2286794" y="5214144"/>
            <a:ext cx="142875" cy="1587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Přímá spojovací čára 106"/>
          <p:cNvCxnSpPr/>
          <p:nvPr/>
        </p:nvCxnSpPr>
        <p:spPr>
          <a:xfrm rot="5400000" flipH="1" flipV="1">
            <a:off x="2286794" y="5071269"/>
            <a:ext cx="142875" cy="1587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Přímá spojovací čára 112"/>
          <p:cNvCxnSpPr/>
          <p:nvPr/>
        </p:nvCxnSpPr>
        <p:spPr>
          <a:xfrm rot="5400000" flipH="1" flipV="1">
            <a:off x="2286794" y="4928394"/>
            <a:ext cx="142875" cy="1587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Přímá spojovací čára 113"/>
          <p:cNvCxnSpPr/>
          <p:nvPr/>
        </p:nvCxnSpPr>
        <p:spPr>
          <a:xfrm rot="5400000" flipH="1" flipV="1">
            <a:off x="2286794" y="4785519"/>
            <a:ext cx="142875" cy="1587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Přímá spojovací čára 114"/>
          <p:cNvCxnSpPr/>
          <p:nvPr/>
        </p:nvCxnSpPr>
        <p:spPr>
          <a:xfrm rot="5400000" flipH="1" flipV="1">
            <a:off x="2286794" y="4642644"/>
            <a:ext cx="142875" cy="1587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Přímá spojovací čára 115"/>
          <p:cNvCxnSpPr/>
          <p:nvPr/>
        </p:nvCxnSpPr>
        <p:spPr>
          <a:xfrm rot="5400000" flipH="1" flipV="1">
            <a:off x="2320925" y="4537075"/>
            <a:ext cx="71438" cy="1588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Přímá spojovací čára 117"/>
          <p:cNvCxnSpPr/>
          <p:nvPr/>
        </p:nvCxnSpPr>
        <p:spPr>
          <a:xfrm flipV="1">
            <a:off x="2357438" y="4357688"/>
            <a:ext cx="357187" cy="142875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Přímá spojovací čára 119"/>
          <p:cNvCxnSpPr/>
          <p:nvPr/>
        </p:nvCxnSpPr>
        <p:spPr>
          <a:xfrm flipV="1">
            <a:off x="2714625" y="4214813"/>
            <a:ext cx="357188" cy="142875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Přímá spojovací čára 120"/>
          <p:cNvCxnSpPr/>
          <p:nvPr/>
        </p:nvCxnSpPr>
        <p:spPr>
          <a:xfrm flipV="1">
            <a:off x="3071813" y="4071938"/>
            <a:ext cx="357187" cy="142875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Přímá spojovací čára 121"/>
          <p:cNvCxnSpPr/>
          <p:nvPr/>
        </p:nvCxnSpPr>
        <p:spPr>
          <a:xfrm flipV="1">
            <a:off x="3429000" y="3929063"/>
            <a:ext cx="428625" cy="142875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Přímá spojovací čára 122"/>
          <p:cNvCxnSpPr/>
          <p:nvPr/>
        </p:nvCxnSpPr>
        <p:spPr>
          <a:xfrm flipV="1">
            <a:off x="3857625" y="3786188"/>
            <a:ext cx="428625" cy="142875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Přímá spojovací čára 123"/>
          <p:cNvCxnSpPr/>
          <p:nvPr/>
        </p:nvCxnSpPr>
        <p:spPr>
          <a:xfrm flipV="1">
            <a:off x="4286250" y="3643313"/>
            <a:ext cx="428625" cy="142875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Přímá spojovací čára 124"/>
          <p:cNvCxnSpPr/>
          <p:nvPr/>
        </p:nvCxnSpPr>
        <p:spPr>
          <a:xfrm flipV="1">
            <a:off x="4714875" y="3500438"/>
            <a:ext cx="500063" cy="142875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Přímá spojovací čára 125"/>
          <p:cNvCxnSpPr/>
          <p:nvPr/>
        </p:nvCxnSpPr>
        <p:spPr>
          <a:xfrm flipV="1">
            <a:off x="5214938" y="3357563"/>
            <a:ext cx="500062" cy="142875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Přímá spojovací čára 136"/>
          <p:cNvCxnSpPr/>
          <p:nvPr/>
        </p:nvCxnSpPr>
        <p:spPr>
          <a:xfrm flipV="1">
            <a:off x="5715000" y="3214688"/>
            <a:ext cx="500063" cy="142875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TextovéPole 138"/>
          <p:cNvSpPr txBox="1">
            <a:spLocks noChangeArrowheads="1"/>
          </p:cNvSpPr>
          <p:nvPr/>
        </p:nvSpPr>
        <p:spPr bwMode="auto">
          <a:xfrm>
            <a:off x="1928813" y="3773488"/>
            <a:ext cx="14287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00B050"/>
                </a:solidFill>
                <a:latin typeface="Calibri" pitchFamily="34" charset="0"/>
              </a:rPr>
              <a:t>jede  rychleji</a:t>
            </a:r>
          </a:p>
        </p:txBody>
      </p:sp>
      <p:cxnSp>
        <p:nvCxnSpPr>
          <p:cNvPr id="143" name="Přímá spojovací šipka 142"/>
          <p:cNvCxnSpPr/>
          <p:nvPr/>
        </p:nvCxnSpPr>
        <p:spPr>
          <a:xfrm flipV="1">
            <a:off x="6215063" y="3000375"/>
            <a:ext cx="714375" cy="214313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TextovéPole 107"/>
          <p:cNvSpPr txBox="1">
            <a:spLocks noChangeArrowheads="1"/>
          </p:cNvSpPr>
          <p:nvPr/>
        </p:nvSpPr>
        <p:spPr bwMode="auto">
          <a:xfrm>
            <a:off x="3127375" y="2387600"/>
            <a:ext cx="12525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FF0000"/>
                </a:solidFill>
                <a:latin typeface="Calibri" pitchFamily="34" charset="0"/>
              </a:rPr>
              <a:t>jede zpátky</a:t>
            </a:r>
          </a:p>
        </p:txBody>
      </p:sp>
      <p:sp>
        <p:nvSpPr>
          <p:cNvPr id="112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200" dirty="0" smtClean="0">
                <a:solidFill>
                  <a:srgbClr val="D38E27"/>
                </a:solidFill>
              </a:rPr>
              <a:t>23.4.2018</a:t>
            </a:r>
            <a:r>
              <a:rPr lang="cs-CZ" sz="1200" dirty="0" smtClean="0">
                <a:solidFill>
                  <a:srgbClr val="D38E27"/>
                </a:solidFill>
              </a:rPr>
              <a:t>  </a:t>
            </a:r>
            <a:r>
              <a:rPr lang="cs-CZ" sz="1200" dirty="0" smtClean="0">
                <a:solidFill>
                  <a:srgbClr val="D38E27"/>
                </a:solidFill>
              </a:rPr>
              <a:t>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1549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0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1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1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2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3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3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14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4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15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15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16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6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17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7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18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18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19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19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20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8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20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21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8" presetClass="entr" presetSubtype="16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6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7" fill="hold" nodeType="afterGroup">
                            <p:stCondLst>
                              <p:cond delay="14300"/>
                            </p:stCondLst>
                            <p:childTnLst>
                              <p:par>
                                <p:cTn id="21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 nodeType="afterGroup">
                            <p:stCondLst>
                              <p:cond delay="14800"/>
                            </p:stCondLst>
                            <p:childTnLst>
                              <p:par>
                                <p:cTn id="22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3" fill="hold" nodeType="afterGroup">
                            <p:stCondLst>
                              <p:cond delay="15300"/>
                            </p:stCondLst>
                            <p:childTnLst>
                              <p:par>
                                <p:cTn id="22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26" grpId="0"/>
      <p:bldP spid="28" grpId="0"/>
      <p:bldP spid="30" grpId="0"/>
      <p:bldP spid="31" grpId="0"/>
      <p:bldP spid="32" grpId="0"/>
      <p:bldP spid="33" grpId="0"/>
      <p:bldP spid="34" grpId="0"/>
      <p:bldP spid="35" grpId="0"/>
      <p:bldP spid="42" grpId="0"/>
      <p:bldP spid="43" grpId="0"/>
      <p:bldP spid="44" grpId="0"/>
      <p:bldP spid="45" grpId="0"/>
      <p:bldP spid="46" grpId="0"/>
      <p:bldP spid="47" grpId="0"/>
      <p:bldP spid="50" grpId="0"/>
      <p:bldP spid="109" grpId="0"/>
      <p:bldP spid="111" grpId="0"/>
      <p:bldP spid="101" grpId="0"/>
      <p:bldP spid="139" grpId="0"/>
      <p:bldP spid="10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1023938" y="492125"/>
            <a:ext cx="7772400" cy="500063"/>
          </a:xfrm>
        </p:spPr>
        <p:txBody>
          <a:bodyPr rtlCol="0" anchor="t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rgbClr val="FF0000"/>
                </a:solidFill>
                <a:latin typeface="Book Antiqua" pitchFamily="18" charset="0"/>
              </a:rPr>
              <a:t>Poloha</a:t>
            </a:r>
            <a:r>
              <a:rPr lang="cs-CZ" dirty="0" smtClean="0">
                <a:latin typeface="Book Antiqua" pitchFamily="18" charset="0"/>
              </a:rPr>
              <a:t> a </a:t>
            </a:r>
            <a:r>
              <a:rPr lang="cs-CZ" dirty="0" smtClean="0">
                <a:solidFill>
                  <a:srgbClr val="00B0F0"/>
                </a:solidFill>
                <a:latin typeface="Book Antiqua" pitchFamily="18" charset="0"/>
              </a:rPr>
              <a:t>čas</a:t>
            </a:r>
            <a:r>
              <a:rPr lang="cs-CZ" dirty="0" smtClean="0">
                <a:latin typeface="Book Antiqua" pitchFamily="18" charset="0"/>
              </a:rPr>
              <a:t> vůči vlaku</a:t>
            </a:r>
          </a:p>
        </p:txBody>
      </p:sp>
      <p:cxnSp>
        <p:nvCxnSpPr>
          <p:cNvPr id="5" name="Přímá spojovací šipka 4"/>
          <p:cNvCxnSpPr/>
          <p:nvPr/>
        </p:nvCxnSpPr>
        <p:spPr>
          <a:xfrm>
            <a:off x="714375" y="5929313"/>
            <a:ext cx="5500688" cy="1587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6572250" y="5857875"/>
            <a:ext cx="172243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2800" dirty="0" smtClean="0">
                <a:latin typeface="Calibri" pitchFamily="34" charset="0"/>
              </a:rPr>
              <a:t>Země  </a:t>
            </a:r>
            <a:r>
              <a:rPr lang="cs-CZ" sz="2800" i="1" dirty="0" smtClean="0">
                <a:latin typeface="Calibri" pitchFamily="34" charset="0"/>
              </a:rPr>
              <a:t>x/</a:t>
            </a:r>
            <a:r>
              <a:rPr lang="cs-CZ" sz="2800" dirty="0" smtClean="0">
                <a:latin typeface="Calibri" pitchFamily="34" charset="0"/>
              </a:rPr>
              <a:t>m </a:t>
            </a:r>
            <a:endParaRPr lang="cs-CZ" sz="2800" dirty="0">
              <a:latin typeface="Calibri" pitchFamily="34" charset="0"/>
            </a:endParaRPr>
          </a:p>
        </p:txBody>
      </p:sp>
      <p:cxnSp>
        <p:nvCxnSpPr>
          <p:cNvPr id="8" name="Přímá spojovací šipka 7"/>
          <p:cNvCxnSpPr/>
          <p:nvPr/>
        </p:nvCxnSpPr>
        <p:spPr>
          <a:xfrm rot="5400000" flipH="1" flipV="1">
            <a:off x="214313" y="3714750"/>
            <a:ext cx="4500562" cy="7143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1571626" y="1146175"/>
            <a:ext cx="15938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2800" dirty="0" smtClean="0">
                <a:latin typeface="Calibri" pitchFamily="34" charset="0"/>
              </a:rPr>
              <a:t>Země </a:t>
            </a:r>
            <a:r>
              <a:rPr lang="cs-CZ" sz="2800" i="1" dirty="0" smtClean="0">
                <a:latin typeface="Calibri" pitchFamily="34" charset="0"/>
              </a:rPr>
              <a:t>t/</a:t>
            </a:r>
            <a:r>
              <a:rPr lang="cs-CZ" sz="2800" dirty="0" smtClean="0">
                <a:latin typeface="Calibri" pitchFamily="34" charset="0"/>
              </a:rPr>
              <a:t>s</a:t>
            </a:r>
            <a:endParaRPr lang="cs-CZ" sz="2800" i="1" dirty="0">
              <a:latin typeface="Calibri" pitchFamily="34" charset="0"/>
            </a:endParaRPr>
          </a:p>
        </p:txBody>
      </p:sp>
      <p:cxnSp>
        <p:nvCxnSpPr>
          <p:cNvPr id="11" name="Přímá spojovací čára 10"/>
          <p:cNvCxnSpPr/>
          <p:nvPr/>
        </p:nvCxnSpPr>
        <p:spPr>
          <a:xfrm rot="5400000">
            <a:off x="1570831" y="6001544"/>
            <a:ext cx="142875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čára 14"/>
          <p:cNvCxnSpPr/>
          <p:nvPr/>
        </p:nvCxnSpPr>
        <p:spPr>
          <a:xfrm rot="5400000">
            <a:off x="2356644" y="6001544"/>
            <a:ext cx="142875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 rot="5400000">
            <a:off x="3071019" y="6001544"/>
            <a:ext cx="142875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čára 18"/>
          <p:cNvCxnSpPr/>
          <p:nvPr/>
        </p:nvCxnSpPr>
        <p:spPr>
          <a:xfrm rot="5400000">
            <a:off x="3785394" y="6001544"/>
            <a:ext cx="142875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čára 20"/>
          <p:cNvCxnSpPr/>
          <p:nvPr/>
        </p:nvCxnSpPr>
        <p:spPr>
          <a:xfrm rot="5400000">
            <a:off x="4500563" y="6000750"/>
            <a:ext cx="142875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ovací čára 22"/>
          <p:cNvCxnSpPr/>
          <p:nvPr/>
        </p:nvCxnSpPr>
        <p:spPr>
          <a:xfrm rot="5400000">
            <a:off x="5215731" y="6001544"/>
            <a:ext cx="142875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ovací čára 24"/>
          <p:cNvCxnSpPr/>
          <p:nvPr/>
        </p:nvCxnSpPr>
        <p:spPr>
          <a:xfrm rot="5400000">
            <a:off x="5930106" y="6001544"/>
            <a:ext cx="142875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ovéPole 25"/>
          <p:cNvSpPr txBox="1">
            <a:spLocks noChangeArrowheads="1"/>
          </p:cNvSpPr>
          <p:nvPr/>
        </p:nvSpPr>
        <p:spPr bwMode="auto">
          <a:xfrm>
            <a:off x="2273300" y="5962650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0</a:t>
            </a:r>
          </a:p>
        </p:txBody>
      </p:sp>
      <p:sp>
        <p:nvSpPr>
          <p:cNvPr id="28" name="TextovéPole 27"/>
          <p:cNvSpPr txBox="1">
            <a:spLocks noChangeArrowheads="1"/>
          </p:cNvSpPr>
          <p:nvPr/>
        </p:nvSpPr>
        <p:spPr bwMode="auto">
          <a:xfrm>
            <a:off x="3000375" y="5988050"/>
            <a:ext cx="301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1</a:t>
            </a:r>
          </a:p>
        </p:txBody>
      </p:sp>
      <p:cxnSp>
        <p:nvCxnSpPr>
          <p:cNvPr id="29" name="Přímá spojovací čára 28"/>
          <p:cNvCxnSpPr/>
          <p:nvPr/>
        </p:nvCxnSpPr>
        <p:spPr>
          <a:xfrm rot="5400000">
            <a:off x="856456" y="5999957"/>
            <a:ext cx="142875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ovéPole 29"/>
          <p:cNvSpPr txBox="1">
            <a:spLocks noChangeArrowheads="1"/>
          </p:cNvSpPr>
          <p:nvPr/>
        </p:nvSpPr>
        <p:spPr bwMode="auto">
          <a:xfrm>
            <a:off x="1454150" y="5962650"/>
            <a:ext cx="3714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>
                <a:latin typeface="Calibri" pitchFamily="34" charset="0"/>
              </a:rPr>
              <a:t>-1</a:t>
            </a:r>
          </a:p>
        </p:txBody>
      </p:sp>
      <p:sp>
        <p:nvSpPr>
          <p:cNvPr id="31" name="TextovéPole 30"/>
          <p:cNvSpPr txBox="1">
            <a:spLocks noChangeArrowheads="1"/>
          </p:cNvSpPr>
          <p:nvPr/>
        </p:nvSpPr>
        <p:spPr bwMode="auto">
          <a:xfrm>
            <a:off x="762000" y="5980113"/>
            <a:ext cx="3714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-2</a:t>
            </a:r>
          </a:p>
        </p:txBody>
      </p:sp>
      <p:sp>
        <p:nvSpPr>
          <p:cNvPr id="32" name="TextovéPole 31"/>
          <p:cNvSpPr txBox="1">
            <a:spLocks noChangeArrowheads="1"/>
          </p:cNvSpPr>
          <p:nvPr/>
        </p:nvSpPr>
        <p:spPr bwMode="auto">
          <a:xfrm>
            <a:off x="3714750" y="6000750"/>
            <a:ext cx="301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2</a:t>
            </a:r>
          </a:p>
        </p:txBody>
      </p:sp>
      <p:sp>
        <p:nvSpPr>
          <p:cNvPr id="33" name="TextovéPole 32"/>
          <p:cNvSpPr txBox="1">
            <a:spLocks noChangeArrowheads="1"/>
          </p:cNvSpPr>
          <p:nvPr/>
        </p:nvSpPr>
        <p:spPr bwMode="auto">
          <a:xfrm>
            <a:off x="4429125" y="6000750"/>
            <a:ext cx="301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3</a:t>
            </a:r>
          </a:p>
        </p:txBody>
      </p:sp>
      <p:sp>
        <p:nvSpPr>
          <p:cNvPr id="34" name="TextovéPole 33"/>
          <p:cNvSpPr txBox="1">
            <a:spLocks noChangeArrowheads="1"/>
          </p:cNvSpPr>
          <p:nvPr/>
        </p:nvSpPr>
        <p:spPr bwMode="auto">
          <a:xfrm>
            <a:off x="5127625" y="6000750"/>
            <a:ext cx="301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4</a:t>
            </a:r>
          </a:p>
        </p:txBody>
      </p:sp>
      <p:sp>
        <p:nvSpPr>
          <p:cNvPr id="35" name="TextovéPole 34"/>
          <p:cNvSpPr txBox="1">
            <a:spLocks noChangeArrowheads="1"/>
          </p:cNvSpPr>
          <p:nvPr/>
        </p:nvSpPr>
        <p:spPr bwMode="auto">
          <a:xfrm>
            <a:off x="5857875" y="6000750"/>
            <a:ext cx="301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5</a:t>
            </a:r>
          </a:p>
        </p:txBody>
      </p:sp>
      <p:cxnSp>
        <p:nvCxnSpPr>
          <p:cNvPr id="38" name="Přímá spojovací čára 37"/>
          <p:cNvCxnSpPr/>
          <p:nvPr/>
        </p:nvCxnSpPr>
        <p:spPr>
          <a:xfrm>
            <a:off x="500063" y="5286375"/>
            <a:ext cx="5857875" cy="1588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ovací čára 38"/>
          <p:cNvCxnSpPr/>
          <p:nvPr/>
        </p:nvCxnSpPr>
        <p:spPr>
          <a:xfrm>
            <a:off x="571500" y="4500563"/>
            <a:ext cx="5857875" cy="1587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ovací čára 39"/>
          <p:cNvCxnSpPr/>
          <p:nvPr/>
        </p:nvCxnSpPr>
        <p:spPr>
          <a:xfrm>
            <a:off x="500063" y="3786188"/>
            <a:ext cx="5857875" cy="1587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ovací čára 40"/>
          <p:cNvCxnSpPr/>
          <p:nvPr/>
        </p:nvCxnSpPr>
        <p:spPr>
          <a:xfrm>
            <a:off x="642938" y="2357438"/>
            <a:ext cx="5857875" cy="1587"/>
          </a:xfrm>
          <a:prstGeom prst="line">
            <a:avLst/>
          </a:prstGeom>
          <a:ln w="63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ovéPole 41"/>
          <p:cNvSpPr txBox="1">
            <a:spLocks noChangeArrowheads="1"/>
          </p:cNvSpPr>
          <p:nvPr/>
        </p:nvSpPr>
        <p:spPr bwMode="auto">
          <a:xfrm>
            <a:off x="2225645" y="5644355"/>
            <a:ext cx="301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0</a:t>
            </a:r>
          </a:p>
        </p:txBody>
      </p:sp>
      <p:sp>
        <p:nvSpPr>
          <p:cNvPr id="43" name="TextovéPole 42"/>
          <p:cNvSpPr txBox="1">
            <a:spLocks noChangeArrowheads="1"/>
          </p:cNvSpPr>
          <p:nvPr/>
        </p:nvSpPr>
        <p:spPr bwMode="auto">
          <a:xfrm>
            <a:off x="2198688" y="4202113"/>
            <a:ext cx="301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>
                <a:latin typeface="Calibri" pitchFamily="34" charset="0"/>
              </a:rPr>
              <a:t>2</a:t>
            </a:r>
          </a:p>
        </p:txBody>
      </p:sp>
      <p:sp>
        <p:nvSpPr>
          <p:cNvPr id="44" name="TextovéPole 43"/>
          <p:cNvSpPr txBox="1">
            <a:spLocks noChangeArrowheads="1"/>
          </p:cNvSpPr>
          <p:nvPr/>
        </p:nvSpPr>
        <p:spPr bwMode="auto">
          <a:xfrm>
            <a:off x="2198688" y="4987925"/>
            <a:ext cx="301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>
                <a:latin typeface="Calibri" pitchFamily="34" charset="0"/>
              </a:rPr>
              <a:t>1</a:t>
            </a:r>
          </a:p>
        </p:txBody>
      </p:sp>
      <p:sp>
        <p:nvSpPr>
          <p:cNvPr id="45" name="TextovéPole 44"/>
          <p:cNvSpPr txBox="1">
            <a:spLocks noChangeArrowheads="1"/>
          </p:cNvSpPr>
          <p:nvPr/>
        </p:nvSpPr>
        <p:spPr bwMode="auto">
          <a:xfrm>
            <a:off x="2198688" y="3487738"/>
            <a:ext cx="301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>
                <a:latin typeface="Calibri" pitchFamily="34" charset="0"/>
              </a:rPr>
              <a:t>3</a:t>
            </a:r>
          </a:p>
        </p:txBody>
      </p:sp>
      <p:sp>
        <p:nvSpPr>
          <p:cNvPr id="46" name="TextovéPole 45"/>
          <p:cNvSpPr txBox="1">
            <a:spLocks noChangeArrowheads="1"/>
          </p:cNvSpPr>
          <p:nvPr/>
        </p:nvSpPr>
        <p:spPr bwMode="auto">
          <a:xfrm>
            <a:off x="2198688" y="2773363"/>
            <a:ext cx="301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4</a:t>
            </a:r>
          </a:p>
        </p:txBody>
      </p:sp>
      <p:sp>
        <p:nvSpPr>
          <p:cNvPr id="47" name="TextovéPole 46"/>
          <p:cNvSpPr txBox="1">
            <a:spLocks noChangeArrowheads="1"/>
          </p:cNvSpPr>
          <p:nvPr/>
        </p:nvSpPr>
        <p:spPr bwMode="auto">
          <a:xfrm>
            <a:off x="1928813" y="6215063"/>
            <a:ext cx="175060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 smtClean="0">
                <a:latin typeface="Calibri" pitchFamily="34" charset="0"/>
              </a:rPr>
              <a:t>(Země = nádraží</a:t>
            </a:r>
            <a:r>
              <a:rPr lang="cs-CZ" dirty="0">
                <a:latin typeface="Calibri" pitchFamily="34" charset="0"/>
              </a:rPr>
              <a:t>)</a:t>
            </a:r>
          </a:p>
        </p:txBody>
      </p:sp>
      <p:cxnSp>
        <p:nvCxnSpPr>
          <p:cNvPr id="49" name="Přímá spojovací čára 48"/>
          <p:cNvCxnSpPr/>
          <p:nvPr/>
        </p:nvCxnSpPr>
        <p:spPr>
          <a:xfrm>
            <a:off x="642938" y="3071813"/>
            <a:ext cx="5857875" cy="1587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ovéPole 49"/>
          <p:cNvSpPr txBox="1">
            <a:spLocks noChangeArrowheads="1"/>
          </p:cNvSpPr>
          <p:nvPr/>
        </p:nvSpPr>
        <p:spPr bwMode="auto">
          <a:xfrm>
            <a:off x="2198688" y="2058988"/>
            <a:ext cx="301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>
                <a:latin typeface="Calibri" pitchFamily="34" charset="0"/>
              </a:rPr>
              <a:t>5</a:t>
            </a:r>
          </a:p>
        </p:txBody>
      </p:sp>
      <p:cxnSp>
        <p:nvCxnSpPr>
          <p:cNvPr id="37" name="Přímá spojovací šipka 36"/>
          <p:cNvCxnSpPr/>
          <p:nvPr/>
        </p:nvCxnSpPr>
        <p:spPr>
          <a:xfrm rot="5400000" flipH="1" flipV="1">
            <a:off x="1464468" y="2678907"/>
            <a:ext cx="4214813" cy="22860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římá spojovací šipka 47"/>
          <p:cNvCxnSpPr/>
          <p:nvPr/>
        </p:nvCxnSpPr>
        <p:spPr>
          <a:xfrm rot="5400000" flipH="1" flipV="1">
            <a:off x="2178843" y="2678907"/>
            <a:ext cx="4214813" cy="2286000"/>
          </a:xfrm>
          <a:prstGeom prst="straightConnector1">
            <a:avLst/>
          </a:prstGeom>
          <a:ln w="63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Přímá spojovací šipka 50"/>
          <p:cNvCxnSpPr/>
          <p:nvPr/>
        </p:nvCxnSpPr>
        <p:spPr>
          <a:xfrm rot="5400000" flipH="1" flipV="1">
            <a:off x="2893218" y="2678907"/>
            <a:ext cx="4214813" cy="2286000"/>
          </a:xfrm>
          <a:prstGeom prst="straightConnector1">
            <a:avLst/>
          </a:prstGeom>
          <a:ln w="63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Přímá spojovací šipka 52"/>
          <p:cNvCxnSpPr/>
          <p:nvPr/>
        </p:nvCxnSpPr>
        <p:spPr>
          <a:xfrm rot="5400000" flipH="1" flipV="1">
            <a:off x="3607593" y="2678907"/>
            <a:ext cx="4214813" cy="2286000"/>
          </a:xfrm>
          <a:prstGeom prst="straightConnector1">
            <a:avLst/>
          </a:prstGeom>
          <a:ln w="63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Přímá spojovací šipka 53"/>
          <p:cNvCxnSpPr/>
          <p:nvPr/>
        </p:nvCxnSpPr>
        <p:spPr>
          <a:xfrm rot="5400000" flipH="1" flipV="1">
            <a:off x="4607719" y="3679031"/>
            <a:ext cx="2928938" cy="1571625"/>
          </a:xfrm>
          <a:prstGeom prst="straightConnector1">
            <a:avLst/>
          </a:prstGeom>
          <a:ln w="63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Přímá spojovací šipka 55"/>
          <p:cNvCxnSpPr/>
          <p:nvPr/>
        </p:nvCxnSpPr>
        <p:spPr>
          <a:xfrm rot="5400000" flipH="1" flipV="1">
            <a:off x="5607844" y="4607719"/>
            <a:ext cx="1714500" cy="928688"/>
          </a:xfrm>
          <a:prstGeom prst="straightConnector1">
            <a:avLst/>
          </a:prstGeom>
          <a:ln w="63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Přímá spojovací šipka 57"/>
          <p:cNvCxnSpPr/>
          <p:nvPr/>
        </p:nvCxnSpPr>
        <p:spPr>
          <a:xfrm rot="5400000" flipH="1" flipV="1">
            <a:off x="678656" y="2678907"/>
            <a:ext cx="4214813" cy="2286000"/>
          </a:xfrm>
          <a:prstGeom prst="straightConnector1">
            <a:avLst/>
          </a:prstGeom>
          <a:ln w="63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Přímá spojovací šipka 58"/>
          <p:cNvCxnSpPr/>
          <p:nvPr/>
        </p:nvCxnSpPr>
        <p:spPr>
          <a:xfrm rot="5400000" flipH="1" flipV="1">
            <a:off x="-35719" y="2678907"/>
            <a:ext cx="4214813" cy="2286000"/>
          </a:xfrm>
          <a:prstGeom prst="straightConnector1">
            <a:avLst/>
          </a:prstGeom>
          <a:ln w="63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Přímá spojovací šipka 59"/>
          <p:cNvCxnSpPr/>
          <p:nvPr/>
        </p:nvCxnSpPr>
        <p:spPr>
          <a:xfrm rot="5400000" flipH="1" flipV="1">
            <a:off x="-178594" y="2536032"/>
            <a:ext cx="3286125" cy="1785938"/>
          </a:xfrm>
          <a:prstGeom prst="straightConnector1">
            <a:avLst/>
          </a:prstGeom>
          <a:ln w="63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Přímá spojovací šipka 61"/>
          <p:cNvCxnSpPr/>
          <p:nvPr/>
        </p:nvCxnSpPr>
        <p:spPr>
          <a:xfrm rot="5400000" flipH="1" flipV="1">
            <a:off x="71438" y="2214563"/>
            <a:ext cx="1928812" cy="1071562"/>
          </a:xfrm>
          <a:prstGeom prst="straightConnector1">
            <a:avLst/>
          </a:prstGeom>
          <a:ln w="63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ovéPole 63"/>
          <p:cNvSpPr txBox="1">
            <a:spLocks noChangeArrowheads="1"/>
          </p:cNvSpPr>
          <p:nvPr/>
        </p:nvSpPr>
        <p:spPr bwMode="auto">
          <a:xfrm>
            <a:off x="2581275" y="5000625"/>
            <a:ext cx="30168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 smtClean="0">
                <a:solidFill>
                  <a:srgbClr val="FF0000"/>
                </a:solidFill>
                <a:latin typeface="Calibri" pitchFamily="34" charset="0"/>
              </a:rPr>
              <a:t>1</a:t>
            </a:r>
            <a:endParaRPr lang="cs-CZ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65" name="TextovéPole 64"/>
          <p:cNvSpPr txBox="1">
            <a:spLocks noChangeArrowheads="1"/>
          </p:cNvSpPr>
          <p:nvPr/>
        </p:nvSpPr>
        <p:spPr bwMode="auto">
          <a:xfrm>
            <a:off x="2974944" y="4202113"/>
            <a:ext cx="30168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 smtClean="0">
                <a:solidFill>
                  <a:srgbClr val="FF0000"/>
                </a:solidFill>
                <a:latin typeface="Calibri" pitchFamily="34" charset="0"/>
              </a:rPr>
              <a:t>2</a:t>
            </a:r>
            <a:endParaRPr lang="cs-CZ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66" name="TextovéPole 65"/>
          <p:cNvSpPr txBox="1">
            <a:spLocks noChangeArrowheads="1"/>
          </p:cNvSpPr>
          <p:nvPr/>
        </p:nvSpPr>
        <p:spPr bwMode="auto">
          <a:xfrm>
            <a:off x="3381343" y="3516075"/>
            <a:ext cx="30168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 smtClean="0">
                <a:solidFill>
                  <a:srgbClr val="FF0000"/>
                </a:solidFill>
                <a:latin typeface="Calibri" pitchFamily="34" charset="0"/>
              </a:rPr>
              <a:t>3</a:t>
            </a:r>
            <a:endParaRPr lang="cs-CZ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67" name="TextovéPole 66"/>
          <p:cNvSpPr txBox="1">
            <a:spLocks noChangeArrowheads="1"/>
          </p:cNvSpPr>
          <p:nvPr/>
        </p:nvSpPr>
        <p:spPr bwMode="auto">
          <a:xfrm>
            <a:off x="3719480" y="2760663"/>
            <a:ext cx="30168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 smtClean="0">
                <a:solidFill>
                  <a:srgbClr val="FF0000"/>
                </a:solidFill>
                <a:latin typeface="Calibri" pitchFamily="34" charset="0"/>
              </a:rPr>
              <a:t>4</a:t>
            </a:r>
            <a:endParaRPr lang="cs-CZ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68" name="TextovéPole 67"/>
          <p:cNvSpPr txBox="1">
            <a:spLocks noChangeArrowheads="1"/>
          </p:cNvSpPr>
          <p:nvPr/>
        </p:nvSpPr>
        <p:spPr bwMode="auto">
          <a:xfrm>
            <a:off x="4114800" y="2032556"/>
            <a:ext cx="30162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 smtClean="0">
                <a:solidFill>
                  <a:srgbClr val="FF0000"/>
                </a:solidFill>
                <a:latin typeface="Calibri" pitchFamily="34" charset="0"/>
              </a:rPr>
              <a:t>5</a:t>
            </a:r>
            <a:endParaRPr lang="cs-CZ" dirty="0">
              <a:solidFill>
                <a:srgbClr val="00B050"/>
              </a:solidFill>
              <a:latin typeface="Calibri" pitchFamily="34" charset="0"/>
            </a:endParaRPr>
          </a:p>
        </p:txBody>
      </p:sp>
      <p:sp>
        <p:nvSpPr>
          <p:cNvPr id="69" name="TextovéPole 68"/>
          <p:cNvSpPr txBox="1">
            <a:spLocks noChangeArrowheads="1"/>
          </p:cNvSpPr>
          <p:nvPr/>
        </p:nvSpPr>
        <p:spPr bwMode="auto">
          <a:xfrm>
            <a:off x="4984750" y="2273300"/>
            <a:ext cx="5381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>
                <a:solidFill>
                  <a:srgbClr val="00B0F0"/>
                </a:solidFill>
                <a:latin typeface="Calibri" pitchFamily="34" charset="0"/>
              </a:rPr>
              <a:t>1 m</a:t>
            </a:r>
          </a:p>
        </p:txBody>
      </p:sp>
      <p:sp>
        <p:nvSpPr>
          <p:cNvPr id="70" name="TextovéPole 69"/>
          <p:cNvSpPr txBox="1">
            <a:spLocks noChangeArrowheads="1"/>
          </p:cNvSpPr>
          <p:nvPr/>
        </p:nvSpPr>
        <p:spPr bwMode="auto">
          <a:xfrm>
            <a:off x="4275930" y="2012155"/>
            <a:ext cx="15462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 smtClean="0">
                <a:solidFill>
                  <a:srgbClr val="00B0F0"/>
                </a:solidFill>
                <a:latin typeface="Calibri" pitchFamily="34" charset="0"/>
              </a:rPr>
              <a:t>   Přede </a:t>
            </a:r>
            <a:r>
              <a:rPr lang="cs-CZ" dirty="0">
                <a:solidFill>
                  <a:srgbClr val="00B0F0"/>
                </a:solidFill>
                <a:latin typeface="Calibri" pitchFamily="34" charset="0"/>
              </a:rPr>
              <a:t>mnou:</a:t>
            </a:r>
          </a:p>
          <a:p>
            <a:pPr eaLnBrk="1" hangingPunct="1"/>
            <a:r>
              <a:rPr lang="cs-CZ" dirty="0">
                <a:solidFill>
                  <a:srgbClr val="00B0F0"/>
                </a:solidFill>
                <a:latin typeface="Calibri" pitchFamily="34" charset="0"/>
              </a:rPr>
              <a:t>0 m</a:t>
            </a:r>
          </a:p>
        </p:txBody>
      </p:sp>
      <p:sp>
        <p:nvSpPr>
          <p:cNvPr id="71" name="TextovéPole 70"/>
          <p:cNvSpPr txBox="1">
            <a:spLocks noChangeArrowheads="1"/>
          </p:cNvSpPr>
          <p:nvPr/>
        </p:nvSpPr>
        <p:spPr bwMode="auto">
          <a:xfrm>
            <a:off x="5715000" y="2286000"/>
            <a:ext cx="5381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>
                <a:solidFill>
                  <a:srgbClr val="00B0F0"/>
                </a:solidFill>
                <a:latin typeface="Calibri" pitchFamily="34" charset="0"/>
              </a:rPr>
              <a:t>2 m</a:t>
            </a:r>
          </a:p>
        </p:txBody>
      </p:sp>
      <p:sp>
        <p:nvSpPr>
          <p:cNvPr id="72" name="TextovéPole 71"/>
          <p:cNvSpPr txBox="1">
            <a:spLocks noChangeArrowheads="1"/>
          </p:cNvSpPr>
          <p:nvPr/>
        </p:nvSpPr>
        <p:spPr bwMode="auto">
          <a:xfrm>
            <a:off x="6413500" y="2286000"/>
            <a:ext cx="5381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>
                <a:solidFill>
                  <a:srgbClr val="00B0F0"/>
                </a:solidFill>
                <a:latin typeface="Calibri" pitchFamily="34" charset="0"/>
              </a:rPr>
              <a:t>3 m</a:t>
            </a:r>
          </a:p>
        </p:txBody>
      </p:sp>
      <p:sp>
        <p:nvSpPr>
          <p:cNvPr id="73" name="Elipsa 72"/>
          <p:cNvSpPr/>
          <p:nvPr/>
        </p:nvSpPr>
        <p:spPr>
          <a:xfrm>
            <a:off x="6049963" y="3000375"/>
            <a:ext cx="142875" cy="14287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74" name="TextovéPole 73"/>
          <p:cNvSpPr txBox="1">
            <a:spLocks noChangeArrowheads="1"/>
          </p:cNvSpPr>
          <p:nvPr/>
        </p:nvSpPr>
        <p:spPr bwMode="auto">
          <a:xfrm>
            <a:off x="6286500" y="2786063"/>
            <a:ext cx="12144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>
                <a:latin typeface="Calibri" pitchFamily="34" charset="0"/>
              </a:rPr>
              <a:t> (5 m; 4 s)</a:t>
            </a:r>
          </a:p>
        </p:txBody>
      </p:sp>
      <p:cxnSp>
        <p:nvCxnSpPr>
          <p:cNvPr id="76" name="Přímá spojovací čára 75"/>
          <p:cNvCxnSpPr>
            <a:stCxn id="73" idx="4"/>
          </p:cNvCxnSpPr>
          <p:nvPr/>
        </p:nvCxnSpPr>
        <p:spPr>
          <a:xfrm flipH="1">
            <a:off x="5992813" y="3143250"/>
            <a:ext cx="128588" cy="2857500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ovéPole 76"/>
          <p:cNvSpPr txBox="1">
            <a:spLocks noChangeArrowheads="1"/>
          </p:cNvSpPr>
          <p:nvPr/>
        </p:nvSpPr>
        <p:spPr bwMode="auto">
          <a:xfrm>
            <a:off x="6161088" y="3016250"/>
            <a:ext cx="3095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B</a:t>
            </a:r>
          </a:p>
        </p:txBody>
      </p:sp>
      <p:sp>
        <p:nvSpPr>
          <p:cNvPr id="78" name="TextovéPole 77"/>
          <p:cNvSpPr txBox="1">
            <a:spLocks noChangeArrowheads="1"/>
          </p:cNvSpPr>
          <p:nvPr/>
        </p:nvSpPr>
        <p:spPr bwMode="auto">
          <a:xfrm>
            <a:off x="6286500" y="3143250"/>
            <a:ext cx="1143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>
                <a:latin typeface="Calibri" pitchFamily="34" charset="0"/>
              </a:rPr>
              <a:t> (</a:t>
            </a:r>
            <a:r>
              <a:rPr lang="cs-CZ" dirty="0">
                <a:solidFill>
                  <a:srgbClr val="00B0F0"/>
                </a:solidFill>
                <a:latin typeface="Calibri" pitchFamily="34" charset="0"/>
              </a:rPr>
              <a:t>3 m</a:t>
            </a:r>
            <a:r>
              <a:rPr lang="cs-CZ" dirty="0">
                <a:latin typeface="Calibri" pitchFamily="34" charset="0"/>
              </a:rPr>
              <a:t>; </a:t>
            </a:r>
            <a:r>
              <a:rPr lang="cs-CZ" dirty="0">
                <a:solidFill>
                  <a:srgbClr val="FF0000"/>
                </a:solidFill>
                <a:latin typeface="Calibri" pitchFamily="34" charset="0"/>
              </a:rPr>
              <a:t>4 s</a:t>
            </a:r>
            <a:r>
              <a:rPr lang="cs-CZ" dirty="0">
                <a:latin typeface="Calibri" pitchFamily="34" charset="0"/>
              </a:rPr>
              <a:t>)</a:t>
            </a:r>
          </a:p>
        </p:txBody>
      </p:sp>
      <p:cxnSp>
        <p:nvCxnSpPr>
          <p:cNvPr id="80" name="Přímá spojovací čára 79"/>
          <p:cNvCxnSpPr>
            <a:stCxn id="73" idx="3"/>
          </p:cNvCxnSpPr>
          <p:nvPr/>
        </p:nvCxnSpPr>
        <p:spPr>
          <a:xfrm flipH="1">
            <a:off x="4579938" y="3122326"/>
            <a:ext cx="1490949" cy="281492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Elipsa 82"/>
          <p:cNvSpPr/>
          <p:nvPr/>
        </p:nvSpPr>
        <p:spPr>
          <a:xfrm>
            <a:off x="5989638" y="4429125"/>
            <a:ext cx="142875" cy="142875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84" name="Elipsa 83"/>
          <p:cNvSpPr/>
          <p:nvPr/>
        </p:nvSpPr>
        <p:spPr>
          <a:xfrm>
            <a:off x="5267325" y="4443413"/>
            <a:ext cx="142875" cy="142875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87" name="TextovéPole 86"/>
          <p:cNvSpPr txBox="1">
            <a:spLocks noChangeArrowheads="1"/>
          </p:cNvSpPr>
          <p:nvPr/>
        </p:nvSpPr>
        <p:spPr bwMode="auto">
          <a:xfrm>
            <a:off x="6061075" y="4429125"/>
            <a:ext cx="3063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C</a:t>
            </a:r>
          </a:p>
        </p:txBody>
      </p:sp>
      <p:sp>
        <p:nvSpPr>
          <p:cNvPr id="88" name="TextovéPole 87"/>
          <p:cNvSpPr txBox="1">
            <a:spLocks noChangeArrowheads="1"/>
          </p:cNvSpPr>
          <p:nvPr/>
        </p:nvSpPr>
        <p:spPr bwMode="auto">
          <a:xfrm>
            <a:off x="5410200" y="4443413"/>
            <a:ext cx="3254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D</a:t>
            </a:r>
          </a:p>
        </p:txBody>
      </p:sp>
      <p:sp>
        <p:nvSpPr>
          <p:cNvPr id="91" name="TextovéPole 90"/>
          <p:cNvSpPr txBox="1">
            <a:spLocks noChangeArrowheads="1"/>
          </p:cNvSpPr>
          <p:nvPr/>
        </p:nvSpPr>
        <p:spPr bwMode="auto">
          <a:xfrm>
            <a:off x="4202113" y="1331914"/>
            <a:ext cx="12858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>
                <a:solidFill>
                  <a:srgbClr val="FF0000"/>
                </a:solidFill>
                <a:latin typeface="Calibri" pitchFamily="34" charset="0"/>
              </a:rPr>
              <a:t>já ve vlaku</a:t>
            </a:r>
          </a:p>
        </p:txBody>
      </p:sp>
      <p:cxnSp>
        <p:nvCxnSpPr>
          <p:cNvPr id="93" name="Přímá spojovací čára 92"/>
          <p:cNvCxnSpPr/>
          <p:nvPr/>
        </p:nvCxnSpPr>
        <p:spPr>
          <a:xfrm rot="10800000">
            <a:off x="2428875" y="3071813"/>
            <a:ext cx="3714750" cy="158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Přímá spojovací čára 94"/>
          <p:cNvCxnSpPr>
            <a:stCxn id="73" idx="2"/>
          </p:cNvCxnSpPr>
          <p:nvPr/>
        </p:nvCxnSpPr>
        <p:spPr>
          <a:xfrm rot="10800000">
            <a:off x="3857625" y="3071813"/>
            <a:ext cx="2192338" cy="1587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ovéPole 100"/>
          <p:cNvSpPr txBox="1">
            <a:spLocks noChangeArrowheads="1"/>
          </p:cNvSpPr>
          <p:nvPr/>
        </p:nvSpPr>
        <p:spPr bwMode="auto">
          <a:xfrm>
            <a:off x="7215188" y="2786063"/>
            <a:ext cx="12858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 vůči Zemi</a:t>
            </a:r>
          </a:p>
        </p:txBody>
      </p:sp>
      <p:sp>
        <p:nvSpPr>
          <p:cNvPr id="102" name="TextovéPole 101"/>
          <p:cNvSpPr txBox="1">
            <a:spLocks noChangeArrowheads="1"/>
          </p:cNvSpPr>
          <p:nvPr/>
        </p:nvSpPr>
        <p:spPr bwMode="auto">
          <a:xfrm>
            <a:off x="7215188" y="3143250"/>
            <a:ext cx="11779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 vůči Vlaku</a:t>
            </a:r>
          </a:p>
        </p:txBody>
      </p:sp>
      <p:sp>
        <p:nvSpPr>
          <p:cNvPr id="103" name="TextovéPole 102"/>
          <p:cNvSpPr txBox="1">
            <a:spLocks noChangeArrowheads="1"/>
          </p:cNvSpPr>
          <p:nvPr/>
        </p:nvSpPr>
        <p:spPr bwMode="auto">
          <a:xfrm>
            <a:off x="6786563" y="3929063"/>
            <a:ext cx="2250552" cy="183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i="1" dirty="0" err="1">
                <a:latin typeface="Calibri" pitchFamily="34" charset="0"/>
              </a:rPr>
              <a:t>x</a:t>
            </a:r>
            <a:r>
              <a:rPr lang="cs-CZ" baseline="-25000" dirty="0" err="1">
                <a:latin typeface="Calibri" pitchFamily="34" charset="0"/>
              </a:rPr>
              <a:t>BZ</a:t>
            </a:r>
            <a:r>
              <a:rPr lang="cs-CZ" dirty="0">
                <a:latin typeface="Calibri" pitchFamily="34" charset="0"/>
              </a:rPr>
              <a:t> = 5   </a:t>
            </a:r>
            <a:r>
              <a:rPr lang="cs-CZ" i="1" dirty="0" err="1">
                <a:latin typeface="Calibri" pitchFamily="34" charset="0"/>
              </a:rPr>
              <a:t>t</a:t>
            </a:r>
            <a:r>
              <a:rPr lang="cs-CZ" baseline="-25000" dirty="0" err="1">
                <a:latin typeface="Calibri" pitchFamily="34" charset="0"/>
              </a:rPr>
              <a:t>BZ</a:t>
            </a:r>
            <a:r>
              <a:rPr lang="cs-CZ" dirty="0">
                <a:latin typeface="Calibri" pitchFamily="34" charset="0"/>
              </a:rPr>
              <a:t> = 4</a:t>
            </a:r>
          </a:p>
          <a:p>
            <a:pPr eaLnBrk="1" hangingPunct="1"/>
            <a:r>
              <a:rPr lang="cs-CZ" i="1" dirty="0" err="1">
                <a:solidFill>
                  <a:srgbClr val="00B0F0"/>
                </a:solidFill>
                <a:latin typeface="Calibri" pitchFamily="34" charset="0"/>
              </a:rPr>
              <a:t>x</a:t>
            </a:r>
            <a:r>
              <a:rPr lang="cs-CZ" baseline="-25000" dirty="0" err="1">
                <a:solidFill>
                  <a:srgbClr val="00B0F0"/>
                </a:solidFill>
                <a:latin typeface="Calibri" pitchFamily="34" charset="0"/>
              </a:rPr>
              <a:t>BV</a:t>
            </a:r>
            <a:r>
              <a:rPr lang="cs-CZ" i="1" dirty="0">
                <a:solidFill>
                  <a:srgbClr val="00B0F0"/>
                </a:solidFill>
                <a:latin typeface="Calibri" pitchFamily="34" charset="0"/>
              </a:rPr>
              <a:t> </a:t>
            </a:r>
            <a:r>
              <a:rPr lang="cs-CZ" dirty="0">
                <a:solidFill>
                  <a:srgbClr val="00B0F0"/>
                </a:solidFill>
                <a:latin typeface="Calibri" pitchFamily="34" charset="0"/>
              </a:rPr>
              <a:t>= 3   </a:t>
            </a:r>
            <a:r>
              <a:rPr lang="cs-CZ" i="1" dirty="0" err="1">
                <a:solidFill>
                  <a:srgbClr val="FF0000"/>
                </a:solidFill>
                <a:latin typeface="Calibri" pitchFamily="34" charset="0"/>
              </a:rPr>
              <a:t>t</a:t>
            </a:r>
            <a:r>
              <a:rPr lang="cs-CZ" baseline="-25000" dirty="0" err="1">
                <a:solidFill>
                  <a:srgbClr val="FF0000"/>
                </a:solidFill>
                <a:latin typeface="Calibri" pitchFamily="34" charset="0"/>
              </a:rPr>
              <a:t>BV</a:t>
            </a:r>
            <a:r>
              <a:rPr lang="cs-CZ" dirty="0">
                <a:solidFill>
                  <a:srgbClr val="FF0000"/>
                </a:solidFill>
                <a:latin typeface="Calibri" pitchFamily="34" charset="0"/>
              </a:rPr>
              <a:t> = 4</a:t>
            </a:r>
          </a:p>
          <a:p>
            <a:pPr eaLnBrk="1" hangingPunct="1"/>
            <a:endParaRPr lang="cs-CZ" sz="1400" baseline="-25000" dirty="0">
              <a:latin typeface="Calibri" pitchFamily="34" charset="0"/>
            </a:endParaRPr>
          </a:p>
          <a:p>
            <a:pPr eaLnBrk="1" hangingPunct="1"/>
            <a:r>
              <a:rPr lang="cs-CZ" sz="1400" dirty="0">
                <a:latin typeface="Calibri" pitchFamily="34" charset="0"/>
              </a:rPr>
              <a:t>rychlost Vlaku vůči Zemi: </a:t>
            </a:r>
            <a:r>
              <a:rPr lang="cs-CZ" sz="1400" i="1" dirty="0">
                <a:latin typeface="Calibri" pitchFamily="34" charset="0"/>
              </a:rPr>
              <a:t>V</a:t>
            </a:r>
            <a:r>
              <a:rPr lang="cs-CZ" sz="1400" baseline="-25000" dirty="0">
                <a:latin typeface="Calibri" pitchFamily="34" charset="0"/>
              </a:rPr>
              <a:t>VZ</a:t>
            </a:r>
            <a:endParaRPr lang="cs-CZ" sz="1400" dirty="0">
              <a:latin typeface="Calibri" pitchFamily="34" charset="0"/>
            </a:endParaRPr>
          </a:p>
          <a:p>
            <a:pPr eaLnBrk="1" hangingPunct="1"/>
            <a:r>
              <a:rPr lang="cs-CZ" i="1" dirty="0" err="1">
                <a:solidFill>
                  <a:srgbClr val="00B0F0"/>
                </a:solidFill>
                <a:latin typeface="Calibri" pitchFamily="34" charset="0"/>
              </a:rPr>
              <a:t>x</a:t>
            </a:r>
            <a:r>
              <a:rPr lang="cs-CZ" baseline="-25000" dirty="0" err="1">
                <a:solidFill>
                  <a:srgbClr val="00B0F0"/>
                </a:solidFill>
                <a:latin typeface="Calibri" pitchFamily="34" charset="0"/>
              </a:rPr>
              <a:t>BV</a:t>
            </a:r>
            <a:r>
              <a:rPr lang="cs-CZ" i="1" dirty="0">
                <a:latin typeface="Calibri" pitchFamily="34" charset="0"/>
              </a:rPr>
              <a:t> </a:t>
            </a:r>
            <a:r>
              <a:rPr lang="cs-CZ" dirty="0">
                <a:latin typeface="Calibri" pitchFamily="34" charset="0"/>
              </a:rPr>
              <a:t>= </a:t>
            </a:r>
            <a:r>
              <a:rPr lang="cs-CZ" i="1" dirty="0" err="1">
                <a:latin typeface="Calibri" pitchFamily="34" charset="0"/>
              </a:rPr>
              <a:t>x</a:t>
            </a:r>
            <a:r>
              <a:rPr lang="cs-CZ" baseline="-25000" dirty="0" err="1">
                <a:latin typeface="Calibri" pitchFamily="34" charset="0"/>
              </a:rPr>
              <a:t>BZ</a:t>
            </a:r>
            <a:r>
              <a:rPr lang="cs-CZ" dirty="0">
                <a:latin typeface="Calibri" pitchFamily="34" charset="0"/>
              </a:rPr>
              <a:t> – </a:t>
            </a:r>
            <a:r>
              <a:rPr lang="cs-CZ" i="1" dirty="0" err="1">
                <a:latin typeface="Calibri" pitchFamily="34" charset="0"/>
              </a:rPr>
              <a:t>V</a:t>
            </a:r>
            <a:r>
              <a:rPr lang="cs-CZ" baseline="-25000" dirty="0" err="1">
                <a:latin typeface="Calibri" pitchFamily="34" charset="0"/>
              </a:rPr>
              <a:t>VZ</a:t>
            </a:r>
            <a:r>
              <a:rPr lang="cs-CZ" i="1" dirty="0" err="1">
                <a:latin typeface="Calibri" pitchFamily="34" charset="0"/>
              </a:rPr>
              <a:t>t</a:t>
            </a:r>
            <a:r>
              <a:rPr lang="cs-CZ" baseline="-25000" dirty="0" err="1">
                <a:latin typeface="Calibri" pitchFamily="34" charset="0"/>
              </a:rPr>
              <a:t>BZ</a:t>
            </a:r>
            <a:endParaRPr lang="cs-CZ" i="1" dirty="0">
              <a:latin typeface="Calibri" pitchFamily="34" charset="0"/>
            </a:endParaRPr>
          </a:p>
          <a:p>
            <a:pPr eaLnBrk="1" hangingPunct="1"/>
            <a:r>
              <a:rPr lang="cs-CZ" i="1" dirty="0" err="1" smtClean="0">
                <a:solidFill>
                  <a:srgbClr val="FF0000"/>
                </a:solidFill>
                <a:latin typeface="Calibri" pitchFamily="34" charset="0"/>
              </a:rPr>
              <a:t>t</a:t>
            </a:r>
            <a:r>
              <a:rPr lang="cs-CZ" baseline="-25000" dirty="0" err="1" smtClean="0">
                <a:solidFill>
                  <a:srgbClr val="FF0000"/>
                </a:solidFill>
                <a:latin typeface="Calibri" pitchFamily="34" charset="0"/>
              </a:rPr>
              <a:t>B</a:t>
            </a:r>
            <a:r>
              <a:rPr lang="en-US" baseline="-25000" dirty="0" smtClean="0">
                <a:solidFill>
                  <a:srgbClr val="FF0000"/>
                </a:solidFill>
                <a:latin typeface="Calibri" pitchFamily="34" charset="0"/>
              </a:rPr>
              <a:t>V</a:t>
            </a:r>
            <a:r>
              <a:rPr lang="cs-CZ" dirty="0" smtClean="0">
                <a:latin typeface="Calibri" pitchFamily="34" charset="0"/>
              </a:rPr>
              <a:t>  </a:t>
            </a:r>
            <a:r>
              <a:rPr lang="cs-CZ" dirty="0">
                <a:latin typeface="Calibri" pitchFamily="34" charset="0"/>
              </a:rPr>
              <a:t>= </a:t>
            </a:r>
            <a:r>
              <a:rPr lang="cs-CZ" i="1" dirty="0" err="1" smtClean="0">
                <a:latin typeface="Calibri" pitchFamily="34" charset="0"/>
              </a:rPr>
              <a:t>t</a:t>
            </a:r>
            <a:r>
              <a:rPr lang="cs-CZ" baseline="-25000" dirty="0" err="1" smtClean="0">
                <a:latin typeface="Calibri" pitchFamily="34" charset="0"/>
              </a:rPr>
              <a:t>B</a:t>
            </a:r>
            <a:r>
              <a:rPr lang="en-US" baseline="-25000" smtClean="0">
                <a:latin typeface="Calibri" pitchFamily="34" charset="0"/>
              </a:rPr>
              <a:t>Z</a:t>
            </a:r>
            <a:endParaRPr lang="cs-CZ" baseline="-25000" dirty="0">
              <a:latin typeface="Calibri" pitchFamily="34" charset="0"/>
            </a:endParaRPr>
          </a:p>
          <a:p>
            <a:pPr eaLnBrk="1" hangingPunct="1"/>
            <a:r>
              <a:rPr lang="cs-CZ" b="1" i="1" dirty="0">
                <a:latin typeface="Calibri" pitchFamily="34" charset="0"/>
              </a:rPr>
              <a:t>Galileiho </a:t>
            </a:r>
            <a:r>
              <a:rPr lang="cs-CZ" b="1" i="1" dirty="0" err="1">
                <a:latin typeface="Calibri" pitchFamily="34" charset="0"/>
              </a:rPr>
              <a:t>trafo</a:t>
            </a:r>
            <a:endParaRPr lang="cs-CZ" b="1" i="1" dirty="0">
              <a:latin typeface="Calibri" pitchFamily="34" charset="0"/>
            </a:endParaRPr>
          </a:p>
        </p:txBody>
      </p:sp>
      <p:sp>
        <p:nvSpPr>
          <p:cNvPr id="4" name="TextovéPole 100"/>
          <p:cNvSpPr txBox="1">
            <a:spLocks noChangeArrowheads="1"/>
          </p:cNvSpPr>
          <p:nvPr/>
        </p:nvSpPr>
        <p:spPr bwMode="auto">
          <a:xfrm>
            <a:off x="6315075" y="1198563"/>
            <a:ext cx="28289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>
                <a:latin typeface="Calibri" pitchFamily="34" charset="0"/>
              </a:rPr>
              <a:t> CD: současné (</a:t>
            </a:r>
            <a:r>
              <a:rPr lang="cs-CZ" dirty="0">
                <a:solidFill>
                  <a:srgbClr val="00B0F0"/>
                </a:solidFill>
                <a:latin typeface="Calibri" pitchFamily="34" charset="0"/>
              </a:rPr>
              <a:t>vlak</a:t>
            </a:r>
            <a:r>
              <a:rPr lang="cs-CZ" dirty="0">
                <a:latin typeface="Calibri" pitchFamily="34" charset="0"/>
              </a:rPr>
              <a:t>, Země)</a:t>
            </a:r>
          </a:p>
        </p:txBody>
      </p:sp>
      <p:sp>
        <p:nvSpPr>
          <p:cNvPr id="7" name="TextovéPole 100"/>
          <p:cNvSpPr txBox="1">
            <a:spLocks noChangeArrowheads="1"/>
          </p:cNvSpPr>
          <p:nvPr/>
        </p:nvSpPr>
        <p:spPr bwMode="auto">
          <a:xfrm>
            <a:off x="6673850" y="1512888"/>
            <a:ext cx="2470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 CB: soumístné (Země)</a:t>
            </a:r>
          </a:p>
        </p:txBody>
      </p:sp>
      <p:sp>
        <p:nvSpPr>
          <p:cNvPr id="10" name="TextovéPole 100"/>
          <p:cNvSpPr txBox="1">
            <a:spLocks noChangeArrowheads="1"/>
          </p:cNvSpPr>
          <p:nvPr/>
        </p:nvSpPr>
        <p:spPr bwMode="auto">
          <a:xfrm>
            <a:off x="6669088" y="1808163"/>
            <a:ext cx="25066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>
                <a:latin typeface="Calibri" pitchFamily="34" charset="0"/>
              </a:rPr>
              <a:t> DB: </a:t>
            </a:r>
            <a:r>
              <a:rPr lang="cs-CZ" dirty="0" err="1">
                <a:latin typeface="Calibri" pitchFamily="34" charset="0"/>
              </a:rPr>
              <a:t>soumístné</a:t>
            </a:r>
            <a:r>
              <a:rPr lang="cs-CZ" dirty="0">
                <a:latin typeface="Calibri" pitchFamily="34" charset="0"/>
              </a:rPr>
              <a:t> (</a:t>
            </a:r>
            <a:r>
              <a:rPr lang="cs-CZ" dirty="0">
                <a:solidFill>
                  <a:srgbClr val="FF0000"/>
                </a:solidFill>
                <a:latin typeface="Calibri" pitchFamily="34" charset="0"/>
              </a:rPr>
              <a:t>vlak</a:t>
            </a:r>
            <a:r>
              <a:rPr lang="cs-CZ" dirty="0">
                <a:latin typeface="Calibri" pitchFamily="34" charset="0"/>
              </a:rPr>
              <a:t>)</a:t>
            </a:r>
          </a:p>
        </p:txBody>
      </p:sp>
      <p:sp>
        <p:nvSpPr>
          <p:cNvPr id="81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200" dirty="0" smtClean="0">
                <a:solidFill>
                  <a:srgbClr val="D38E27"/>
                </a:solidFill>
              </a:rPr>
              <a:t>23.4.2018</a:t>
            </a:r>
            <a:r>
              <a:rPr lang="cs-CZ" sz="1200" dirty="0" smtClean="0">
                <a:solidFill>
                  <a:srgbClr val="D38E27"/>
                </a:solidFill>
              </a:rPr>
              <a:t>  </a:t>
            </a:r>
            <a:r>
              <a:rPr lang="cs-CZ" sz="1200" dirty="0" smtClean="0">
                <a:solidFill>
                  <a:srgbClr val="D38E27"/>
                </a:solidFill>
              </a:rPr>
              <a:t>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92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11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  <p:cxnSp>
        <p:nvCxnSpPr>
          <p:cNvPr id="82" name="Přímá spojovací čára 37"/>
          <p:cNvCxnSpPr/>
          <p:nvPr/>
        </p:nvCxnSpPr>
        <p:spPr>
          <a:xfrm>
            <a:off x="484203" y="5303960"/>
            <a:ext cx="5857875" cy="1588"/>
          </a:xfrm>
          <a:prstGeom prst="line">
            <a:avLst/>
          </a:prstGeom>
          <a:ln w="63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Přímá spojovací čára 38"/>
          <p:cNvCxnSpPr/>
          <p:nvPr/>
        </p:nvCxnSpPr>
        <p:spPr>
          <a:xfrm>
            <a:off x="571500" y="4513263"/>
            <a:ext cx="5857875" cy="1587"/>
          </a:xfrm>
          <a:prstGeom prst="line">
            <a:avLst/>
          </a:prstGeom>
          <a:ln w="63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Přímá spojovací čára 39"/>
          <p:cNvCxnSpPr/>
          <p:nvPr/>
        </p:nvCxnSpPr>
        <p:spPr>
          <a:xfrm>
            <a:off x="487363" y="3798888"/>
            <a:ext cx="5857875" cy="1587"/>
          </a:xfrm>
          <a:prstGeom prst="line">
            <a:avLst/>
          </a:prstGeom>
          <a:ln w="63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Přímá spojovací čára 48"/>
          <p:cNvCxnSpPr/>
          <p:nvPr/>
        </p:nvCxnSpPr>
        <p:spPr>
          <a:xfrm>
            <a:off x="642938" y="3084513"/>
            <a:ext cx="5857875" cy="1587"/>
          </a:xfrm>
          <a:prstGeom prst="line">
            <a:avLst/>
          </a:prstGeom>
          <a:ln w="63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Přímá spojovací čára 40"/>
          <p:cNvCxnSpPr/>
          <p:nvPr/>
        </p:nvCxnSpPr>
        <p:spPr>
          <a:xfrm>
            <a:off x="603248" y="2345534"/>
            <a:ext cx="5857875" cy="1587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200"/>
                            </p:stCondLst>
                            <p:childTnLst>
                              <p:par>
                                <p:cTn id="84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400"/>
                            </p:stCondLst>
                            <p:childTnLst>
                              <p:par>
                                <p:cTn id="87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id="90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800"/>
                            </p:stCondLst>
                            <p:childTnLst>
                              <p:par>
                                <p:cTn id="93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6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1200"/>
                            </p:stCondLst>
                            <p:childTnLst>
                              <p:par>
                                <p:cTn id="99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 nodeType="afterGroup">
                            <p:stCondLst>
                              <p:cond delay="1400"/>
                            </p:stCondLst>
                            <p:childTnLst>
                              <p:par>
                                <p:cTn id="102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 nodeType="afterGroup">
                            <p:stCondLst>
                              <p:cond delay="1600"/>
                            </p:stCondLst>
                            <p:childTnLst>
                              <p:par>
                                <p:cTn id="105" presetID="1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 nodeType="afterGroup">
                            <p:stCondLst>
                              <p:cond delay="4600"/>
                            </p:stCondLst>
                            <p:childTnLst>
                              <p:par>
                                <p:cTn id="10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 nodeType="afterGroup">
                            <p:stCondLst>
                              <p:cond delay="5100"/>
                            </p:stCondLst>
                            <p:childTnLst>
                              <p:par>
                                <p:cTn id="11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5600"/>
                            </p:stCondLst>
                            <p:childTnLst>
                              <p:par>
                                <p:cTn id="11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 nodeType="afterGroup">
                            <p:stCondLst>
                              <p:cond delay="6100"/>
                            </p:stCondLst>
                            <p:childTnLst>
                              <p:par>
                                <p:cTn id="117" presetID="1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 nodeType="afterGroup">
                            <p:stCondLst>
                              <p:cond delay="9100"/>
                            </p:stCondLst>
                            <p:childTnLst>
                              <p:par>
                                <p:cTn id="12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 nodeType="afterGroup">
                            <p:stCondLst>
                              <p:cond delay="9600"/>
                            </p:stCondLst>
                            <p:childTnLst>
                              <p:par>
                                <p:cTn id="12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10100"/>
                            </p:stCondLst>
                            <p:childTnLst>
                              <p:par>
                                <p:cTn id="12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 nodeType="afterGroup">
                            <p:stCondLst>
                              <p:cond delay="10600"/>
                            </p:stCondLst>
                            <p:childTnLst>
                              <p:par>
                                <p:cTn id="12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nodeType="withEffect">
                                  <p:stCondLst>
                                    <p:cond delay="260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nodeType="withEffect">
                                  <p:stCondLst>
                                    <p:cond delay="330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 nodeType="clickPar">
                      <p:stCondLst>
                        <p:cond delay="indefinite"/>
                      </p:stCondLst>
                      <p:childTnLst>
                        <p:par>
                          <p:cTn id="1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3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 nodeType="clickPar">
                      <p:stCondLst>
                        <p:cond delay="indefinite"/>
                      </p:stCondLst>
                      <p:childTnLst>
                        <p:par>
                          <p:cTn id="1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65" presetID="3" presetClass="exit" presetSubtype="1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3" presetClass="exit" presetSubtype="1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 nodeType="clickPar">
                      <p:stCondLst>
                        <p:cond delay="indefinite"/>
                      </p:stCondLst>
                      <p:childTnLst>
                        <p:par>
                          <p:cTn id="1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5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 nodeType="clickPar">
                      <p:stCondLst>
                        <p:cond delay="indefinite"/>
                      </p:stCondLst>
                      <p:childTnLst>
                        <p:par>
                          <p:cTn id="1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8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6" presetID="1" presetClass="exit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3" presetClass="exit" presetSubtype="1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9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 nodeType="clickPar">
                      <p:stCondLst>
                        <p:cond delay="indefinite"/>
                      </p:stCondLst>
                      <p:childTnLst>
                        <p:par>
                          <p:cTn id="1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 nodeType="clickPar">
                      <p:stCondLst>
                        <p:cond delay="indefinite"/>
                      </p:stCondLst>
                      <p:childTnLst>
                        <p:par>
                          <p:cTn id="1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 nodeType="clickPar">
                      <p:stCondLst>
                        <p:cond delay="indefinite"/>
                      </p:stCondLst>
                      <p:childTnLst>
                        <p:par>
                          <p:cTn id="2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 nodeType="clickPar">
                      <p:stCondLst>
                        <p:cond delay="indefinite"/>
                      </p:stCondLst>
                      <p:childTnLst>
                        <p:par>
                          <p:cTn id="2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 nodeType="clickPar">
                      <p:stCondLst>
                        <p:cond delay="indefinite"/>
                      </p:stCondLst>
                      <p:childTnLst>
                        <p:par>
                          <p:cTn id="2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 nodeType="clickPar">
                      <p:stCondLst>
                        <p:cond delay="indefinite"/>
                      </p:stCondLst>
                      <p:childTnLst>
                        <p:par>
                          <p:cTn id="2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2" dur="500"/>
                                        <p:tgtEl>
                                          <p:spTgt spid="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5" dur="500"/>
                                        <p:tgtEl>
                                          <p:spTgt spid="1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 nodeType="clickPar">
                      <p:stCondLst>
                        <p:cond delay="indefinite"/>
                      </p:stCondLst>
                      <p:childTnLst>
                        <p:par>
                          <p:cTn id="2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0" dur="500"/>
                                        <p:tgtEl>
                                          <p:spTgt spid="1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2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4" dur="1000"/>
                                        <p:tgtEl>
                                          <p:spTgt spid="1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36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8" dur="1000"/>
                                        <p:tgtEl>
                                          <p:spTgt spid="1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40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2" dur="2000"/>
                                        <p:tgtEl>
                                          <p:spTgt spid="1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26" grpId="0"/>
      <p:bldP spid="28" grpId="0"/>
      <p:bldP spid="30" grpId="0"/>
      <p:bldP spid="31" grpId="0"/>
      <p:bldP spid="32" grpId="0"/>
      <p:bldP spid="33" grpId="0"/>
      <p:bldP spid="34" grpId="0"/>
      <p:bldP spid="35" grpId="0"/>
      <p:bldP spid="42" grpId="0"/>
      <p:bldP spid="43" grpId="0"/>
      <p:bldP spid="44" grpId="0"/>
      <p:bldP spid="45" grpId="0"/>
      <p:bldP spid="46" grpId="0"/>
      <p:bldP spid="47" grpId="0"/>
      <p:bldP spid="50" grpId="0"/>
      <p:bldP spid="74" grpId="0"/>
      <p:bldP spid="77" grpId="0"/>
      <p:bldP spid="78" grpId="0"/>
      <p:bldP spid="84" grpId="0" animBg="1"/>
      <p:bldP spid="88" grpId="0"/>
      <p:bldP spid="91" grpId="0"/>
      <p:bldP spid="101" grpId="0"/>
      <p:bldP spid="102" grpId="0"/>
      <p:bldP spid="103" grpId="0" build="allAtOnce"/>
      <p:bldP spid="4" grpId="0"/>
      <p:bldP spid="7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-107950" y="1557338"/>
            <a:ext cx="8686800" cy="935037"/>
          </a:xfrm>
        </p:spPr>
        <p:txBody>
          <a:bodyPr/>
          <a:lstStyle/>
          <a:p>
            <a:pPr lvl="1" eaLnBrk="1" hangingPunct="1"/>
            <a:r>
              <a:rPr lang="cs-CZ" smtClean="0">
                <a:solidFill>
                  <a:schemeClr val="tx1"/>
                </a:solidFill>
              </a:rPr>
              <a:t>Délka vozu = poloha začátku – poloha konce</a:t>
            </a:r>
            <a:br>
              <a:rPr lang="cs-CZ" smtClean="0">
                <a:solidFill>
                  <a:schemeClr val="tx1"/>
                </a:solidFill>
              </a:rPr>
            </a:br>
            <a:r>
              <a:rPr lang="cs-CZ" smtClean="0">
                <a:solidFill>
                  <a:schemeClr val="tx1"/>
                </a:solidFill>
              </a:rPr>
              <a:t>!! Pohybuje-li se vůz, je nutno měřit v tomtéž čase !!</a:t>
            </a:r>
          </a:p>
        </p:txBody>
      </p:sp>
      <p:sp>
        <p:nvSpPr>
          <p:cNvPr id="20486" name="Text Box 9"/>
          <p:cNvSpPr txBox="1">
            <a:spLocks noChangeArrowheads="1"/>
          </p:cNvSpPr>
          <p:nvPr/>
        </p:nvSpPr>
        <p:spPr bwMode="auto">
          <a:xfrm>
            <a:off x="1908175" y="260350"/>
            <a:ext cx="56165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4400" i="1">
                <a:latin typeface="Book Antiqua" pitchFamily="18" charset="0"/>
              </a:rPr>
              <a:t>Délka vozu; současnost</a:t>
            </a:r>
            <a:endParaRPr lang="en-US" sz="4400" i="1">
              <a:latin typeface="Book Antiqua" pitchFamily="18" charset="0"/>
            </a:endParaRPr>
          </a:p>
        </p:txBody>
      </p:sp>
      <p:sp>
        <p:nvSpPr>
          <p:cNvPr id="2" name="Zástupný symbol pro obsah 2"/>
          <p:cNvSpPr>
            <a:spLocks/>
          </p:cNvSpPr>
          <p:nvPr/>
        </p:nvSpPr>
        <p:spPr bwMode="auto">
          <a:xfrm>
            <a:off x="-107950" y="2492375"/>
            <a:ext cx="8686800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>
                <a:latin typeface="Franklin Gothic Book" pitchFamily="34" charset="0"/>
              </a:rPr>
              <a:t>Dvě události A ≡ {</a:t>
            </a:r>
            <a:r>
              <a:rPr lang="cs-CZ" sz="2800" b="1" i="1">
                <a:latin typeface="Franklin Gothic Book" pitchFamily="34" charset="0"/>
              </a:rPr>
              <a:t>r</a:t>
            </a:r>
            <a:r>
              <a:rPr lang="cs-CZ" sz="2800" baseline="-25000">
                <a:latin typeface="Franklin Gothic Book" pitchFamily="34" charset="0"/>
              </a:rPr>
              <a:t>A</a:t>
            </a:r>
            <a:r>
              <a:rPr lang="cs-CZ" sz="2800">
                <a:latin typeface="Franklin Gothic Book" pitchFamily="34" charset="0"/>
              </a:rPr>
              <a:t>, </a:t>
            </a:r>
            <a:r>
              <a:rPr lang="cs-CZ" sz="2800" i="1">
                <a:latin typeface="Franklin Gothic Book" pitchFamily="34" charset="0"/>
              </a:rPr>
              <a:t>t</a:t>
            </a:r>
            <a:r>
              <a:rPr lang="cs-CZ" sz="2800" baseline="-25000">
                <a:latin typeface="Franklin Gothic Book" pitchFamily="34" charset="0"/>
              </a:rPr>
              <a:t>A</a:t>
            </a:r>
            <a:r>
              <a:rPr lang="cs-CZ" sz="2800">
                <a:latin typeface="Franklin Gothic Book" pitchFamily="34" charset="0"/>
              </a:rPr>
              <a:t>}; B ≡ {</a:t>
            </a:r>
            <a:r>
              <a:rPr lang="cs-CZ" sz="2800" b="1" i="1">
                <a:latin typeface="Franklin Gothic Book" pitchFamily="34" charset="0"/>
              </a:rPr>
              <a:t>r</a:t>
            </a:r>
            <a:r>
              <a:rPr lang="cs-CZ" sz="2800" baseline="-25000">
                <a:latin typeface="Franklin Gothic Book" pitchFamily="34" charset="0"/>
              </a:rPr>
              <a:t>B</a:t>
            </a:r>
            <a:r>
              <a:rPr lang="cs-CZ" sz="2800">
                <a:latin typeface="Franklin Gothic Book" pitchFamily="34" charset="0"/>
              </a:rPr>
              <a:t>, </a:t>
            </a:r>
            <a:r>
              <a:rPr lang="cs-CZ" sz="2800" i="1">
                <a:latin typeface="Franklin Gothic Book" pitchFamily="34" charset="0"/>
              </a:rPr>
              <a:t>t</a:t>
            </a:r>
            <a:r>
              <a:rPr lang="cs-CZ" sz="2800" baseline="-25000">
                <a:latin typeface="Franklin Gothic Book" pitchFamily="34" charset="0"/>
              </a:rPr>
              <a:t>B</a:t>
            </a:r>
            <a:r>
              <a:rPr lang="cs-CZ" sz="2800">
                <a:latin typeface="Franklin Gothic Book" pitchFamily="34" charset="0"/>
              </a:rPr>
              <a:t>} jsou</a:t>
            </a:r>
          </a:p>
          <a:p>
            <a:pPr marL="1143000" lvl="2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</a:pPr>
            <a:r>
              <a:rPr lang="cs-CZ" sz="2400">
                <a:latin typeface="Franklin Gothic Book" pitchFamily="34" charset="0"/>
              </a:rPr>
              <a:t>současné, když </a:t>
            </a:r>
            <a:r>
              <a:rPr lang="cs-CZ" sz="2400" i="1">
                <a:latin typeface="Franklin Gothic Book" pitchFamily="34" charset="0"/>
              </a:rPr>
              <a:t>t</a:t>
            </a:r>
            <a:r>
              <a:rPr lang="cs-CZ" sz="2400" baseline="-25000">
                <a:latin typeface="Franklin Gothic Book" pitchFamily="34" charset="0"/>
              </a:rPr>
              <a:t>A </a:t>
            </a:r>
            <a:r>
              <a:rPr lang="cs-CZ" sz="2400">
                <a:latin typeface="Franklin Gothic Book" pitchFamily="34" charset="0"/>
              </a:rPr>
              <a:t>= </a:t>
            </a:r>
            <a:r>
              <a:rPr lang="cs-CZ" sz="2400" i="1">
                <a:latin typeface="Franklin Gothic Book" pitchFamily="34" charset="0"/>
              </a:rPr>
              <a:t>t</a:t>
            </a:r>
            <a:r>
              <a:rPr lang="cs-CZ" sz="2400" baseline="-25000">
                <a:latin typeface="Franklin Gothic Book" pitchFamily="34" charset="0"/>
              </a:rPr>
              <a:t>B </a:t>
            </a:r>
            <a:r>
              <a:rPr lang="cs-CZ" sz="2400">
                <a:latin typeface="Franklin Gothic Book" pitchFamily="34" charset="0"/>
              </a:rPr>
              <a:t>(např. v 7h ráno)</a:t>
            </a:r>
            <a:endParaRPr lang="cs-CZ" sz="2400" baseline="-25000">
              <a:latin typeface="Franklin Gothic Book" pitchFamily="34" charset="0"/>
            </a:endParaRPr>
          </a:p>
          <a:p>
            <a:pPr marL="1143000" lvl="2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</a:pPr>
            <a:r>
              <a:rPr lang="cs-CZ" sz="2400">
                <a:latin typeface="Franklin Gothic Book" pitchFamily="34" charset="0"/>
              </a:rPr>
              <a:t>soumístné, když </a:t>
            </a:r>
            <a:r>
              <a:rPr lang="cs-CZ" sz="2400" b="1" i="1">
                <a:latin typeface="Franklin Gothic Book" pitchFamily="34" charset="0"/>
              </a:rPr>
              <a:t>r</a:t>
            </a:r>
            <a:r>
              <a:rPr lang="cs-CZ" sz="2400" baseline="-25000">
                <a:latin typeface="Franklin Gothic Book" pitchFamily="34" charset="0"/>
              </a:rPr>
              <a:t>A </a:t>
            </a:r>
            <a:r>
              <a:rPr lang="cs-CZ" sz="2400">
                <a:latin typeface="Franklin Gothic Book" pitchFamily="34" charset="0"/>
              </a:rPr>
              <a:t>= </a:t>
            </a:r>
            <a:r>
              <a:rPr lang="cs-CZ" sz="2400" b="1" i="1">
                <a:latin typeface="Franklin Gothic Book" pitchFamily="34" charset="0"/>
              </a:rPr>
              <a:t>r</a:t>
            </a:r>
            <a:r>
              <a:rPr lang="cs-CZ" sz="2400" baseline="-25000">
                <a:latin typeface="Franklin Gothic Book" pitchFamily="34" charset="0"/>
              </a:rPr>
              <a:t>B</a:t>
            </a:r>
            <a:r>
              <a:rPr lang="cs-CZ" sz="2400">
                <a:latin typeface="Franklin Gothic Book" pitchFamily="34" charset="0"/>
              </a:rPr>
              <a:t> (např. v mé pravé ruce)</a:t>
            </a:r>
          </a:p>
        </p:txBody>
      </p:sp>
      <p:sp>
        <p:nvSpPr>
          <p:cNvPr id="4" name="Zástupný symbol pro obsah 2"/>
          <p:cNvSpPr>
            <a:spLocks/>
          </p:cNvSpPr>
          <p:nvPr/>
        </p:nvSpPr>
        <p:spPr bwMode="auto">
          <a:xfrm>
            <a:off x="-107950" y="3860800"/>
            <a:ext cx="8686800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 dirty="0">
                <a:latin typeface="Franklin Gothic Book" pitchFamily="34" charset="0"/>
              </a:rPr>
              <a:t>Klasická fyzika: </a:t>
            </a:r>
          </a:p>
          <a:p>
            <a:pPr marL="1143000" lvl="2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</a:pPr>
            <a:r>
              <a:rPr lang="cs-CZ" sz="2400" dirty="0">
                <a:latin typeface="Franklin Gothic Book" pitchFamily="34" charset="0"/>
              </a:rPr>
              <a:t>současnost je absolutní</a:t>
            </a:r>
          </a:p>
          <a:p>
            <a:pPr marL="1143000" lvl="2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</a:pPr>
            <a:r>
              <a:rPr lang="cs-CZ" sz="2400" dirty="0" err="1">
                <a:latin typeface="Franklin Gothic Book" pitchFamily="34" charset="0"/>
              </a:rPr>
              <a:t>soumístnost</a:t>
            </a:r>
            <a:r>
              <a:rPr lang="cs-CZ" sz="2400" dirty="0">
                <a:latin typeface="Franklin Gothic Book" pitchFamily="34" charset="0"/>
              </a:rPr>
              <a:t> je </a:t>
            </a:r>
            <a:r>
              <a:rPr lang="cs-CZ" sz="2400" dirty="0" smtClean="0">
                <a:latin typeface="Franklin Gothic Book" pitchFamily="34" charset="0"/>
              </a:rPr>
              <a:t>relativní (</a:t>
            </a:r>
            <a:r>
              <a:rPr lang="cs-CZ" sz="2400" dirty="0" err="1" smtClean="0">
                <a:latin typeface="Franklin Gothic Book" pitchFamily="34" charset="0"/>
              </a:rPr>
              <a:t>kafe</a:t>
            </a:r>
            <a:r>
              <a:rPr lang="cs-CZ" sz="2400" dirty="0" smtClean="0">
                <a:latin typeface="Franklin Gothic Book" pitchFamily="34" charset="0"/>
              </a:rPr>
              <a:t> ve vlaku)</a:t>
            </a:r>
            <a:endParaRPr lang="cs-CZ" sz="2400" dirty="0">
              <a:latin typeface="Franklin Gothic Book" pitchFamily="34" charset="0"/>
            </a:endParaRPr>
          </a:p>
        </p:txBody>
      </p:sp>
      <p:sp>
        <p:nvSpPr>
          <p:cNvPr id="7" name="Zástupný symbol pro obsah 2"/>
          <p:cNvSpPr>
            <a:spLocks/>
          </p:cNvSpPr>
          <p:nvPr/>
        </p:nvSpPr>
        <p:spPr bwMode="auto">
          <a:xfrm>
            <a:off x="-82550" y="5300663"/>
            <a:ext cx="8686800" cy="1081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 dirty="0">
                <a:solidFill>
                  <a:srgbClr val="0070C0"/>
                </a:solidFill>
                <a:latin typeface="Franklin Gothic Book" pitchFamily="34" charset="0"/>
              </a:rPr>
              <a:t>(Relativita: </a:t>
            </a:r>
          </a:p>
          <a:p>
            <a:pPr marL="1143000" lvl="2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</a:pPr>
            <a:r>
              <a:rPr lang="cs-CZ" sz="2400" dirty="0">
                <a:solidFill>
                  <a:srgbClr val="0070C0"/>
                </a:solidFill>
                <a:latin typeface="Franklin Gothic Book" pitchFamily="34" charset="0"/>
              </a:rPr>
              <a:t>současnost i </a:t>
            </a:r>
            <a:r>
              <a:rPr lang="cs-CZ" sz="2400" dirty="0" err="1">
                <a:solidFill>
                  <a:srgbClr val="0070C0"/>
                </a:solidFill>
                <a:latin typeface="Franklin Gothic Book" pitchFamily="34" charset="0"/>
              </a:rPr>
              <a:t>soumístnost</a:t>
            </a:r>
            <a:r>
              <a:rPr lang="cs-CZ" sz="2400" dirty="0">
                <a:solidFill>
                  <a:srgbClr val="0070C0"/>
                </a:solidFill>
                <a:latin typeface="Franklin Gothic Book" pitchFamily="34" charset="0"/>
              </a:rPr>
              <a:t> jsou relativní)</a:t>
            </a:r>
            <a:endParaRPr lang="cs-CZ" sz="2400" baseline="-25000" dirty="0">
              <a:solidFill>
                <a:srgbClr val="0070C0"/>
              </a:solidFill>
              <a:latin typeface="Franklin Gothic Book" pitchFamily="34" charset="0"/>
            </a:endParaRPr>
          </a:p>
        </p:txBody>
      </p:sp>
      <p:sp>
        <p:nvSpPr>
          <p:cNvPr id="10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200" dirty="0" smtClean="0">
                <a:solidFill>
                  <a:srgbClr val="D38E27"/>
                </a:solidFill>
              </a:rPr>
              <a:t>23.4.2018</a:t>
            </a:r>
            <a:r>
              <a:rPr lang="cs-CZ" sz="1200" dirty="0" smtClean="0">
                <a:solidFill>
                  <a:srgbClr val="D38E27"/>
                </a:solidFill>
              </a:rPr>
              <a:t>  </a:t>
            </a:r>
            <a:r>
              <a:rPr lang="cs-CZ" sz="1200" dirty="0" smtClean="0">
                <a:solidFill>
                  <a:srgbClr val="D38E27"/>
                </a:solidFill>
              </a:rPr>
              <a:t>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12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12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1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0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0825" y="1285875"/>
            <a:ext cx="8713788" cy="4519613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sz="3000" b="1" i="1" dirty="0" smtClean="0">
                <a:solidFill>
                  <a:srgbClr val="CC0000"/>
                </a:solidFill>
              </a:rPr>
              <a:t>Částice</a:t>
            </a:r>
            <a:r>
              <a:rPr lang="cs-CZ" sz="3000" dirty="0" smtClean="0"/>
              <a:t> (hmotný bod): určena jen polohou </a:t>
            </a:r>
            <a:r>
              <a:rPr lang="cs-CZ" sz="3000" b="1" i="1" dirty="0" smtClean="0"/>
              <a:t>r</a:t>
            </a:r>
            <a:r>
              <a:rPr lang="cs-CZ" sz="3000" i="1" dirty="0" smtClean="0"/>
              <a:t> = </a:t>
            </a:r>
            <a:r>
              <a:rPr lang="cs-CZ" sz="3000" b="1" i="1" dirty="0" smtClean="0"/>
              <a:t>r</a:t>
            </a:r>
            <a:r>
              <a:rPr lang="cs-CZ" sz="3000" i="1" dirty="0" smtClean="0"/>
              <a:t>(t)</a:t>
            </a:r>
          </a:p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None/>
            </a:pPr>
            <a:endParaRPr lang="cs-CZ" sz="1600" b="1" i="1" dirty="0" smtClean="0">
              <a:solidFill>
                <a:srgbClr val="CC0000"/>
              </a:solidFill>
            </a:endParaRPr>
          </a:p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sz="3000" b="1" i="1" dirty="0" smtClean="0">
                <a:solidFill>
                  <a:srgbClr val="CC0000"/>
                </a:solidFill>
              </a:rPr>
              <a:t>Volná</a:t>
            </a:r>
            <a:r>
              <a:rPr lang="cs-CZ" sz="3000" dirty="0" smtClean="0"/>
              <a:t> částice (VČ): bez vnějších sil a bez vazeb </a:t>
            </a:r>
          </a:p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None/>
            </a:pPr>
            <a:endParaRPr lang="cs-CZ" sz="1600" dirty="0" smtClean="0"/>
          </a:p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sz="3000" b="1" i="1" dirty="0" smtClean="0">
                <a:solidFill>
                  <a:srgbClr val="CC0000"/>
                </a:solidFill>
                <a:sym typeface="Wingdings" pitchFamily="2" charset="2"/>
              </a:rPr>
              <a:t>Inerciální soustava</a:t>
            </a:r>
            <a:r>
              <a:rPr lang="cs-CZ" sz="3000" dirty="0" smtClean="0">
                <a:sym typeface="Wingdings" pitchFamily="2" charset="2"/>
              </a:rPr>
              <a:t>: vztažná soustava, vůči níž každá</a:t>
            </a:r>
          </a:p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sz="3000" dirty="0" smtClean="0">
                <a:sym typeface="Wingdings" pitchFamily="2" charset="2"/>
              </a:rPr>
              <a:t>		VČ se pohybuje bez zrychlení; </a:t>
            </a:r>
            <a:endParaRPr lang="cs-CZ" sz="2200" b="1" dirty="0" smtClean="0">
              <a:sym typeface="Wingdings" pitchFamily="2" charset="2"/>
            </a:endParaRPr>
          </a:p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sz="2200" i="1" dirty="0" smtClean="0">
                <a:sym typeface="Wingdings" pitchFamily="2" charset="2"/>
              </a:rPr>
              <a:t>neboli</a:t>
            </a:r>
            <a:r>
              <a:rPr lang="cs-CZ" sz="3000" dirty="0" smtClean="0">
                <a:sym typeface="Wingdings" pitchFamily="2" charset="2"/>
              </a:rPr>
              <a:t> 	VČ má stálou rychlost (směr i velikost); </a:t>
            </a:r>
            <a:endParaRPr lang="cs-CZ" sz="2200" b="1" dirty="0" smtClean="0">
              <a:sym typeface="Wingdings" pitchFamily="2" charset="2"/>
            </a:endParaRPr>
          </a:p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sz="2200" i="1" dirty="0" smtClean="0">
                <a:sym typeface="Wingdings" pitchFamily="2" charset="2"/>
              </a:rPr>
              <a:t>neboli</a:t>
            </a:r>
            <a:r>
              <a:rPr lang="cs-CZ" sz="3000" dirty="0" smtClean="0">
                <a:sym typeface="Wingdings" pitchFamily="2" charset="2"/>
              </a:rPr>
              <a:t> 	VČ letí rovnoměrně přímočaře nebo stojí</a:t>
            </a:r>
          </a:p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None/>
            </a:pPr>
            <a:endParaRPr lang="cs-CZ" sz="1600" dirty="0" smtClean="0">
              <a:sym typeface="Wingdings" pitchFamily="2" charset="2"/>
            </a:endParaRPr>
          </a:p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sz="3000" dirty="0" smtClean="0">
                <a:sym typeface="Wingdings" pitchFamily="2" charset="2"/>
              </a:rPr>
              <a:t>Na grafikonu: </a:t>
            </a:r>
            <a:r>
              <a:rPr lang="cs-CZ" sz="3000" dirty="0" smtClean="0">
                <a:solidFill>
                  <a:srgbClr val="FF0000"/>
                </a:solidFill>
                <a:sym typeface="Wingdings" pitchFamily="2" charset="2"/>
              </a:rPr>
              <a:t>světočárou</a:t>
            </a:r>
            <a:r>
              <a:rPr lang="cs-CZ" sz="3000" dirty="0" smtClean="0">
                <a:sym typeface="Wingdings" pitchFamily="2" charset="2"/>
              </a:rPr>
              <a:t> VČ je přímka.</a:t>
            </a:r>
          </a:p>
        </p:txBody>
      </p:sp>
      <p:sp>
        <p:nvSpPr>
          <p:cNvPr id="5" name="Zástupný symbol pro zápatí 4"/>
          <p:cNvSpPr txBox="1">
            <a:spLocks noGrp="1"/>
          </p:cNvSpPr>
          <p:nvPr/>
        </p:nvSpPr>
        <p:spPr>
          <a:xfrm>
            <a:off x="3581400" y="76200"/>
            <a:ext cx="2895600" cy="28892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endParaRPr lang="cs-CZ" sz="120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21510" name="Text Box 7"/>
          <p:cNvSpPr txBox="1">
            <a:spLocks noChangeArrowheads="1"/>
          </p:cNvSpPr>
          <p:nvPr/>
        </p:nvSpPr>
        <p:spPr bwMode="auto">
          <a:xfrm>
            <a:off x="1476375" y="476250"/>
            <a:ext cx="63373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4000" b="1" i="1">
                <a:latin typeface="Book Antiqua" pitchFamily="18" charset="0"/>
              </a:rPr>
              <a:t>Inerciální soustava </a:t>
            </a:r>
            <a:r>
              <a:rPr lang="cs-CZ" sz="4000" i="1">
                <a:latin typeface="Book Antiqua" pitchFamily="18" charset="0"/>
              </a:rPr>
              <a:t>S, S’,…</a:t>
            </a:r>
          </a:p>
        </p:txBody>
      </p:sp>
      <p:sp>
        <p:nvSpPr>
          <p:cNvPr id="7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200" dirty="0" smtClean="0">
                <a:solidFill>
                  <a:srgbClr val="D38E27"/>
                </a:solidFill>
              </a:rPr>
              <a:t>23.4.2018</a:t>
            </a:r>
            <a:r>
              <a:rPr lang="cs-CZ" sz="1200" dirty="0" smtClean="0">
                <a:solidFill>
                  <a:srgbClr val="D38E27"/>
                </a:solidFill>
              </a:rPr>
              <a:t>  </a:t>
            </a:r>
            <a:r>
              <a:rPr lang="cs-CZ" sz="1200" dirty="0" smtClean="0">
                <a:solidFill>
                  <a:srgbClr val="D38E27"/>
                </a:solidFill>
              </a:rPr>
              <a:t>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8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13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8" presetClass="entr" presetSubtype="16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3" presetID="8" presetClass="entr" presetSubtype="16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27" presetID="8" presetClass="entr" presetSubtype="16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388" y="2565400"/>
            <a:ext cx="8229600" cy="360045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sz="3000" b="1" i="1" smtClean="0">
                <a:solidFill>
                  <a:srgbClr val="CC0000"/>
                </a:solidFill>
                <a:latin typeface="Book Antiqua" pitchFamily="18" charset="0"/>
              </a:rPr>
              <a:t>Newton:</a:t>
            </a:r>
            <a:r>
              <a:rPr lang="cs-CZ" sz="3000" b="1" i="1" smtClean="0">
                <a:latin typeface="Book Antiqua" pitchFamily="18" charset="0"/>
              </a:rPr>
              <a:t> </a:t>
            </a:r>
            <a:r>
              <a:rPr lang="cs-CZ" sz="3000" smtClean="0">
                <a:latin typeface="Book Antiqua" pitchFamily="18" charset="0"/>
              </a:rPr>
              <a:t>„Hlavní inerciální soustavou“ je </a:t>
            </a:r>
            <a:br>
              <a:rPr lang="cs-CZ" sz="3000" smtClean="0">
                <a:latin typeface="Book Antiqua" pitchFamily="18" charset="0"/>
              </a:rPr>
            </a:br>
            <a:r>
              <a:rPr lang="cs-CZ" sz="3000" b="1" i="1" smtClean="0">
                <a:latin typeface="Book Antiqua" pitchFamily="18" charset="0"/>
              </a:rPr>
              <a:t>absolutní prostor</a:t>
            </a:r>
            <a:r>
              <a:rPr lang="cs-CZ" sz="3000" i="1" smtClean="0">
                <a:latin typeface="Book Antiqua" pitchFamily="18" charset="0"/>
              </a:rPr>
              <a:t> </a:t>
            </a:r>
            <a:r>
              <a:rPr lang="cs-CZ" sz="3000" smtClean="0">
                <a:latin typeface="Book Antiqua" pitchFamily="18" charset="0"/>
              </a:rPr>
              <a:t>a </a:t>
            </a:r>
            <a:r>
              <a:rPr lang="cs-CZ" sz="3000" b="1" i="1" smtClean="0">
                <a:latin typeface="Book Antiqua" pitchFamily="18" charset="0"/>
              </a:rPr>
              <a:t>absolutní čas.</a:t>
            </a:r>
          </a:p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sz="3000" smtClean="0">
                <a:latin typeface="Book Antiqua" pitchFamily="18" charset="0"/>
                <a:sym typeface="Wingdings" pitchFamily="2" charset="2"/>
              </a:rPr>
              <a:t>Ale: Již Galileo věděl, že je-li </a:t>
            </a:r>
            <a:r>
              <a:rPr lang="cs-CZ" sz="3000" i="1" smtClean="0">
                <a:latin typeface="Book Antiqua" pitchFamily="18" charset="0"/>
                <a:sym typeface="Wingdings" pitchFamily="2" charset="2"/>
              </a:rPr>
              <a:t>S </a:t>
            </a:r>
            <a:r>
              <a:rPr lang="cs-CZ" sz="3000" smtClean="0">
                <a:latin typeface="Book Antiqua" pitchFamily="18" charset="0"/>
                <a:sym typeface="Wingdings" pitchFamily="2" charset="2"/>
              </a:rPr>
              <a:t>inerciální a </a:t>
            </a:r>
            <a:r>
              <a:rPr lang="cs-CZ" sz="3000" i="1" smtClean="0">
                <a:latin typeface="Book Antiqua" pitchFamily="18" charset="0"/>
                <a:sym typeface="Wingdings" pitchFamily="2" charset="2"/>
              </a:rPr>
              <a:t>S’</a:t>
            </a:r>
            <a:r>
              <a:rPr lang="cs-CZ" sz="3000" b="1" i="1" smtClean="0">
                <a:latin typeface="Book Antiqua" pitchFamily="18" charset="0"/>
                <a:sym typeface="Wingdings" pitchFamily="2" charset="2"/>
              </a:rPr>
              <a:t> </a:t>
            </a:r>
            <a:r>
              <a:rPr lang="cs-CZ" sz="3000" smtClean="0">
                <a:latin typeface="Book Antiqua" pitchFamily="18" charset="0"/>
                <a:sym typeface="Wingdings" pitchFamily="2" charset="2"/>
              </a:rPr>
              <a:t>se vůči ní pohybuje rovnoměrně přímočaře, pak je také </a:t>
            </a:r>
            <a:r>
              <a:rPr lang="cs-CZ" sz="3000" i="1" smtClean="0">
                <a:latin typeface="Book Antiqua" pitchFamily="18" charset="0"/>
                <a:sym typeface="Wingdings" pitchFamily="2" charset="2"/>
              </a:rPr>
              <a:t>S’ </a:t>
            </a:r>
            <a:r>
              <a:rPr lang="cs-CZ" sz="3000" smtClean="0">
                <a:latin typeface="Book Antiqua" pitchFamily="18" charset="0"/>
                <a:sym typeface="Wingdings" pitchFamily="2" charset="2"/>
              </a:rPr>
              <a:t>inerciální</a:t>
            </a:r>
            <a:r>
              <a:rPr lang="cs-CZ" sz="3000" b="1" i="1" smtClean="0">
                <a:latin typeface="Book Antiqua" pitchFamily="18" charset="0"/>
                <a:sym typeface="Wingdings" pitchFamily="2" charset="2"/>
              </a:rPr>
              <a:t>.</a:t>
            </a:r>
            <a:r>
              <a:rPr lang="cs-CZ" sz="3000" smtClean="0">
                <a:latin typeface="Book Antiqua" pitchFamily="18" charset="0"/>
                <a:sym typeface="Wingdings" pitchFamily="2" charset="2"/>
              </a:rPr>
              <a:t> </a:t>
            </a:r>
          </a:p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sz="3000" b="1" i="1" smtClean="0">
                <a:solidFill>
                  <a:srgbClr val="CC0000"/>
                </a:solidFill>
                <a:latin typeface="Book Antiqua" pitchFamily="18" charset="0"/>
                <a:sym typeface="Wingdings" pitchFamily="2" charset="2"/>
              </a:rPr>
              <a:t>Einstein:</a:t>
            </a:r>
            <a:r>
              <a:rPr lang="cs-CZ" sz="3000" smtClean="0">
                <a:latin typeface="Book Antiqua" pitchFamily="18" charset="0"/>
                <a:sym typeface="Wingdings" pitchFamily="2" charset="2"/>
              </a:rPr>
              <a:t> </a:t>
            </a:r>
            <a:r>
              <a:rPr lang="cs-CZ" sz="3000" b="1" i="1" smtClean="0">
                <a:latin typeface="Book Antiqua" pitchFamily="18" charset="0"/>
                <a:sym typeface="Wingdings" pitchFamily="2" charset="2"/>
              </a:rPr>
              <a:t>Všechny </a:t>
            </a:r>
            <a:r>
              <a:rPr lang="cs-CZ" sz="3000" smtClean="0">
                <a:latin typeface="Book Antiqua" pitchFamily="18" charset="0"/>
                <a:sym typeface="Wingdings" pitchFamily="2" charset="2"/>
              </a:rPr>
              <a:t>inerciální soustavy jsou si zcela rovnoprávné. Žádná nemá zvláštní nárok na označení „absolutní“.</a:t>
            </a:r>
          </a:p>
        </p:txBody>
      </p:sp>
      <p:sp>
        <p:nvSpPr>
          <p:cNvPr id="5" name="Zástupný symbol pro zápatí 4"/>
          <p:cNvSpPr txBox="1">
            <a:spLocks noGrp="1"/>
          </p:cNvSpPr>
          <p:nvPr/>
        </p:nvSpPr>
        <p:spPr>
          <a:xfrm>
            <a:off x="3581400" y="76200"/>
            <a:ext cx="2895600" cy="28892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endParaRPr lang="cs-CZ" sz="120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1187450" y="404813"/>
            <a:ext cx="71294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4000" b="1" i="1">
                <a:latin typeface="Book Antiqua" pitchFamily="18" charset="0"/>
              </a:rPr>
              <a:t>První Newtonův zákon (1NZ)</a:t>
            </a:r>
          </a:p>
        </p:txBody>
      </p:sp>
      <p:sp>
        <p:nvSpPr>
          <p:cNvPr id="22535" name="Rectangle 7" descr="5%"/>
          <p:cNvSpPr>
            <a:spLocks noChangeArrowheads="1"/>
          </p:cNvSpPr>
          <p:nvPr/>
        </p:nvSpPr>
        <p:spPr bwMode="auto">
          <a:xfrm>
            <a:off x="971550" y="1412875"/>
            <a:ext cx="7848600" cy="936625"/>
          </a:xfrm>
          <a:prstGeom prst="rect">
            <a:avLst/>
          </a:prstGeom>
          <a:pattFill prst="pct5">
            <a:fgClr>
              <a:schemeClr val="bg1"/>
            </a:fgClr>
            <a:bgClr>
              <a:schemeClr val="accent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4000" b="1" i="1">
                <a:solidFill>
                  <a:schemeClr val="tx2"/>
                </a:solidFill>
              </a:rPr>
              <a:t>Existuje inerciální soustava.</a:t>
            </a:r>
          </a:p>
        </p:txBody>
      </p:sp>
      <p:sp>
        <p:nvSpPr>
          <p:cNvPr id="8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200" dirty="0" smtClean="0">
                <a:solidFill>
                  <a:srgbClr val="D38E27"/>
                </a:solidFill>
              </a:rPr>
              <a:t>23.4.2018</a:t>
            </a:r>
            <a:r>
              <a:rPr lang="cs-CZ" sz="1200" dirty="0" smtClean="0">
                <a:solidFill>
                  <a:srgbClr val="D38E27"/>
                </a:solidFill>
              </a:rPr>
              <a:t>  </a:t>
            </a:r>
            <a:r>
              <a:rPr lang="cs-CZ" sz="1200" dirty="0" smtClean="0">
                <a:solidFill>
                  <a:srgbClr val="D38E27"/>
                </a:solidFill>
              </a:rPr>
              <a:t>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9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14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850" y="1276350"/>
            <a:ext cx="8658225" cy="1419225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sz="3000" smtClean="0">
                <a:solidFill>
                  <a:schemeClr val="tx1"/>
                </a:solidFill>
                <a:latin typeface="Book Antiqua" pitchFamily="18" charset="0"/>
              </a:rPr>
              <a:t>Díky Galileově principu </a:t>
            </a:r>
            <a:r>
              <a:rPr lang="cs-CZ" sz="3000" b="1" i="1" smtClean="0">
                <a:solidFill>
                  <a:srgbClr val="CC0000"/>
                </a:solidFill>
                <a:latin typeface="Book Antiqua" pitchFamily="18" charset="0"/>
              </a:rPr>
              <a:t>nelze</a:t>
            </a:r>
            <a:r>
              <a:rPr lang="cs-CZ" sz="3000" smtClean="0">
                <a:solidFill>
                  <a:schemeClr val="tx1"/>
                </a:solidFill>
                <a:latin typeface="Book Antiqua" pitchFamily="18" charset="0"/>
              </a:rPr>
              <a:t> mechanickými jevy najít mezi inerciálními soustavami, která z nich je „absolutní prostor“ (a čas) – </a:t>
            </a:r>
            <a:r>
              <a:rPr lang="cs-CZ" b="1" i="1" smtClean="0">
                <a:solidFill>
                  <a:schemeClr val="tx1"/>
                </a:solidFill>
                <a:latin typeface="Book Antiqua" pitchFamily="18" charset="0"/>
              </a:rPr>
              <a:t>APČ</a:t>
            </a:r>
            <a:r>
              <a:rPr lang="cs-CZ" smtClean="0">
                <a:solidFill>
                  <a:schemeClr val="tx1"/>
                </a:solidFill>
              </a:rPr>
              <a:t> </a:t>
            </a:r>
            <a:r>
              <a:rPr lang="cs-CZ" sz="3000" smtClean="0">
                <a:solidFill>
                  <a:schemeClr val="tx1"/>
                </a:solidFill>
                <a:latin typeface="Book Antiqua" pitchFamily="18" charset="0"/>
              </a:rPr>
              <a:t>.</a:t>
            </a:r>
          </a:p>
        </p:txBody>
      </p:sp>
      <p:sp>
        <p:nvSpPr>
          <p:cNvPr id="23557" name="Text Box 6"/>
          <p:cNvSpPr txBox="1">
            <a:spLocks noChangeArrowheads="1"/>
          </p:cNvSpPr>
          <p:nvPr/>
        </p:nvSpPr>
        <p:spPr bwMode="auto">
          <a:xfrm>
            <a:off x="665163" y="404813"/>
            <a:ext cx="78613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4000" b="1" i="1">
                <a:latin typeface="Book Antiqua" pitchFamily="18" charset="0"/>
              </a:rPr>
              <a:t>Jak najít absolutní prostor a čas?</a:t>
            </a:r>
            <a:endParaRPr lang="en-US" sz="4000" b="1" i="1">
              <a:latin typeface="Book Antiqua" pitchFamily="18" charset="0"/>
            </a:endParaRPr>
          </a:p>
        </p:txBody>
      </p:sp>
      <p:sp>
        <p:nvSpPr>
          <p:cNvPr id="2" name="Zástupný symbol pro obsah 2"/>
          <p:cNvSpPr>
            <a:spLocks/>
          </p:cNvSpPr>
          <p:nvPr/>
        </p:nvSpPr>
        <p:spPr bwMode="auto">
          <a:xfrm>
            <a:off x="317500" y="2644775"/>
            <a:ext cx="8229600" cy="173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cs-CZ" sz="3000" b="1" i="1">
                <a:solidFill>
                  <a:srgbClr val="CC0000"/>
                </a:solidFill>
                <a:latin typeface="Book Antiqua" pitchFamily="18" charset="0"/>
              </a:rPr>
              <a:t>Elektromagnetismus:</a:t>
            </a:r>
            <a:r>
              <a:rPr lang="cs-CZ" sz="3000" b="1" i="1">
                <a:solidFill>
                  <a:schemeClr val="tx2"/>
                </a:solidFill>
                <a:latin typeface="Book Antiqua" pitchFamily="18" charset="0"/>
              </a:rPr>
              <a:t> </a:t>
            </a:r>
            <a:r>
              <a:rPr lang="cs-CZ" sz="3000">
                <a:latin typeface="Book Antiqua" pitchFamily="18" charset="0"/>
              </a:rPr>
              <a:t>Rychlost světla (= vln v éteru) je podle Maxwellovy-Lorentzovy teorie rovna </a:t>
            </a:r>
            <a:r>
              <a:rPr lang="cs-CZ" sz="3000" i="1">
                <a:latin typeface="Book Antiqua" pitchFamily="18" charset="0"/>
              </a:rPr>
              <a:t>c</a:t>
            </a:r>
            <a:r>
              <a:rPr lang="cs-CZ" sz="3000" baseline="-25000">
                <a:latin typeface="Book Antiqua" pitchFamily="18" charset="0"/>
              </a:rPr>
              <a:t>0</a:t>
            </a:r>
            <a:r>
              <a:rPr lang="cs-CZ" sz="3000">
                <a:latin typeface="Book Antiqua" pitchFamily="18" charset="0"/>
              </a:rPr>
              <a:t> = 1 / √(</a:t>
            </a:r>
            <a:r>
              <a:rPr lang="el-GR" sz="3000" i="1">
                <a:latin typeface="Book Antiqua" pitchFamily="18" charset="0"/>
              </a:rPr>
              <a:t>ε</a:t>
            </a:r>
            <a:r>
              <a:rPr lang="cs-CZ" sz="3000" baseline="-25000">
                <a:latin typeface="Book Antiqua" pitchFamily="18" charset="0"/>
              </a:rPr>
              <a:t>0</a:t>
            </a:r>
            <a:r>
              <a:rPr lang="el-GR" sz="3000" i="1">
                <a:latin typeface="Book Antiqua" pitchFamily="18" charset="0"/>
              </a:rPr>
              <a:t>μ </a:t>
            </a:r>
            <a:r>
              <a:rPr lang="cs-CZ" sz="3000" baseline="-25000">
                <a:latin typeface="Book Antiqua" pitchFamily="18" charset="0"/>
              </a:rPr>
              <a:t>0</a:t>
            </a:r>
            <a:r>
              <a:rPr lang="cs-CZ" sz="3000">
                <a:latin typeface="Book Antiqua" pitchFamily="18" charset="0"/>
              </a:rPr>
              <a:t>) vůči éteru, tedy v soustavě, v níž je éter v klidu → </a:t>
            </a:r>
            <a:r>
              <a:rPr lang="cs-CZ" sz="3000" b="1" i="1">
                <a:latin typeface="Book Antiqua" pitchFamily="18" charset="0"/>
              </a:rPr>
              <a:t>APČ</a:t>
            </a:r>
            <a:r>
              <a:rPr lang="cs-CZ" sz="3000" i="1">
                <a:latin typeface="Book Antiqua" pitchFamily="18" charset="0"/>
              </a:rPr>
              <a:t> !</a:t>
            </a:r>
            <a:endParaRPr lang="el-GR" sz="3000">
              <a:latin typeface="Book Antiqua" pitchFamily="18" charset="0"/>
            </a:endParaRPr>
          </a:p>
        </p:txBody>
      </p:sp>
      <p:sp>
        <p:nvSpPr>
          <p:cNvPr id="5" name="Zástupný symbol pro obsah 2"/>
          <p:cNvSpPr>
            <a:spLocks/>
          </p:cNvSpPr>
          <p:nvPr/>
        </p:nvSpPr>
        <p:spPr bwMode="auto">
          <a:xfrm>
            <a:off x="250825" y="4441825"/>
            <a:ext cx="82296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cs-CZ" sz="3000" b="1" i="1">
                <a:solidFill>
                  <a:schemeClr val="hlink"/>
                </a:solidFill>
                <a:latin typeface="Book Antiqua" pitchFamily="18" charset="0"/>
              </a:rPr>
              <a:t>Úkol pro fyziky: </a:t>
            </a:r>
            <a:r>
              <a:rPr lang="cs-CZ" sz="3000">
                <a:latin typeface="Book Antiqua" pitchFamily="18" charset="0"/>
              </a:rPr>
              <a:t>Měřte rychlost světla! Vyjde-li vám </a:t>
            </a:r>
            <a:r>
              <a:rPr lang="cs-CZ" sz="3000" i="1">
                <a:latin typeface="Book Antiqua" pitchFamily="18" charset="0"/>
              </a:rPr>
              <a:t>c</a:t>
            </a:r>
            <a:r>
              <a:rPr lang="cs-CZ" sz="3000">
                <a:latin typeface="Book Antiqua" pitchFamily="18" charset="0"/>
              </a:rPr>
              <a:t> = </a:t>
            </a:r>
            <a:r>
              <a:rPr lang="cs-CZ" sz="3000" i="1">
                <a:latin typeface="Book Antiqua" pitchFamily="18" charset="0"/>
              </a:rPr>
              <a:t>c</a:t>
            </a:r>
            <a:r>
              <a:rPr lang="cs-CZ" sz="3000" baseline="-25000">
                <a:latin typeface="Book Antiqua" pitchFamily="18" charset="0"/>
              </a:rPr>
              <a:t>0</a:t>
            </a:r>
            <a:r>
              <a:rPr lang="cs-CZ" sz="3000">
                <a:latin typeface="Book Antiqua" pitchFamily="18" charset="0"/>
              </a:rPr>
              <a:t> – </a:t>
            </a:r>
            <a:r>
              <a:rPr lang="cs-CZ" sz="3000" i="1">
                <a:latin typeface="Book Antiqua" pitchFamily="18" charset="0"/>
              </a:rPr>
              <a:t>w</a:t>
            </a:r>
            <a:r>
              <a:rPr lang="cs-CZ" sz="3000">
                <a:latin typeface="Book Antiqua" pitchFamily="18" charset="0"/>
              </a:rPr>
              <a:t>, pohybujete se rychlostí </a:t>
            </a:r>
            <a:r>
              <a:rPr lang="cs-CZ" sz="3000" i="1">
                <a:latin typeface="Book Antiqua" pitchFamily="18" charset="0"/>
              </a:rPr>
              <a:t>w</a:t>
            </a:r>
            <a:r>
              <a:rPr lang="cs-CZ" sz="3000">
                <a:latin typeface="Book Antiqua" pitchFamily="18" charset="0"/>
              </a:rPr>
              <a:t> vůči éteru.</a:t>
            </a:r>
          </a:p>
        </p:txBody>
      </p:sp>
      <p:sp>
        <p:nvSpPr>
          <p:cNvPr id="6" name="Zástupný symbol pro obsah 2"/>
          <p:cNvSpPr>
            <a:spLocks/>
          </p:cNvSpPr>
          <p:nvPr/>
        </p:nvSpPr>
        <p:spPr bwMode="auto">
          <a:xfrm>
            <a:off x="239713" y="5753100"/>
            <a:ext cx="8577262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cs-CZ" sz="3000" b="1" i="1" dirty="0" smtClean="0">
                <a:solidFill>
                  <a:schemeClr val="hlink"/>
                </a:solidFill>
                <a:latin typeface="Book Antiqua" pitchFamily="18" charset="0"/>
              </a:rPr>
              <a:t>Vyšlo:  </a:t>
            </a:r>
            <a:r>
              <a:rPr lang="cs-CZ" sz="3000" dirty="0">
                <a:latin typeface="Book Antiqua" pitchFamily="18" charset="0"/>
              </a:rPr>
              <a:t>Světlo má v každé IS tutéž rychlost </a:t>
            </a:r>
            <a:r>
              <a:rPr lang="cs-CZ" sz="3000" i="1" dirty="0">
                <a:latin typeface="Book Antiqua" pitchFamily="18" charset="0"/>
              </a:rPr>
              <a:t>c</a:t>
            </a:r>
            <a:r>
              <a:rPr lang="cs-CZ" sz="3000" baseline="-25000" dirty="0">
                <a:latin typeface="Book Antiqua" pitchFamily="18" charset="0"/>
              </a:rPr>
              <a:t>0</a:t>
            </a:r>
            <a:r>
              <a:rPr lang="cs-CZ" sz="3000" dirty="0" smtClean="0">
                <a:latin typeface="Book Antiqua" pitchFamily="18" charset="0"/>
              </a:rPr>
              <a:t>!    </a:t>
            </a:r>
            <a:r>
              <a:rPr lang="cs-CZ" sz="3000" b="1" i="1" dirty="0" smtClean="0">
                <a:solidFill>
                  <a:schemeClr val="hlink"/>
                </a:solidFill>
                <a:latin typeface="Book Antiqua" pitchFamily="18" charset="0"/>
              </a:rPr>
              <a:t>!?</a:t>
            </a:r>
            <a:endParaRPr lang="cs-CZ" sz="3000" dirty="0">
              <a:latin typeface="Book Antiqua" pitchFamily="18" charset="0"/>
            </a:endParaRPr>
          </a:p>
        </p:txBody>
      </p:sp>
      <p:sp>
        <p:nvSpPr>
          <p:cNvPr id="9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200" dirty="0" smtClean="0">
                <a:solidFill>
                  <a:srgbClr val="D38E27"/>
                </a:solidFill>
              </a:rPr>
              <a:t>23.4.2018</a:t>
            </a:r>
            <a:r>
              <a:rPr lang="cs-CZ" sz="1200" dirty="0" smtClean="0">
                <a:solidFill>
                  <a:srgbClr val="D38E27"/>
                </a:solidFill>
              </a:rPr>
              <a:t>  </a:t>
            </a:r>
            <a:r>
              <a:rPr lang="cs-CZ" sz="1200" dirty="0" smtClean="0">
                <a:solidFill>
                  <a:srgbClr val="D38E27"/>
                </a:solidFill>
              </a:rPr>
              <a:t>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10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15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74638" y="2403475"/>
            <a:ext cx="8713787" cy="2820988"/>
          </a:xfrm>
        </p:spPr>
        <p:txBody>
          <a:bodyPr/>
          <a:lstStyle/>
          <a:p>
            <a:pPr marL="609600" indent="-609600" algn="ctr"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4000" b="1" i="1" smtClean="0">
                <a:solidFill>
                  <a:srgbClr val="FF0000"/>
                </a:solidFill>
                <a:latin typeface="Book Antiqua" pitchFamily="18" charset="0"/>
                <a:sym typeface="Wingdings" pitchFamily="2" charset="2"/>
              </a:rPr>
              <a:t>1) </a:t>
            </a:r>
            <a:r>
              <a:rPr lang="cs-CZ" altLang="cs-CZ" sz="4000" b="1" i="1" smtClean="0">
                <a:latin typeface="Book Antiqua" pitchFamily="18" charset="0"/>
                <a:sym typeface="Wingdings" pitchFamily="2" charset="2"/>
              </a:rPr>
              <a:t>Všechny IS jsou rovnoprávné</a:t>
            </a:r>
          </a:p>
          <a:p>
            <a:pPr marL="609600" indent="-609600" algn="ctr" eaLnBrk="1" hangingPunct="1">
              <a:lnSpc>
                <a:spcPct val="90000"/>
              </a:lnSpc>
              <a:buFont typeface="Franklin Gothic Medium" pitchFamily="34" charset="0"/>
              <a:buNone/>
            </a:pPr>
            <a:endParaRPr lang="cs-CZ" altLang="cs-CZ" sz="4000" b="1" i="1" smtClean="0">
              <a:latin typeface="Book Antiqua" pitchFamily="18" charset="0"/>
              <a:sym typeface="Wingdings" pitchFamily="2" charset="2"/>
            </a:endParaRPr>
          </a:p>
          <a:p>
            <a:pPr marL="609600" indent="-609600" algn="ctr"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4000" b="1" i="1" smtClean="0">
                <a:solidFill>
                  <a:srgbClr val="FF0000"/>
                </a:solidFill>
                <a:latin typeface="Book Antiqua" pitchFamily="18" charset="0"/>
                <a:sym typeface="Wingdings" pitchFamily="2" charset="2"/>
              </a:rPr>
              <a:t>2) </a:t>
            </a:r>
            <a:r>
              <a:rPr lang="cs-CZ" altLang="cs-CZ" sz="4000" b="1" i="1" smtClean="0">
                <a:latin typeface="Book Antiqua" pitchFamily="18" charset="0"/>
                <a:sym typeface="Wingdings" pitchFamily="2" charset="2"/>
              </a:rPr>
              <a:t>Co má světelnou rychlost c</a:t>
            </a:r>
            <a:r>
              <a:rPr lang="cs-CZ" altLang="cs-CZ" sz="4000" b="1" i="1" baseline="-25000" smtClean="0">
                <a:latin typeface="Book Antiqua" pitchFamily="18" charset="0"/>
                <a:sym typeface="Wingdings" pitchFamily="2" charset="2"/>
              </a:rPr>
              <a:t>0</a:t>
            </a:r>
            <a:r>
              <a:rPr lang="cs-CZ" altLang="cs-CZ" sz="4000" b="1" i="1" smtClean="0">
                <a:latin typeface="Book Antiqua" pitchFamily="18" charset="0"/>
                <a:sym typeface="Wingdings" pitchFamily="2" charset="2"/>
              </a:rPr>
              <a:t> v jedné IS, má ji v každé IS</a:t>
            </a:r>
          </a:p>
        </p:txBody>
      </p:sp>
      <p:sp>
        <p:nvSpPr>
          <p:cNvPr id="5" name="Zástupný symbol pro zápatí 4"/>
          <p:cNvSpPr txBox="1">
            <a:spLocks noGrp="1"/>
          </p:cNvSpPr>
          <p:nvPr/>
        </p:nvSpPr>
        <p:spPr>
          <a:xfrm>
            <a:off x="3581400" y="76200"/>
            <a:ext cx="2895600" cy="28892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endParaRPr lang="cs-CZ" sz="1200">
              <a:solidFill>
                <a:schemeClr val="accent1">
                  <a:shade val="75000"/>
                </a:schemeClr>
              </a:solidFill>
              <a:cs typeface="+mn-cs"/>
            </a:endParaRPr>
          </a:p>
        </p:txBody>
      </p:sp>
      <p:sp>
        <p:nvSpPr>
          <p:cNvPr id="4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13B76456-2262-42B9-85C8-B4578D216ED0}" type="slidenum">
              <a:rPr lang="cs-CZ" sz="1200">
                <a:solidFill>
                  <a:schemeClr val="accent1">
                    <a:shade val="75000"/>
                  </a:schemeClr>
                </a:solidFill>
                <a:cs typeface="+mn-cs"/>
              </a:rPr>
              <a:pPr algn="r">
                <a:defRPr/>
              </a:pPr>
              <a:t>16</a:t>
            </a:fld>
            <a:endParaRPr lang="cs-CZ" sz="1200">
              <a:solidFill>
                <a:schemeClr val="accent1">
                  <a:shade val="75000"/>
                </a:schemeClr>
              </a:solidFill>
              <a:cs typeface="+mn-cs"/>
            </a:endParaRPr>
          </a:p>
        </p:txBody>
      </p:sp>
      <p:sp>
        <p:nvSpPr>
          <p:cNvPr id="23557" name="Text Box 7"/>
          <p:cNvSpPr txBox="1">
            <a:spLocks noChangeArrowheads="1"/>
          </p:cNvSpPr>
          <p:nvPr/>
        </p:nvSpPr>
        <p:spPr bwMode="auto">
          <a:xfrm>
            <a:off x="1476375" y="476250"/>
            <a:ext cx="63373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4000" b="1" i="1">
                <a:solidFill>
                  <a:schemeClr val="tx1"/>
                </a:solidFill>
                <a:latin typeface="Book Antiqua" pitchFamily="18" charset="0"/>
              </a:rPr>
              <a:t>Dva pilíře STR:</a:t>
            </a:r>
            <a:endParaRPr lang="en-US" altLang="cs-CZ" sz="4000" i="1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6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200" dirty="0" smtClean="0">
                <a:solidFill>
                  <a:srgbClr val="D38E27"/>
                </a:solidFill>
              </a:rPr>
              <a:t>23.4.2018</a:t>
            </a:r>
            <a:r>
              <a:rPr lang="cs-CZ" sz="1200" dirty="0" smtClean="0">
                <a:solidFill>
                  <a:srgbClr val="D38E27"/>
                </a:solidFill>
              </a:rPr>
              <a:t>  </a:t>
            </a:r>
            <a:r>
              <a:rPr lang="cs-CZ" sz="1200" dirty="0" smtClean="0">
                <a:solidFill>
                  <a:srgbClr val="D38E27"/>
                </a:solidFill>
              </a:rPr>
              <a:t>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4987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1150938" y="457200"/>
            <a:ext cx="7840662" cy="838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cs-CZ" sz="4000" b="1" i="1" cap="none" dirty="0" smtClean="0">
                <a:solidFill>
                  <a:schemeClr val="tx1"/>
                </a:solidFill>
                <a:effectLst/>
                <a:latin typeface="Book Antiqua" pitchFamily="18" charset="0"/>
              </a:rPr>
              <a:t>Princip stálé rychlosti světelné</a:t>
            </a:r>
            <a:endParaRPr lang="en-US" sz="4000" b="1" i="1" cap="none" dirty="0" smtClean="0">
              <a:solidFill>
                <a:schemeClr val="tx1"/>
              </a:solidFill>
              <a:effectLst/>
              <a:latin typeface="Book Antiqua" pitchFamily="18" charset="0"/>
            </a:endParaRPr>
          </a:p>
        </p:txBody>
      </p:sp>
      <p:sp>
        <p:nvSpPr>
          <p:cNvPr id="78851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" name="Zástupný symbol pro obsah 2"/>
          <p:cNvSpPr>
            <a:spLocks/>
          </p:cNvSpPr>
          <p:nvPr/>
        </p:nvSpPr>
        <p:spPr bwMode="auto">
          <a:xfrm>
            <a:off x="323850" y="2565400"/>
            <a:ext cx="822960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cs-CZ" sz="3000">
                <a:latin typeface="Book Antiqua" pitchFamily="18" charset="0"/>
              </a:rPr>
              <a:t>Světelnou rychlostí </a:t>
            </a:r>
            <a:r>
              <a:rPr lang="cs-CZ" sz="3000" i="1">
                <a:latin typeface="Book Antiqua" pitchFamily="18" charset="0"/>
              </a:rPr>
              <a:t>c</a:t>
            </a:r>
            <a:r>
              <a:rPr lang="cs-CZ" sz="3000" baseline="-25000">
                <a:latin typeface="Book Antiqua" pitchFamily="18" charset="0"/>
              </a:rPr>
              <a:t>0</a:t>
            </a:r>
            <a:r>
              <a:rPr lang="cs-CZ" sz="3000" i="1">
                <a:latin typeface="Book Antiqua" pitchFamily="18" charset="0"/>
              </a:rPr>
              <a:t> </a:t>
            </a:r>
            <a:r>
              <a:rPr lang="cs-CZ" sz="3000">
                <a:latin typeface="Book Antiqua" pitchFamily="18" charset="0"/>
              </a:rPr>
              <a:t>se rozumí rychlost světla ve vakuu, cca 300 000 km/s. (Zde jen </a:t>
            </a:r>
            <a:r>
              <a:rPr lang="cs-CZ" sz="3000" i="1">
                <a:latin typeface="Book Antiqua" pitchFamily="18" charset="0"/>
              </a:rPr>
              <a:t>c</a:t>
            </a:r>
            <a:r>
              <a:rPr lang="cs-CZ" sz="3000">
                <a:latin typeface="Book Antiqua" pitchFamily="18" charset="0"/>
              </a:rPr>
              <a:t>.)</a:t>
            </a:r>
          </a:p>
        </p:txBody>
      </p:sp>
      <p:sp>
        <p:nvSpPr>
          <p:cNvPr id="78856" name="Rectangle 7" descr="5%"/>
          <p:cNvSpPr>
            <a:spLocks noChangeArrowheads="1"/>
          </p:cNvSpPr>
          <p:nvPr/>
        </p:nvSpPr>
        <p:spPr bwMode="auto">
          <a:xfrm>
            <a:off x="323850" y="1412875"/>
            <a:ext cx="8640763" cy="936625"/>
          </a:xfrm>
          <a:prstGeom prst="rect">
            <a:avLst/>
          </a:prstGeom>
          <a:pattFill prst="pct5">
            <a:fgClr>
              <a:schemeClr val="bg1"/>
            </a:fgClr>
            <a:bgClr>
              <a:schemeClr val="accent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4000" b="1" i="1">
                <a:solidFill>
                  <a:schemeClr val="tx2"/>
                </a:solidFill>
              </a:rPr>
              <a:t>Světelná rychlost je táž v každé IS.</a:t>
            </a:r>
            <a:endParaRPr lang="en-US" sz="4000" b="1" i="1">
              <a:solidFill>
                <a:schemeClr val="tx2"/>
              </a:solidFill>
            </a:endParaRPr>
          </a:p>
        </p:txBody>
      </p:sp>
      <p:sp>
        <p:nvSpPr>
          <p:cNvPr id="2" name="Zástupný symbol pro obsah 2"/>
          <p:cNvSpPr>
            <a:spLocks/>
          </p:cNvSpPr>
          <p:nvPr/>
        </p:nvSpPr>
        <p:spPr bwMode="auto">
          <a:xfrm>
            <a:off x="323850" y="3500438"/>
            <a:ext cx="82296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cs-CZ" sz="3000" b="1" i="1">
                <a:solidFill>
                  <a:srgbClr val="CC0000"/>
                </a:solidFill>
                <a:latin typeface="Book Antiqua" pitchFamily="18" charset="0"/>
              </a:rPr>
              <a:t>Experiment:</a:t>
            </a:r>
            <a:r>
              <a:rPr lang="cs-CZ" sz="3000" b="1" i="1">
                <a:solidFill>
                  <a:schemeClr val="tx2"/>
                </a:solidFill>
                <a:latin typeface="Book Antiqua" pitchFamily="18" charset="0"/>
              </a:rPr>
              <a:t> </a:t>
            </a:r>
            <a:r>
              <a:rPr lang="cs-CZ" sz="3000">
                <a:solidFill>
                  <a:schemeClr val="tx2"/>
                </a:solidFill>
                <a:latin typeface="Book Antiqua" pitchFamily="18" charset="0"/>
              </a:rPr>
              <a:t>Rychlost světla je stejná ráno i večer (</a:t>
            </a:r>
            <a:r>
              <a:rPr lang="en-US" sz="3000">
                <a:solidFill>
                  <a:schemeClr val="tx2"/>
                </a:solidFill>
                <a:latin typeface="Book Antiqua" pitchFamily="18" charset="0"/>
              </a:rPr>
              <a:t>±</a:t>
            </a:r>
            <a:r>
              <a:rPr lang="cs-CZ" sz="3000">
                <a:solidFill>
                  <a:schemeClr val="tx2"/>
                </a:solidFill>
                <a:latin typeface="Book Antiqua" pitchFamily="18" charset="0"/>
              </a:rPr>
              <a:t> 400 m/s), ale i na jaře a na podzim (</a:t>
            </a:r>
            <a:r>
              <a:rPr lang="en-US" sz="3000">
                <a:solidFill>
                  <a:schemeClr val="tx2"/>
                </a:solidFill>
                <a:latin typeface="Book Antiqua" pitchFamily="18" charset="0"/>
              </a:rPr>
              <a:t>±</a:t>
            </a:r>
            <a:r>
              <a:rPr lang="cs-CZ" sz="3000">
                <a:solidFill>
                  <a:schemeClr val="tx2"/>
                </a:solidFill>
                <a:latin typeface="Book Antiqua" pitchFamily="18" charset="0"/>
              </a:rPr>
              <a:t> 30 km/s). Nezávisí na rychlosti zdroje.</a:t>
            </a:r>
          </a:p>
        </p:txBody>
      </p:sp>
      <p:sp>
        <p:nvSpPr>
          <p:cNvPr id="5" name="Zástupný symbol pro obsah 2"/>
          <p:cNvSpPr>
            <a:spLocks/>
          </p:cNvSpPr>
          <p:nvPr/>
        </p:nvSpPr>
        <p:spPr bwMode="auto">
          <a:xfrm>
            <a:off x="250825" y="4797425"/>
            <a:ext cx="82296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cs-CZ" sz="3000" b="1" i="1">
                <a:solidFill>
                  <a:schemeClr val="hlink"/>
                </a:solidFill>
                <a:latin typeface="Book Antiqua" pitchFamily="18" charset="0"/>
              </a:rPr>
              <a:t>Ostatní fyzikové: </a:t>
            </a:r>
            <a:r>
              <a:rPr lang="cs-CZ" sz="3000">
                <a:solidFill>
                  <a:schemeClr val="tx2"/>
                </a:solidFill>
                <a:latin typeface="Book Antiqua" pitchFamily="18" charset="0"/>
              </a:rPr>
              <a:t>Jak se chová světlo? </a:t>
            </a:r>
          </a:p>
        </p:txBody>
      </p:sp>
      <p:sp>
        <p:nvSpPr>
          <p:cNvPr id="6" name="Zástupný symbol pro obsah 2"/>
          <p:cNvSpPr>
            <a:spLocks/>
          </p:cNvSpPr>
          <p:nvPr/>
        </p:nvSpPr>
        <p:spPr bwMode="auto">
          <a:xfrm>
            <a:off x="250825" y="5300663"/>
            <a:ext cx="8229600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cs-CZ" sz="3000" b="1" i="1" dirty="0">
                <a:solidFill>
                  <a:schemeClr val="hlink"/>
                </a:solidFill>
                <a:latin typeface="Book Antiqua" pitchFamily="18" charset="0"/>
              </a:rPr>
              <a:t>Einstein: </a:t>
            </a:r>
            <a:r>
              <a:rPr lang="cs-CZ" sz="3000" dirty="0">
                <a:solidFill>
                  <a:schemeClr val="tx2"/>
                </a:solidFill>
                <a:latin typeface="Book Antiqua" pitchFamily="18" charset="0"/>
              </a:rPr>
              <a:t>Jak se chová prostor a čas?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cs-CZ" sz="3000" b="1" i="1" dirty="0">
                <a:solidFill>
                  <a:schemeClr val="tx2"/>
                </a:solidFill>
                <a:latin typeface="Book Antiqua" pitchFamily="18" charset="0"/>
              </a:rPr>
              <a:t>Nejde</a:t>
            </a:r>
            <a:r>
              <a:rPr lang="cs-CZ" sz="3000" dirty="0">
                <a:solidFill>
                  <a:schemeClr val="tx2"/>
                </a:solidFill>
                <a:latin typeface="Book Antiqua" pitchFamily="18" charset="0"/>
              </a:rPr>
              <a:t> o vlastnost světla a materiálů (</a:t>
            </a:r>
            <a:r>
              <a:rPr lang="cs-CZ" sz="3000" dirty="0" err="1">
                <a:solidFill>
                  <a:schemeClr val="tx2"/>
                </a:solidFill>
                <a:latin typeface="Book Antiqua" pitchFamily="18" charset="0"/>
              </a:rPr>
              <a:t>Lorentz</a:t>
            </a:r>
            <a:r>
              <a:rPr lang="cs-CZ" sz="3000" dirty="0">
                <a:solidFill>
                  <a:schemeClr val="tx2"/>
                </a:solidFill>
                <a:latin typeface="Book Antiqua" pitchFamily="18" charset="0"/>
              </a:rPr>
              <a:t>, </a:t>
            </a:r>
            <a:r>
              <a:rPr lang="cs-CZ" sz="3000" dirty="0" err="1">
                <a:solidFill>
                  <a:schemeClr val="tx2"/>
                </a:solidFill>
                <a:latin typeface="Book Antiqua" pitchFamily="18" charset="0"/>
              </a:rPr>
              <a:t>Poincaré</a:t>
            </a:r>
            <a:r>
              <a:rPr lang="cs-CZ" sz="3000" dirty="0">
                <a:solidFill>
                  <a:schemeClr val="tx2"/>
                </a:solidFill>
                <a:latin typeface="Book Antiqua" pitchFamily="18" charset="0"/>
              </a:rPr>
              <a:t>), ale o vlastnost prostoročasu.</a:t>
            </a:r>
            <a:endParaRPr lang="en-US" sz="3000" dirty="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11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200" dirty="0" smtClean="0">
                <a:solidFill>
                  <a:srgbClr val="D38E27"/>
                </a:solidFill>
              </a:rPr>
              <a:t>23.4.2018</a:t>
            </a:r>
            <a:r>
              <a:rPr lang="cs-CZ" sz="1200" dirty="0" smtClean="0">
                <a:solidFill>
                  <a:srgbClr val="D38E27"/>
                </a:solidFill>
              </a:rPr>
              <a:t>  </a:t>
            </a:r>
            <a:r>
              <a:rPr lang="cs-CZ" sz="1200" dirty="0" smtClean="0">
                <a:solidFill>
                  <a:srgbClr val="D38E27"/>
                </a:solidFill>
              </a:rPr>
              <a:t>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12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17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8" presetClass="entr" presetSubtype="16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ulka 8"/>
          <p:cNvGraphicFramePr>
            <a:graphicFrameLocks noGrp="1"/>
          </p:cNvGraphicFramePr>
          <p:nvPr/>
        </p:nvGraphicFramePr>
        <p:xfrm>
          <a:off x="762000" y="1390650"/>
          <a:ext cx="7620000" cy="40786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4300"/>
                <a:gridCol w="1574800"/>
                <a:gridCol w="101600"/>
                <a:gridCol w="431800"/>
                <a:gridCol w="431800"/>
                <a:gridCol w="431800"/>
                <a:gridCol w="431800"/>
                <a:gridCol w="431800"/>
                <a:gridCol w="431800"/>
                <a:gridCol w="431800"/>
                <a:gridCol w="431800"/>
                <a:gridCol w="431800"/>
                <a:gridCol w="431800"/>
                <a:gridCol w="431800"/>
                <a:gridCol w="431800"/>
                <a:gridCol w="431800"/>
                <a:gridCol w="2159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390650"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Aberace stálic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Fizeauúv koef. strhávání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Michelson-Morley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Kennedy-Thorndike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Pohyb zdroje i zrcadla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de Sitter - dvojhvězdy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Michelson se slunečním světlem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Změna hmotnosti s rychlostí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Úměrnost hmotnosti a energie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záření pohybujícího se náboje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Rozpad mionu při vys. rychlostech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Trouron-Nobel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Unipolární indukce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vert="vert27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000" b="1" i="1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>
                          <a:effectLst/>
                        </a:rPr>
                        <a:t>Vlnové teorie:</a:t>
                      </a:r>
                      <a:endParaRPr lang="cs-CZ" sz="1200" b="1" i="1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200" b="1" i="1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1" i="1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1" i="1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1" i="1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1" i="1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1" i="1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1" i="1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1" i="1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1" i="1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1" i="1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1" i="1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1" i="1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1" i="1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1" i="1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1" i="1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klidný éter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–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–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–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–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–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–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klidný éter + kontrakce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–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–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éter strhávaný tělesy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–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–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–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571500"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>
                          <a:effectLst/>
                        </a:rPr>
                        <a:t>Emisní teorie: po odrazu na zrcadle má světlo rychlost v=c/n</a:t>
                      </a:r>
                      <a:endParaRPr lang="cs-CZ" sz="1200" b="1" i="1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vůči zdroji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–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–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–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vůči zrcadlu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–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–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–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–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vůči obrazu zdroje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–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–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–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>
                          <a:effectLst/>
                        </a:rPr>
                        <a:t>Teorie relativity:</a:t>
                      </a:r>
                      <a:endParaRPr lang="cs-CZ" sz="1200" b="1" i="1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16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1150938" y="457200"/>
            <a:ext cx="7840662" cy="838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cs-CZ" sz="4000" b="1" i="1" cap="none" dirty="0" smtClean="0">
                <a:solidFill>
                  <a:schemeClr val="tx1"/>
                </a:solidFill>
                <a:effectLst/>
                <a:latin typeface="Book Antiqua" pitchFamily="18" charset="0"/>
              </a:rPr>
              <a:t>Porovnání teorií s experimenty</a:t>
            </a:r>
            <a:endParaRPr lang="en-US" sz="4000" b="1" i="1" cap="none" dirty="0" smtClean="0">
              <a:solidFill>
                <a:schemeClr val="tx1"/>
              </a:solidFill>
              <a:effectLst/>
              <a:latin typeface="Book Antiqua" pitchFamily="18" charset="0"/>
            </a:endParaRPr>
          </a:p>
        </p:txBody>
      </p:sp>
      <p:sp>
        <p:nvSpPr>
          <p:cNvPr id="4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200" dirty="0" smtClean="0">
                <a:solidFill>
                  <a:srgbClr val="D38E27"/>
                </a:solidFill>
              </a:rPr>
              <a:t>23.4.2018</a:t>
            </a:r>
            <a:r>
              <a:rPr lang="cs-CZ" sz="1200" dirty="0" smtClean="0">
                <a:solidFill>
                  <a:srgbClr val="D38E27"/>
                </a:solidFill>
              </a:rPr>
              <a:t>  </a:t>
            </a:r>
            <a:r>
              <a:rPr lang="cs-CZ" sz="1200" dirty="0" smtClean="0">
                <a:solidFill>
                  <a:srgbClr val="D38E27"/>
                </a:solidFill>
              </a:rPr>
              <a:t>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1506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388" y="1268413"/>
            <a:ext cx="8713787" cy="1279525"/>
          </a:xfrm>
        </p:spPr>
        <p:txBody>
          <a:bodyPr>
            <a:normAutofit lnSpcReduction="10000"/>
          </a:bodyPr>
          <a:lstStyle/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None/>
              <a:defRPr/>
            </a:pPr>
            <a:r>
              <a:rPr lang="cs-CZ" sz="3000" b="1" i="1" dirty="0" smtClean="0">
                <a:solidFill>
                  <a:srgbClr val="CC0000"/>
                </a:solidFill>
                <a:latin typeface="Book Antiqua" pitchFamily="18" charset="0"/>
              </a:rPr>
              <a:t>Klasická fyzika: Galileo</a:t>
            </a:r>
            <a:r>
              <a:rPr lang="cs-CZ" sz="3000" dirty="0" smtClean="0">
                <a:latin typeface="Book Antiqua" pitchFamily="18" charset="0"/>
              </a:rPr>
              <a:t> (</a:t>
            </a:r>
            <a:r>
              <a:rPr lang="cs-CZ" sz="3000" i="1" dirty="0" smtClean="0">
                <a:latin typeface="Book Antiqua" pitchFamily="18" charset="0"/>
              </a:rPr>
              <a:t>c</a:t>
            </a:r>
            <a:r>
              <a:rPr lang="cs-CZ" sz="3000" dirty="0" smtClean="0">
                <a:latin typeface="Book Antiqua" pitchFamily="18" charset="0"/>
              </a:rPr>
              <a:t> = </a:t>
            </a:r>
            <a:r>
              <a:rPr lang="cs-CZ" sz="3000" dirty="0" smtClean="0">
                <a:latin typeface="Book Antiqua" pitchFamily="18" charset="0"/>
                <a:sym typeface="Symbol"/>
              </a:rPr>
              <a:t>)</a:t>
            </a:r>
            <a:r>
              <a:rPr lang="cs-CZ" sz="3000" dirty="0" smtClean="0">
                <a:latin typeface="Book Antiqua" pitchFamily="18" charset="0"/>
              </a:rPr>
              <a:t/>
            </a:r>
            <a:br>
              <a:rPr lang="cs-CZ" sz="3000" dirty="0" smtClean="0">
                <a:latin typeface="Book Antiqua" pitchFamily="18" charset="0"/>
              </a:rPr>
            </a:br>
            <a:r>
              <a:rPr lang="en-GB" sz="3000" i="1" dirty="0" smtClean="0">
                <a:latin typeface="Book Antiqua" pitchFamily="18" charset="0"/>
              </a:rPr>
              <a:t>x’</a:t>
            </a:r>
            <a:r>
              <a:rPr lang="cs-CZ" sz="3000" i="1" dirty="0" smtClean="0">
                <a:latin typeface="Book Antiqua" pitchFamily="18" charset="0"/>
              </a:rPr>
              <a:t> = </a:t>
            </a:r>
            <a:r>
              <a:rPr lang="en-GB" sz="3000" i="1" dirty="0" smtClean="0">
                <a:latin typeface="Book Antiqua" pitchFamily="18" charset="0"/>
              </a:rPr>
              <a:t>x - V </a:t>
            </a:r>
            <a:r>
              <a:rPr lang="cs-CZ" sz="3000" i="1" dirty="0" smtClean="0">
                <a:latin typeface="Book Antiqua" pitchFamily="18" charset="0"/>
              </a:rPr>
              <a:t>t					</a:t>
            </a:r>
            <a:r>
              <a:rPr lang="cs-CZ" sz="3000" i="1" dirty="0" smtClean="0">
                <a:solidFill>
                  <a:srgbClr val="00B050"/>
                </a:solidFill>
                <a:latin typeface="Book Antiqua" pitchFamily="18" charset="0"/>
              </a:rPr>
              <a:t>v‘ = v - V</a:t>
            </a:r>
            <a:r>
              <a:rPr lang="en-GB" sz="3000" i="1" dirty="0" smtClean="0">
                <a:solidFill>
                  <a:srgbClr val="00B050"/>
                </a:solidFill>
                <a:latin typeface="Book Antiqua" pitchFamily="18" charset="0"/>
              </a:rPr>
              <a:t/>
            </a:r>
            <a:br>
              <a:rPr lang="en-GB" sz="3000" i="1" dirty="0" smtClean="0">
                <a:solidFill>
                  <a:srgbClr val="00B050"/>
                </a:solidFill>
                <a:latin typeface="Book Antiqua" pitchFamily="18" charset="0"/>
              </a:rPr>
            </a:br>
            <a:r>
              <a:rPr lang="en-GB" sz="3000" i="1" dirty="0" smtClean="0">
                <a:latin typeface="Book Antiqua" pitchFamily="18" charset="0"/>
              </a:rPr>
              <a:t>t’ = t</a:t>
            </a:r>
            <a:endParaRPr lang="cs-CZ" sz="1600" b="1" i="1" dirty="0" smtClean="0">
              <a:solidFill>
                <a:srgbClr val="CC0000"/>
              </a:solidFill>
              <a:latin typeface="Book Antiqua" pitchFamily="18" charset="0"/>
            </a:endParaRPr>
          </a:p>
        </p:txBody>
      </p:sp>
      <p:sp>
        <p:nvSpPr>
          <p:cNvPr id="5" name="Zástupný symbol pro zápatí 4"/>
          <p:cNvSpPr txBox="1">
            <a:spLocks noGrp="1"/>
          </p:cNvSpPr>
          <p:nvPr/>
        </p:nvSpPr>
        <p:spPr>
          <a:xfrm>
            <a:off x="3581400" y="76200"/>
            <a:ext cx="2895600" cy="28892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endParaRPr lang="cs-CZ" sz="1200">
              <a:solidFill>
                <a:schemeClr val="accent1">
                  <a:shade val="75000"/>
                </a:schemeClr>
              </a:solidFill>
              <a:cs typeface="+mn-cs"/>
            </a:endParaRPr>
          </a:p>
        </p:txBody>
      </p:sp>
      <p:sp>
        <p:nvSpPr>
          <p:cNvPr id="4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00F13694-AB13-4BA8-9E8C-AD645D94FC46}" type="slidenum">
              <a:rPr lang="cs-CZ" sz="1200">
                <a:solidFill>
                  <a:schemeClr val="accent1">
                    <a:shade val="75000"/>
                  </a:schemeClr>
                </a:solidFill>
                <a:cs typeface="+mn-cs"/>
              </a:rPr>
              <a:pPr algn="r">
                <a:defRPr/>
              </a:pPr>
              <a:t>19</a:t>
            </a:fld>
            <a:endParaRPr lang="cs-CZ" sz="1200">
              <a:solidFill>
                <a:schemeClr val="accent1">
                  <a:shade val="75000"/>
                </a:schemeClr>
              </a:solidFill>
              <a:cs typeface="+mn-cs"/>
            </a:endParaRPr>
          </a:p>
        </p:txBody>
      </p:sp>
      <p:sp>
        <p:nvSpPr>
          <p:cNvPr id="26629" name="Text Box 6"/>
          <p:cNvSpPr txBox="1">
            <a:spLocks noChangeArrowheads="1"/>
          </p:cNvSpPr>
          <p:nvPr/>
        </p:nvSpPr>
        <p:spPr bwMode="auto">
          <a:xfrm>
            <a:off x="725488" y="476250"/>
            <a:ext cx="7883525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4000" b="1" i="1">
                <a:solidFill>
                  <a:schemeClr val="tx1"/>
                </a:solidFill>
                <a:latin typeface="Book Antiqua" pitchFamily="18" charset="0"/>
              </a:rPr>
              <a:t>Přechod mezi </a:t>
            </a:r>
            <a:r>
              <a:rPr lang="cs-CZ" altLang="cs-CZ" sz="4000" i="1">
                <a:solidFill>
                  <a:schemeClr val="tx1"/>
                </a:solidFill>
                <a:latin typeface="Book Antiqua" pitchFamily="18" charset="0"/>
              </a:rPr>
              <a:t>S a S</a:t>
            </a:r>
            <a:r>
              <a:rPr lang="en-GB" altLang="cs-CZ" sz="4000" i="1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cs-CZ" altLang="cs-CZ" sz="4000" i="1">
                <a:solidFill>
                  <a:schemeClr val="tx1"/>
                </a:solidFill>
                <a:latin typeface="Book Antiqua" pitchFamily="18" charset="0"/>
              </a:rPr>
              <a:t> (transformace)</a:t>
            </a:r>
            <a:endParaRPr lang="en-US" altLang="cs-CZ" sz="4000" i="1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2" name="Zástupný symbol pro obsah 2"/>
          <p:cNvSpPr>
            <a:spLocks/>
          </p:cNvSpPr>
          <p:nvPr/>
        </p:nvSpPr>
        <p:spPr bwMode="auto">
          <a:xfrm>
            <a:off x="179388" y="2565400"/>
            <a:ext cx="8713787" cy="127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3000" b="1" i="1" dirty="0">
                <a:solidFill>
                  <a:srgbClr val="CC0000"/>
                </a:solidFill>
                <a:latin typeface="Book Antiqua" pitchFamily="18" charset="0"/>
              </a:rPr>
              <a:t>Relativita: </a:t>
            </a:r>
            <a:r>
              <a:rPr lang="cs-CZ" altLang="cs-CZ" sz="3000" b="1" i="1" dirty="0" err="1">
                <a:solidFill>
                  <a:srgbClr val="CC0000"/>
                </a:solidFill>
                <a:latin typeface="Book Antiqua" pitchFamily="18" charset="0"/>
              </a:rPr>
              <a:t>Lorentz</a:t>
            </a:r>
            <a:r>
              <a:rPr lang="cs-CZ" altLang="cs-CZ" sz="3000" dirty="0">
                <a:latin typeface="Book Antiqua" pitchFamily="18" charset="0"/>
              </a:rPr>
              <a:t> (</a:t>
            </a:r>
            <a:r>
              <a:rPr lang="cs-CZ" altLang="cs-CZ" sz="3000" i="1" dirty="0">
                <a:latin typeface="Book Antiqua" pitchFamily="18" charset="0"/>
              </a:rPr>
              <a:t>c</a:t>
            </a:r>
            <a:r>
              <a:rPr lang="cs-CZ" altLang="cs-CZ" sz="3000" dirty="0">
                <a:latin typeface="Book Antiqua" pitchFamily="18" charset="0"/>
              </a:rPr>
              <a:t> &lt; </a:t>
            </a:r>
            <a:r>
              <a:rPr lang="cs-CZ" altLang="cs-CZ" sz="3000" dirty="0">
                <a:latin typeface="Book Antiqua" pitchFamily="18" charset="0"/>
                <a:sym typeface="Symbol" pitchFamily="18" charset="2"/>
              </a:rPr>
              <a:t>)</a:t>
            </a:r>
            <a:r>
              <a:rPr lang="cs-CZ" altLang="cs-CZ" sz="3000" dirty="0">
                <a:latin typeface="Book Antiqua" pitchFamily="18" charset="0"/>
              </a:rPr>
              <a:t> </a:t>
            </a:r>
            <a:br>
              <a:rPr lang="cs-CZ" altLang="cs-CZ" sz="3000" dirty="0">
                <a:latin typeface="Book Antiqua" pitchFamily="18" charset="0"/>
              </a:rPr>
            </a:br>
            <a:r>
              <a:rPr lang="en-GB" altLang="cs-CZ" sz="3000" i="1" dirty="0">
                <a:latin typeface="Book Antiqua" pitchFamily="18" charset="0"/>
              </a:rPr>
              <a:t>x’</a:t>
            </a:r>
            <a:r>
              <a:rPr lang="cs-CZ" altLang="cs-CZ" sz="3000" i="1" dirty="0">
                <a:latin typeface="Book Antiqua" pitchFamily="18" charset="0"/>
              </a:rPr>
              <a:t> = </a:t>
            </a:r>
            <a:r>
              <a:rPr lang="el-GR" altLang="cs-CZ" sz="3000" i="1" dirty="0">
                <a:latin typeface="Book Antiqua" pitchFamily="18" charset="0"/>
              </a:rPr>
              <a:t>γ</a:t>
            </a:r>
            <a:r>
              <a:rPr lang="cs-CZ" altLang="cs-CZ" sz="3000" dirty="0">
                <a:latin typeface="Book Antiqua" pitchFamily="18" charset="0"/>
              </a:rPr>
              <a:t>(</a:t>
            </a:r>
            <a:r>
              <a:rPr lang="en-GB" altLang="cs-CZ" sz="3000" i="1" dirty="0">
                <a:latin typeface="Book Antiqua" pitchFamily="18" charset="0"/>
              </a:rPr>
              <a:t>x - V</a:t>
            </a:r>
            <a:r>
              <a:rPr lang="cs-CZ" altLang="cs-CZ" sz="3000" i="1" dirty="0">
                <a:latin typeface="Book Antiqua" pitchFamily="18" charset="0"/>
              </a:rPr>
              <a:t>t</a:t>
            </a:r>
            <a:r>
              <a:rPr lang="cs-CZ" altLang="cs-CZ" sz="3000" dirty="0">
                <a:latin typeface="Book Antiqua" pitchFamily="18" charset="0"/>
              </a:rPr>
              <a:t>)</a:t>
            </a:r>
            <a:r>
              <a:rPr lang="en-GB" altLang="cs-CZ" sz="3000" dirty="0">
                <a:latin typeface="Book Antiqua" pitchFamily="18" charset="0"/>
              </a:rPr>
              <a:t>		 </a:t>
            </a:r>
            <a:r>
              <a:rPr lang="el-GR" altLang="cs-CZ" sz="3000" i="1" dirty="0">
                <a:latin typeface="Book Antiqua" pitchFamily="18" charset="0"/>
              </a:rPr>
              <a:t>γ</a:t>
            </a:r>
            <a:r>
              <a:rPr lang="en-GB" altLang="cs-CZ" sz="3000" i="1" dirty="0">
                <a:latin typeface="Book Antiqua" pitchFamily="18" charset="0"/>
              </a:rPr>
              <a:t> = </a:t>
            </a:r>
            <a:r>
              <a:rPr lang="en-GB" altLang="cs-CZ" sz="3000" dirty="0">
                <a:latin typeface="Book Antiqua" pitchFamily="18" charset="0"/>
              </a:rPr>
              <a:t>1/√(1 – </a:t>
            </a:r>
            <a:r>
              <a:rPr lang="en-GB" altLang="cs-CZ" sz="3000" i="1" dirty="0">
                <a:latin typeface="Book Antiqua" pitchFamily="18" charset="0"/>
              </a:rPr>
              <a:t>V</a:t>
            </a:r>
            <a:r>
              <a:rPr lang="en-GB" altLang="cs-CZ" sz="3000" baseline="30000" dirty="0">
                <a:latin typeface="Book Antiqua" pitchFamily="18" charset="0"/>
              </a:rPr>
              <a:t>2</a:t>
            </a:r>
            <a:r>
              <a:rPr lang="en-GB" altLang="cs-CZ" sz="3000" dirty="0">
                <a:latin typeface="Book Antiqua" pitchFamily="18" charset="0"/>
              </a:rPr>
              <a:t>/</a:t>
            </a:r>
            <a:r>
              <a:rPr lang="en-GB" altLang="cs-CZ" sz="3000" i="1" dirty="0">
                <a:latin typeface="Book Antiqua" pitchFamily="18" charset="0"/>
              </a:rPr>
              <a:t>c</a:t>
            </a:r>
            <a:r>
              <a:rPr lang="en-GB" altLang="cs-CZ" sz="3000" baseline="30000" dirty="0">
                <a:latin typeface="Book Antiqua" pitchFamily="18" charset="0"/>
              </a:rPr>
              <a:t>2</a:t>
            </a:r>
            <a:r>
              <a:rPr lang="en-GB" altLang="cs-CZ" sz="3000" dirty="0">
                <a:latin typeface="Book Antiqua" pitchFamily="18" charset="0"/>
              </a:rPr>
              <a:t>) </a:t>
            </a:r>
            <a:br>
              <a:rPr lang="en-GB" altLang="cs-CZ" sz="3000" dirty="0">
                <a:latin typeface="Book Antiqua" pitchFamily="18" charset="0"/>
              </a:rPr>
            </a:br>
            <a:r>
              <a:rPr lang="en-GB" altLang="cs-CZ" sz="3000" i="1" dirty="0">
                <a:latin typeface="Book Antiqua" pitchFamily="18" charset="0"/>
              </a:rPr>
              <a:t>t’</a:t>
            </a:r>
            <a:r>
              <a:rPr lang="cs-CZ" altLang="cs-CZ" sz="3000" i="1" dirty="0">
                <a:latin typeface="Book Antiqua" pitchFamily="18" charset="0"/>
              </a:rPr>
              <a:t> = </a:t>
            </a:r>
            <a:r>
              <a:rPr lang="el-GR" altLang="cs-CZ" sz="3000" i="1" dirty="0">
                <a:latin typeface="Book Antiqua" pitchFamily="18" charset="0"/>
              </a:rPr>
              <a:t>γ</a:t>
            </a:r>
            <a:r>
              <a:rPr lang="cs-CZ" altLang="cs-CZ" sz="3000" dirty="0">
                <a:latin typeface="Book Antiqua" pitchFamily="18" charset="0"/>
              </a:rPr>
              <a:t>(</a:t>
            </a:r>
            <a:r>
              <a:rPr lang="en-GB" altLang="cs-CZ" sz="3000" i="1" dirty="0">
                <a:latin typeface="Book Antiqua" pitchFamily="18" charset="0"/>
              </a:rPr>
              <a:t>t – </a:t>
            </a:r>
            <a:r>
              <a:rPr lang="en-GB" altLang="cs-CZ" sz="3000" i="1" dirty="0" err="1">
                <a:latin typeface="Book Antiqua" pitchFamily="18" charset="0"/>
              </a:rPr>
              <a:t>Vx</a:t>
            </a:r>
            <a:r>
              <a:rPr lang="cs-CZ" altLang="cs-CZ" sz="3000" i="1" dirty="0">
                <a:latin typeface="Book Antiqua" pitchFamily="18" charset="0"/>
              </a:rPr>
              <a:t>/</a:t>
            </a:r>
            <a:r>
              <a:rPr lang="en-GB" altLang="cs-CZ" sz="3000" i="1" dirty="0">
                <a:latin typeface="Book Antiqua" pitchFamily="18" charset="0"/>
              </a:rPr>
              <a:t>c</a:t>
            </a:r>
            <a:r>
              <a:rPr lang="en-GB" altLang="cs-CZ" sz="3000" i="1" baseline="30000" dirty="0">
                <a:latin typeface="Book Antiqua" pitchFamily="18" charset="0"/>
              </a:rPr>
              <a:t>2</a:t>
            </a:r>
            <a:r>
              <a:rPr lang="cs-CZ" altLang="cs-CZ" sz="3000" dirty="0">
                <a:latin typeface="Book Antiqua" pitchFamily="18" charset="0"/>
              </a:rPr>
              <a:t>)		</a:t>
            </a:r>
            <a:r>
              <a:rPr lang="cs-CZ" altLang="cs-CZ" sz="3000" i="1" dirty="0">
                <a:solidFill>
                  <a:srgbClr val="00B050"/>
                </a:solidFill>
                <a:latin typeface="Book Antiqua" pitchFamily="18" charset="0"/>
              </a:rPr>
              <a:t>v‘ = (v – V)/(1 – </a:t>
            </a:r>
            <a:r>
              <a:rPr lang="cs-CZ" altLang="cs-CZ" sz="3000" i="1" dirty="0" err="1">
                <a:solidFill>
                  <a:srgbClr val="00B050"/>
                </a:solidFill>
                <a:latin typeface="Book Antiqua" pitchFamily="18" charset="0"/>
              </a:rPr>
              <a:t>vV</a:t>
            </a:r>
            <a:r>
              <a:rPr lang="cs-CZ" altLang="cs-CZ" sz="3000" i="1" dirty="0">
                <a:solidFill>
                  <a:srgbClr val="00B050"/>
                </a:solidFill>
                <a:latin typeface="Book Antiqua" pitchFamily="18" charset="0"/>
              </a:rPr>
              <a:t>/</a:t>
            </a:r>
            <a:r>
              <a:rPr lang="en-GB" altLang="cs-CZ" sz="3000" i="1" dirty="0">
                <a:solidFill>
                  <a:srgbClr val="00B050"/>
                </a:solidFill>
                <a:latin typeface="Book Antiqua" pitchFamily="18" charset="0"/>
              </a:rPr>
              <a:t>c</a:t>
            </a:r>
            <a:r>
              <a:rPr lang="en-GB" altLang="cs-CZ" sz="3000" baseline="30000" dirty="0">
                <a:solidFill>
                  <a:srgbClr val="00B050"/>
                </a:solidFill>
                <a:latin typeface="Book Antiqua" pitchFamily="18" charset="0"/>
              </a:rPr>
              <a:t>2</a:t>
            </a:r>
            <a:r>
              <a:rPr lang="en-GB" altLang="cs-CZ" sz="3000" dirty="0">
                <a:solidFill>
                  <a:srgbClr val="00B050"/>
                </a:solidFill>
                <a:latin typeface="Book Antiqua" pitchFamily="18" charset="0"/>
              </a:rPr>
              <a:t>) </a:t>
            </a:r>
            <a:r>
              <a:rPr lang="en-GB" altLang="cs-CZ" sz="3000" i="1" dirty="0">
                <a:solidFill>
                  <a:schemeClr val="tx1"/>
                </a:solidFill>
                <a:latin typeface="Book Antiqua" pitchFamily="18" charset="0"/>
              </a:rPr>
              <a:t/>
            </a:r>
            <a:br>
              <a:rPr lang="en-GB" altLang="cs-CZ" sz="3000" i="1" dirty="0">
                <a:solidFill>
                  <a:schemeClr val="tx1"/>
                </a:solidFill>
                <a:latin typeface="Book Antiqua" pitchFamily="18" charset="0"/>
              </a:rPr>
            </a:br>
            <a:r>
              <a:rPr lang="cs-CZ" altLang="cs-CZ" sz="3000" dirty="0">
                <a:latin typeface="Book Antiqua" pitchFamily="18" charset="0"/>
              </a:rPr>
              <a:t>	</a:t>
            </a:r>
            <a:endParaRPr lang="cs-CZ" altLang="cs-CZ" sz="1600" i="1" dirty="0">
              <a:solidFill>
                <a:srgbClr val="CC0000"/>
              </a:solidFill>
              <a:latin typeface="Book Antiqua" pitchFamily="18" charset="0"/>
            </a:endParaRPr>
          </a:p>
        </p:txBody>
      </p:sp>
      <p:sp>
        <p:nvSpPr>
          <p:cNvPr id="9" name="Zástupný symbol pro obsah 2"/>
          <p:cNvSpPr>
            <a:spLocks/>
          </p:cNvSpPr>
          <p:nvPr/>
        </p:nvSpPr>
        <p:spPr bwMode="auto">
          <a:xfrm>
            <a:off x="315913" y="4030663"/>
            <a:ext cx="8713787" cy="2465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3000" b="1" i="1" dirty="0">
                <a:solidFill>
                  <a:srgbClr val="CC0000"/>
                </a:solidFill>
                <a:latin typeface="Book Antiqua" pitchFamily="18" charset="0"/>
              </a:rPr>
              <a:t>Estetický problém:</a:t>
            </a:r>
          </a:p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3000" dirty="0">
                <a:solidFill>
                  <a:schemeClr val="tx1"/>
                </a:solidFill>
                <a:latin typeface="Book Antiqua" pitchFamily="18" charset="0"/>
              </a:rPr>
              <a:t>Veličiny </a:t>
            </a: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x, t </a:t>
            </a:r>
            <a:r>
              <a:rPr lang="cs-CZ" altLang="cs-CZ" sz="3000" dirty="0">
                <a:solidFill>
                  <a:schemeClr val="tx1"/>
                </a:solidFill>
                <a:latin typeface="Book Antiqua" pitchFamily="18" charset="0"/>
              </a:rPr>
              <a:t>mají různé rozměry.</a:t>
            </a:r>
          </a:p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3000" dirty="0">
                <a:solidFill>
                  <a:schemeClr val="tx1"/>
                </a:solidFill>
                <a:latin typeface="Book Antiqua" pitchFamily="18" charset="0"/>
              </a:rPr>
              <a:t>Odpomoc: pevná rychlost </a:t>
            </a: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c </a:t>
            </a:r>
            <a:r>
              <a:rPr lang="cs-CZ" altLang="cs-CZ" sz="3000" dirty="0">
                <a:solidFill>
                  <a:schemeClr val="tx1"/>
                </a:solidFill>
                <a:latin typeface="Book Antiqua" pitchFamily="18" charset="0"/>
              </a:rPr>
              <a:t>umožní převést měření času (doby) </a:t>
            </a: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t</a:t>
            </a:r>
            <a:r>
              <a:rPr lang="cs-CZ" altLang="cs-CZ" sz="3000" dirty="0">
                <a:solidFill>
                  <a:schemeClr val="tx1"/>
                </a:solidFill>
                <a:latin typeface="Book Antiqua" pitchFamily="18" charset="0"/>
              </a:rPr>
              <a:t> na měření délky </a:t>
            </a: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dirty="0">
                <a:solidFill>
                  <a:schemeClr val="tx1"/>
                </a:solidFill>
                <a:latin typeface="Book Antiqua" pitchFamily="18" charset="0"/>
              </a:rPr>
              <a:t> (uražené za dobu </a:t>
            </a: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t</a:t>
            </a:r>
            <a:r>
              <a:rPr lang="cs-CZ" altLang="cs-CZ" sz="3000" dirty="0">
                <a:solidFill>
                  <a:schemeClr val="tx1"/>
                </a:solidFill>
                <a:latin typeface="Book Antiqua" pitchFamily="18" charset="0"/>
              </a:rPr>
              <a:t> při rychlosti </a:t>
            </a: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c</a:t>
            </a:r>
            <a:r>
              <a:rPr lang="cs-CZ" altLang="cs-CZ" sz="3000" dirty="0">
                <a:solidFill>
                  <a:schemeClr val="tx1"/>
                </a:solidFill>
                <a:latin typeface="Book Antiqua" pitchFamily="18" charset="0"/>
              </a:rPr>
              <a:t>).</a:t>
            </a:r>
          </a:p>
        </p:txBody>
      </p:sp>
      <p:sp>
        <p:nvSpPr>
          <p:cNvPr id="8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200" dirty="0" smtClean="0">
                <a:solidFill>
                  <a:srgbClr val="D38E27"/>
                </a:solidFill>
              </a:rPr>
              <a:t>23.4.2018</a:t>
            </a:r>
            <a:r>
              <a:rPr lang="cs-CZ" sz="1200" dirty="0" smtClean="0">
                <a:solidFill>
                  <a:srgbClr val="D38E27"/>
                </a:solidFill>
              </a:rPr>
              <a:t>  </a:t>
            </a:r>
            <a:r>
              <a:rPr lang="cs-CZ" sz="1200" dirty="0" smtClean="0">
                <a:solidFill>
                  <a:srgbClr val="D38E27"/>
                </a:solidFill>
              </a:rPr>
              <a:t>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8616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063" y="1111250"/>
            <a:ext cx="8229600" cy="5548313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AutoNum type="arabicPeriod"/>
            </a:pPr>
            <a:r>
              <a:rPr lang="cs-CZ" sz="3000" i="1" dirty="0" smtClean="0">
                <a:latin typeface="Book Antiqua" pitchFamily="18" charset="0"/>
              </a:rPr>
              <a:t>Vztažná soustava; pojem absolutní a relativní</a:t>
            </a:r>
          </a:p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AutoNum type="arabicPeriod"/>
            </a:pPr>
            <a:r>
              <a:rPr lang="cs-CZ" sz="3000" i="1" dirty="0" smtClean="0">
                <a:latin typeface="Book Antiqua" pitchFamily="18" charset="0"/>
              </a:rPr>
              <a:t>Newtonovská mechanika</a:t>
            </a:r>
          </a:p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AutoNum type="arabicPeriod"/>
            </a:pPr>
            <a:r>
              <a:rPr lang="cs-CZ" sz="3000" i="1" dirty="0" smtClean="0">
                <a:latin typeface="Book Antiqua" pitchFamily="18" charset="0"/>
              </a:rPr>
              <a:t>Grafické zobrazení polohy a pohybu</a:t>
            </a:r>
          </a:p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AutoNum type="arabicPeriod"/>
            </a:pPr>
            <a:r>
              <a:rPr lang="cs-CZ" sz="3000" i="1" dirty="0" smtClean="0">
                <a:latin typeface="Book Antiqua" pitchFamily="18" charset="0"/>
              </a:rPr>
              <a:t>Galileiho transformace</a:t>
            </a:r>
          </a:p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AutoNum type="arabicPeriod"/>
            </a:pPr>
            <a:r>
              <a:rPr lang="cs-CZ" sz="3000" i="1" dirty="0" smtClean="0">
                <a:latin typeface="Book Antiqua" pitchFamily="18" charset="0"/>
              </a:rPr>
              <a:t>Idea STR (speciální teorie relativity)</a:t>
            </a:r>
          </a:p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AutoNum type="arabicPeriod"/>
            </a:pPr>
            <a:r>
              <a:rPr lang="cs-CZ" sz="3000" i="1" dirty="0" smtClean="0">
                <a:latin typeface="Book Antiqua" pitchFamily="18" charset="0"/>
              </a:rPr>
              <a:t>Dva principy STR</a:t>
            </a:r>
          </a:p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AutoNum type="arabicPeriod"/>
            </a:pPr>
            <a:r>
              <a:rPr lang="cs-CZ" sz="3000" i="1" dirty="0" smtClean="0">
                <a:latin typeface="Book Antiqua" pitchFamily="18" charset="0"/>
              </a:rPr>
              <a:t>Lorentzova transformace</a:t>
            </a:r>
          </a:p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AutoNum type="arabicPeriod"/>
            </a:pPr>
            <a:r>
              <a:rPr lang="cs-CZ" sz="3000" i="1" dirty="0" smtClean="0">
                <a:latin typeface="Book Antiqua" pitchFamily="18" charset="0"/>
              </a:rPr>
              <a:t>Konkrétní příklady; „paradoxy“</a:t>
            </a:r>
          </a:p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AutoNum type="arabicPeriod"/>
            </a:pPr>
            <a:r>
              <a:rPr lang="cs-CZ" sz="3000" dirty="0" smtClean="0">
                <a:latin typeface="Book Antiqua" pitchFamily="18" charset="0"/>
                <a:sym typeface="Wingdings" pitchFamily="2" charset="2"/>
              </a:rPr>
              <a:t></a:t>
            </a:r>
            <a:r>
              <a:rPr lang="en-US" sz="3000" i="1" dirty="0" smtClean="0">
                <a:latin typeface="Book Antiqua" pitchFamily="18" charset="0"/>
                <a:sym typeface="Wingdings" pitchFamily="2" charset="2"/>
              </a:rPr>
              <a:t> </a:t>
            </a:r>
            <a:r>
              <a:rPr lang="cs-CZ" sz="3000" i="1" dirty="0" smtClean="0">
                <a:latin typeface="Book Antiqua" pitchFamily="18" charset="0"/>
                <a:sym typeface="Wingdings" pitchFamily="2" charset="2"/>
              </a:rPr>
              <a:t>K</a:t>
            </a:r>
            <a:r>
              <a:rPr lang="en-US" sz="3000" i="1" dirty="0" err="1" smtClean="0">
                <a:latin typeface="Book Antiqua" pitchFamily="18" charset="0"/>
                <a:sym typeface="Wingdings" pitchFamily="2" charset="2"/>
              </a:rPr>
              <a:t>onec</a:t>
            </a:r>
            <a:endParaRPr lang="cs-CZ" sz="3000" i="1" dirty="0" smtClean="0">
              <a:latin typeface="Book Antiqua" pitchFamily="18" charset="0"/>
              <a:sym typeface="Wingdings" pitchFamily="2" charset="2"/>
            </a:endParaRP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1239838" y="288925"/>
            <a:ext cx="4445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1111250" y="414338"/>
            <a:ext cx="21621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cs-CZ" sz="4000" b="1" i="1">
                <a:solidFill>
                  <a:schemeClr val="tx2"/>
                </a:solidFill>
                <a:latin typeface="Book Antiqua" pitchFamily="18" charset="0"/>
              </a:rPr>
              <a:t>Program</a:t>
            </a:r>
          </a:p>
        </p:txBody>
      </p:sp>
      <p:sp>
        <p:nvSpPr>
          <p:cNvPr id="7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200" dirty="0" smtClean="0">
                <a:solidFill>
                  <a:srgbClr val="D38E27"/>
                </a:solidFill>
              </a:rPr>
              <a:t>23.4.2018</a:t>
            </a:r>
            <a:r>
              <a:rPr lang="cs-CZ" sz="1200" dirty="0" smtClean="0">
                <a:solidFill>
                  <a:srgbClr val="D38E27"/>
                </a:solidFill>
              </a:rPr>
              <a:t>  </a:t>
            </a:r>
            <a:r>
              <a:rPr lang="cs-CZ" sz="1200" dirty="0" smtClean="0">
                <a:solidFill>
                  <a:srgbClr val="D38E27"/>
                </a:solidFill>
              </a:rPr>
              <a:t>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8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2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8" presetClass="entr" presetSubtype="16" fill="hold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400"/>
                            </p:stCondLst>
                            <p:childTnLst>
                              <p:par>
                                <p:cTn id="13" presetID="8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400"/>
                            </p:stCondLst>
                            <p:childTnLst>
                              <p:par>
                                <p:cTn id="17" presetID="8" presetClass="entr" presetSubtype="16" fill="hold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3300"/>
                            </p:stCondLst>
                            <p:childTnLst>
                              <p:par>
                                <p:cTn id="21" presetID="8" presetClass="entr" presetSubtype="16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37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0825" y="1268413"/>
            <a:ext cx="8378825" cy="2668587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sz="3000" b="1" i="1" dirty="0" smtClean="0">
                <a:solidFill>
                  <a:srgbClr val="CC0000"/>
                </a:solidFill>
                <a:latin typeface="Book Antiqua" pitchFamily="18" charset="0"/>
              </a:rPr>
              <a:t>x</a:t>
            </a:r>
            <a:r>
              <a:rPr lang="cs-CZ" sz="3000" b="1" baseline="-25000" dirty="0" smtClean="0">
                <a:solidFill>
                  <a:schemeClr val="hlink"/>
                </a:solidFill>
                <a:latin typeface="Book Antiqua" pitchFamily="18" charset="0"/>
              </a:rPr>
              <a:t>0</a:t>
            </a:r>
            <a:r>
              <a:rPr lang="cs-CZ" sz="3000" b="1" i="1" dirty="0" smtClean="0">
                <a:solidFill>
                  <a:srgbClr val="CC0000"/>
                </a:solidFill>
                <a:latin typeface="Book Antiqua" pitchFamily="18" charset="0"/>
              </a:rPr>
              <a:t> = </a:t>
            </a:r>
            <a:r>
              <a:rPr lang="cs-CZ" sz="3000" b="1" i="1" dirty="0" err="1" smtClean="0">
                <a:solidFill>
                  <a:srgbClr val="CC0000"/>
                </a:solidFill>
                <a:latin typeface="Book Antiqua" pitchFamily="18" charset="0"/>
              </a:rPr>
              <a:t>ct</a:t>
            </a:r>
            <a:r>
              <a:rPr lang="cs-CZ" sz="3000" dirty="0" smtClean="0">
                <a:latin typeface="Book Antiqua" pitchFamily="18" charset="0"/>
              </a:rPr>
              <a:t> – měříme délky a časy konzistentně, prostřednictvím vhodné „standardní rychlosti“</a:t>
            </a:r>
            <a:r>
              <a:rPr lang="cs-CZ" sz="3000" i="1" dirty="0" smtClean="0">
                <a:latin typeface="Book Antiqua" pitchFamily="18" charset="0"/>
              </a:rPr>
              <a:t> c.</a:t>
            </a:r>
          </a:p>
        </p:txBody>
      </p:sp>
      <p:sp>
        <p:nvSpPr>
          <p:cNvPr id="5" name="Zástupný symbol pro zápatí 4"/>
          <p:cNvSpPr txBox="1">
            <a:spLocks noGrp="1"/>
          </p:cNvSpPr>
          <p:nvPr/>
        </p:nvSpPr>
        <p:spPr>
          <a:xfrm>
            <a:off x="3581400" y="76200"/>
            <a:ext cx="2895600" cy="28892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endParaRPr lang="cs-CZ" sz="120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892175" y="404813"/>
            <a:ext cx="776128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4000" b="1" i="1">
                <a:latin typeface="Book Antiqua" pitchFamily="18" charset="0"/>
              </a:rPr>
              <a:t>Nové značení času v </a:t>
            </a:r>
            <a:r>
              <a:rPr lang="cs-CZ" sz="4000" i="1">
                <a:latin typeface="Book Antiqua" pitchFamily="18" charset="0"/>
              </a:rPr>
              <a:t>S: </a:t>
            </a:r>
            <a:r>
              <a:rPr lang="cs-CZ" sz="4000" b="1" i="1">
                <a:latin typeface="Book Antiqua" pitchFamily="18" charset="0"/>
              </a:rPr>
              <a:t> x</a:t>
            </a:r>
            <a:r>
              <a:rPr lang="cs-CZ" sz="4000" b="1" i="1" baseline="-25000">
                <a:latin typeface="Book Antiqua" pitchFamily="18" charset="0"/>
              </a:rPr>
              <a:t>0</a:t>
            </a:r>
            <a:endParaRPr lang="en-US" sz="4000" b="1" i="1" baseline="-25000">
              <a:latin typeface="Book Antiqua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Zástupný symbol pro obsah 2"/>
              <p:cNvSpPr>
                <a:spLocks/>
              </p:cNvSpPr>
              <p:nvPr/>
            </p:nvSpPr>
            <p:spPr bwMode="auto">
              <a:xfrm>
                <a:off x="396876" y="3953743"/>
                <a:ext cx="8713787" cy="2509837"/>
              </a:xfrm>
              <a:prstGeom prst="rect">
                <a:avLst/>
              </a:prstGeom>
              <a:noFill/>
              <a:ln w="38100">
                <a:noFill/>
                <a:miter lim="800000"/>
                <a:headEnd/>
                <a:tailEnd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marL="609600" indent="-609600">
                  <a:lnSpc>
                    <a:spcPct val="90000"/>
                  </a:lnSpc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Franklin Gothic Medium" pitchFamily="34" charset="0"/>
                  <a:buNone/>
                </a:pPr>
                <a:r>
                  <a:rPr lang="cs-CZ" sz="3000" b="1" i="1" dirty="0" smtClean="0">
                    <a:solidFill>
                      <a:srgbClr val="CC0000"/>
                    </a:solidFill>
                    <a:latin typeface="Book Antiqua" pitchFamily="18" charset="0"/>
                  </a:rPr>
                  <a:t>Nyní přehled</a:t>
                </a:r>
                <a:r>
                  <a:rPr lang="en-GB" sz="3000" b="1" i="1" dirty="0">
                    <a:solidFill>
                      <a:srgbClr val="CC0000"/>
                    </a:solidFill>
                    <a:latin typeface="Book Antiqua" pitchFamily="18" charset="0"/>
                  </a:rPr>
                  <a:t>n</a:t>
                </a:r>
                <a:r>
                  <a:rPr lang="cs-CZ" sz="3000" b="1" i="1" dirty="0">
                    <a:solidFill>
                      <a:srgbClr val="CC0000"/>
                    </a:solidFill>
                    <a:latin typeface="Book Antiqua" pitchFamily="18" charset="0"/>
                  </a:rPr>
                  <a:t>ě</a:t>
                </a:r>
                <a:r>
                  <a:rPr lang="en-GB" sz="3000" b="1" i="1" dirty="0" err="1">
                    <a:solidFill>
                      <a:srgbClr val="CC0000"/>
                    </a:solidFill>
                    <a:latin typeface="Book Antiqua" pitchFamily="18" charset="0"/>
                  </a:rPr>
                  <a:t>ji</a:t>
                </a:r>
                <a:r>
                  <a:rPr lang="cs-CZ" sz="3000" b="1" i="1" dirty="0" smtClean="0">
                    <a:solidFill>
                      <a:srgbClr val="CC0000"/>
                    </a:solidFill>
                    <a:latin typeface="Book Antiqua" pitchFamily="18" charset="0"/>
                  </a:rPr>
                  <a:t>:</a:t>
                </a:r>
                <a:r>
                  <a:rPr lang="cs-CZ" sz="3000" b="1" i="1" dirty="0">
                    <a:solidFill>
                      <a:srgbClr val="CC0000"/>
                    </a:solidFill>
                    <a:latin typeface="Book Antiqua" pitchFamily="18" charset="0"/>
                  </a:rPr>
                  <a:t> </a:t>
                </a:r>
                <a:r>
                  <a:rPr lang="cs-CZ" sz="3000" b="1" i="1" dirty="0" smtClean="0">
                    <a:solidFill>
                      <a:srgbClr val="CC0000"/>
                    </a:solidFill>
                    <a:latin typeface="Book Antiqua" pitchFamily="18" charset="0"/>
                  </a:rPr>
                  <a:t>  </a:t>
                </a:r>
                <a:r>
                  <a:rPr lang="el-GR" sz="3000" b="1" i="1" dirty="0" smtClean="0">
                    <a:solidFill>
                      <a:srgbClr val="CC0000"/>
                    </a:solidFill>
                    <a:latin typeface="Book Antiqua" pitchFamily="18" charset="0"/>
                  </a:rPr>
                  <a:t>β</a:t>
                </a:r>
                <a:r>
                  <a:rPr lang="cs-CZ" sz="3000" b="1" i="1" dirty="0" smtClean="0">
                    <a:solidFill>
                      <a:srgbClr val="CC0000"/>
                    </a:solidFill>
                    <a:latin typeface="Book Antiqua" pitchFamily="18" charset="0"/>
                  </a:rPr>
                  <a:t> </a:t>
                </a:r>
                <a:r>
                  <a:rPr lang="cs-CZ" sz="3000" b="1" i="1" dirty="0">
                    <a:solidFill>
                      <a:srgbClr val="CC0000"/>
                    </a:solidFill>
                    <a:latin typeface="Book Antiqua" pitchFamily="18" charset="0"/>
                  </a:rPr>
                  <a:t>= V/c	</a:t>
                </a:r>
                <a:r>
                  <a:rPr lang="cs-CZ" sz="3000" b="1" i="1" dirty="0" smtClean="0">
                    <a:solidFill>
                      <a:srgbClr val="CC0000"/>
                    </a:solidFill>
                    <a:latin typeface="Book Antiqua" pitchFamily="18" charset="0"/>
                  </a:rPr>
                  <a:t>   x</a:t>
                </a:r>
                <a:r>
                  <a:rPr lang="cs-CZ" sz="3000" b="1" baseline="-25000" dirty="0" smtClean="0">
                    <a:solidFill>
                      <a:schemeClr val="hlink"/>
                    </a:solidFill>
                    <a:latin typeface="Book Antiqua" pitchFamily="18" charset="0"/>
                  </a:rPr>
                  <a:t>0</a:t>
                </a:r>
                <a:r>
                  <a:rPr lang="cs-CZ" sz="3000" b="1" i="1" dirty="0" smtClean="0">
                    <a:solidFill>
                      <a:srgbClr val="CC0000"/>
                    </a:solidFill>
                    <a:latin typeface="Book Antiqua" pitchFamily="18" charset="0"/>
                  </a:rPr>
                  <a:t> </a:t>
                </a:r>
                <a:r>
                  <a:rPr lang="cs-CZ" sz="3000" b="1" i="1" dirty="0">
                    <a:solidFill>
                      <a:srgbClr val="CC0000"/>
                    </a:solidFill>
                    <a:latin typeface="Book Antiqua" pitchFamily="18" charset="0"/>
                  </a:rPr>
                  <a:t>= </a:t>
                </a:r>
                <a:r>
                  <a:rPr lang="cs-CZ" sz="3000" b="1" i="1" dirty="0" err="1" smtClean="0">
                    <a:solidFill>
                      <a:srgbClr val="CC0000"/>
                    </a:solidFill>
                    <a:latin typeface="Book Antiqua" pitchFamily="18" charset="0"/>
                  </a:rPr>
                  <a:t>ct</a:t>
                </a:r>
                <a:r>
                  <a:rPr lang="cs-CZ" sz="1400" b="1" dirty="0" smtClean="0">
                    <a:solidFill>
                      <a:schemeClr val="tx2"/>
                    </a:solidFill>
                    <a:latin typeface="Book Antiqua" pitchFamily="18" charset="0"/>
                  </a:rPr>
                  <a:t>	</a:t>
                </a:r>
                <a14:m>
                  <m:oMath xmlns:m="http://schemas.openxmlformats.org/officeDocument/2006/math">
                    <m:r>
                      <a:rPr lang="cs-CZ" sz="28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𝜸</m:t>
                    </m:r>
                    <m:r>
                      <a:rPr lang="cs-CZ" sz="28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sz="28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8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cs-CZ" sz="2800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cs-CZ" sz="2800" b="1" i="1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cs-CZ" sz="2800" b="1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  <m:r>
                                  <a:rPr lang="cs-CZ" sz="2800" b="1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cs-CZ" sz="2800" b="1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𝜷</m:t>
                                </m:r>
                              </m:e>
                              <m:sup>
                                <m:r>
                                  <a:rPr lang="cs-CZ" sz="2800" b="1" i="1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p>
                          </m:e>
                        </m:rad>
                      </m:den>
                    </m:f>
                  </m:oMath>
                </a14:m>
                <a:endParaRPr lang="cs-CZ" sz="2800" b="1" dirty="0" smtClean="0">
                  <a:solidFill>
                    <a:srgbClr val="C00000"/>
                  </a:solidFill>
                  <a:latin typeface="Book Antiqua" pitchFamily="18" charset="0"/>
                </a:endParaRPr>
              </a:p>
              <a:p>
                <a:pPr>
                  <a:lnSpc>
                    <a:spcPct val="90000"/>
                  </a:lnSpc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Franklin Gothic Medium" pitchFamily="34" charset="0"/>
                  <a:buNone/>
                </a:pPr>
                <a:r>
                  <a:rPr lang="en-GB" sz="3000" i="1" dirty="0" smtClean="0">
                    <a:latin typeface="Book Antiqua" pitchFamily="18" charset="0"/>
                  </a:rPr>
                  <a:t>x’</a:t>
                </a:r>
                <a:r>
                  <a:rPr lang="cs-CZ" sz="3000" i="1" dirty="0" smtClean="0">
                    <a:latin typeface="Book Antiqua" pitchFamily="18" charset="0"/>
                  </a:rPr>
                  <a:t>  </a:t>
                </a:r>
                <a:r>
                  <a:rPr lang="cs-CZ" sz="3000" i="1" dirty="0">
                    <a:latin typeface="Book Antiqua" pitchFamily="18" charset="0"/>
                  </a:rPr>
                  <a:t>= </a:t>
                </a:r>
                <a:r>
                  <a:rPr lang="el-GR" sz="3000" i="1" dirty="0">
                    <a:latin typeface="Book Antiqua" pitchFamily="18" charset="0"/>
                  </a:rPr>
                  <a:t>γ</a:t>
                </a:r>
                <a:r>
                  <a:rPr lang="cs-CZ" sz="3000" i="1" dirty="0">
                    <a:latin typeface="Book Antiqua" pitchFamily="18" charset="0"/>
                  </a:rPr>
                  <a:t>  </a:t>
                </a:r>
                <a:r>
                  <a:rPr lang="cs-CZ" sz="3000" dirty="0">
                    <a:latin typeface="Book Antiqua" pitchFamily="18" charset="0"/>
                  </a:rPr>
                  <a:t>(</a:t>
                </a:r>
                <a:r>
                  <a:rPr lang="en-GB" sz="3000" i="1" dirty="0">
                    <a:latin typeface="Book Antiqua" pitchFamily="18" charset="0"/>
                  </a:rPr>
                  <a:t>x </a:t>
                </a:r>
                <a:r>
                  <a:rPr lang="cs-CZ" sz="3000" i="1" dirty="0">
                    <a:latin typeface="Book Antiqua" pitchFamily="18" charset="0"/>
                  </a:rPr>
                  <a:t> </a:t>
                </a:r>
                <a:r>
                  <a:rPr lang="en-GB" sz="3000" i="1" dirty="0">
                    <a:latin typeface="Book Antiqua" pitchFamily="18" charset="0"/>
                  </a:rPr>
                  <a:t>–</a:t>
                </a:r>
                <a:r>
                  <a:rPr lang="cs-CZ" sz="3000" i="1" dirty="0">
                    <a:latin typeface="Book Antiqua" pitchFamily="18" charset="0"/>
                  </a:rPr>
                  <a:t> </a:t>
                </a:r>
                <a:r>
                  <a:rPr lang="en-GB" sz="3000" i="1" dirty="0">
                    <a:latin typeface="Book Antiqua" pitchFamily="18" charset="0"/>
                  </a:rPr>
                  <a:t> </a:t>
                </a:r>
                <a:r>
                  <a:rPr lang="el-GR" sz="3000" i="1" dirty="0">
                    <a:latin typeface="Book Antiqua" pitchFamily="18" charset="0"/>
                  </a:rPr>
                  <a:t>β</a:t>
                </a:r>
                <a:r>
                  <a:rPr lang="en-GB" sz="3000" i="1" dirty="0">
                    <a:latin typeface="Book Antiqua" pitchFamily="18" charset="0"/>
                  </a:rPr>
                  <a:t> </a:t>
                </a:r>
                <a:r>
                  <a:rPr lang="cs-CZ" sz="3000" i="1" dirty="0" smtClean="0">
                    <a:latin typeface="Book Antiqua" pitchFamily="18" charset="0"/>
                  </a:rPr>
                  <a:t>x</a:t>
                </a:r>
                <a:r>
                  <a:rPr lang="cs-CZ" sz="3000" baseline="-25000" dirty="0" smtClean="0">
                    <a:latin typeface="Book Antiqua" pitchFamily="18" charset="0"/>
                  </a:rPr>
                  <a:t>0</a:t>
                </a:r>
                <a:r>
                  <a:rPr lang="cs-CZ" sz="3000" dirty="0" smtClean="0">
                    <a:latin typeface="Book Antiqua" pitchFamily="18" charset="0"/>
                  </a:rPr>
                  <a:t>)</a:t>
                </a:r>
              </a:p>
              <a:p>
                <a:pPr>
                  <a:lnSpc>
                    <a:spcPct val="90000"/>
                  </a:lnSpc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Franklin Gothic Medium" pitchFamily="34" charset="0"/>
                  <a:buNone/>
                </a:pPr>
                <a:r>
                  <a:rPr lang="cs-CZ" sz="3000" i="1" dirty="0" smtClean="0">
                    <a:latin typeface="Book Antiqua" pitchFamily="18" charset="0"/>
                  </a:rPr>
                  <a:t>x</a:t>
                </a:r>
                <a:r>
                  <a:rPr lang="cs-CZ" sz="3000" baseline="-25000" dirty="0" smtClean="0">
                    <a:latin typeface="Book Antiqua" pitchFamily="18" charset="0"/>
                  </a:rPr>
                  <a:t>0</a:t>
                </a:r>
                <a:r>
                  <a:rPr lang="en-GB" sz="3000" i="1" dirty="0">
                    <a:latin typeface="Book Antiqua" pitchFamily="18" charset="0"/>
                  </a:rPr>
                  <a:t>’</a:t>
                </a:r>
                <a:r>
                  <a:rPr lang="cs-CZ" sz="3000" i="1" dirty="0">
                    <a:latin typeface="Book Antiqua" pitchFamily="18" charset="0"/>
                  </a:rPr>
                  <a:t> = </a:t>
                </a:r>
                <a:r>
                  <a:rPr lang="el-GR" sz="3000" i="1" dirty="0">
                    <a:latin typeface="Book Antiqua" pitchFamily="18" charset="0"/>
                  </a:rPr>
                  <a:t>γ</a:t>
                </a:r>
                <a:r>
                  <a:rPr lang="cs-CZ" sz="3000" i="1" dirty="0">
                    <a:latin typeface="Book Antiqua" pitchFamily="18" charset="0"/>
                  </a:rPr>
                  <a:t> </a:t>
                </a:r>
                <a:r>
                  <a:rPr lang="cs-CZ" sz="3000" dirty="0">
                    <a:latin typeface="Book Antiqua" pitchFamily="18" charset="0"/>
                  </a:rPr>
                  <a:t>(</a:t>
                </a:r>
                <a:r>
                  <a:rPr lang="cs-CZ" sz="3000" i="1" dirty="0">
                    <a:latin typeface="Book Antiqua" pitchFamily="18" charset="0"/>
                  </a:rPr>
                  <a:t>x</a:t>
                </a:r>
                <a:r>
                  <a:rPr lang="cs-CZ" sz="3000" baseline="-25000" dirty="0">
                    <a:latin typeface="Book Antiqua" pitchFamily="18" charset="0"/>
                  </a:rPr>
                  <a:t>0</a:t>
                </a:r>
                <a:r>
                  <a:rPr lang="en-GB" sz="3000" i="1" dirty="0">
                    <a:latin typeface="Book Antiqua" pitchFamily="18" charset="0"/>
                  </a:rPr>
                  <a:t> –</a:t>
                </a:r>
                <a:r>
                  <a:rPr lang="cs-CZ" sz="3000" i="1" dirty="0">
                    <a:latin typeface="Book Antiqua" pitchFamily="18" charset="0"/>
                  </a:rPr>
                  <a:t>  </a:t>
                </a:r>
                <a:r>
                  <a:rPr lang="el-GR" sz="3000" i="1" dirty="0">
                    <a:latin typeface="Book Antiqua" pitchFamily="18" charset="0"/>
                  </a:rPr>
                  <a:t>β </a:t>
                </a:r>
                <a:r>
                  <a:rPr lang="en-GB" sz="3000" i="1" dirty="0">
                    <a:latin typeface="Book Antiqua" pitchFamily="18" charset="0"/>
                  </a:rPr>
                  <a:t>x</a:t>
                </a:r>
                <a:r>
                  <a:rPr lang="cs-CZ" sz="3000" i="1" dirty="0">
                    <a:latin typeface="Book Antiqua" pitchFamily="18" charset="0"/>
                  </a:rPr>
                  <a:t> </a:t>
                </a:r>
                <a:r>
                  <a:rPr lang="cs-CZ" sz="3000" dirty="0" smtClean="0">
                    <a:latin typeface="Book Antiqua" pitchFamily="18" charset="0"/>
                  </a:rPr>
                  <a:t>) </a:t>
                </a:r>
                <a:r>
                  <a:rPr lang="cs-CZ" sz="3000" dirty="0">
                    <a:latin typeface="Book Antiqua" pitchFamily="18" charset="0"/>
                  </a:rPr>
                  <a:t/>
                </a:r>
                <a:br>
                  <a:rPr lang="cs-CZ" sz="3000" dirty="0">
                    <a:latin typeface="Book Antiqua" pitchFamily="18" charset="0"/>
                  </a:rPr>
                </a:br>
                <a:r>
                  <a:rPr lang="cs-CZ" sz="3000" i="1" dirty="0">
                    <a:latin typeface="Book Antiqua" pitchFamily="18" charset="0"/>
                  </a:rPr>
                  <a:t>y</a:t>
                </a:r>
                <a:r>
                  <a:rPr lang="cs-CZ" sz="3000" dirty="0">
                    <a:latin typeface="Book Antiqua" pitchFamily="18" charset="0"/>
                  </a:rPr>
                  <a:t> </a:t>
                </a:r>
                <a:r>
                  <a:rPr lang="en-GB" sz="3000" i="1" dirty="0">
                    <a:latin typeface="Book Antiqua" pitchFamily="18" charset="0"/>
                  </a:rPr>
                  <a:t>’</a:t>
                </a:r>
                <a:r>
                  <a:rPr lang="cs-CZ" sz="3000" i="1" dirty="0">
                    <a:latin typeface="Book Antiqua" pitchFamily="18" charset="0"/>
                  </a:rPr>
                  <a:t> = y</a:t>
                </a:r>
                <a:br>
                  <a:rPr lang="cs-CZ" sz="3000" i="1" dirty="0">
                    <a:latin typeface="Book Antiqua" pitchFamily="18" charset="0"/>
                  </a:rPr>
                </a:br>
                <a:r>
                  <a:rPr lang="cs-CZ" sz="3000" i="1" dirty="0">
                    <a:latin typeface="Book Antiqua" pitchFamily="18" charset="0"/>
                  </a:rPr>
                  <a:t>z</a:t>
                </a:r>
                <a:r>
                  <a:rPr lang="en-GB" sz="3000" i="1" dirty="0">
                    <a:latin typeface="Book Antiqua" pitchFamily="18" charset="0"/>
                  </a:rPr>
                  <a:t>’</a:t>
                </a:r>
                <a:r>
                  <a:rPr lang="cs-CZ" sz="3000" i="1" dirty="0">
                    <a:latin typeface="Book Antiqua" pitchFamily="18" charset="0"/>
                  </a:rPr>
                  <a:t>  = z</a:t>
                </a:r>
              </a:p>
            </p:txBody>
          </p:sp>
        </mc:Choice>
        <mc:Fallback xmlns="">
          <p:sp>
            <p:nvSpPr>
              <p:cNvPr id="7" name="Zástupný symbol pro obsah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6876" y="3953743"/>
                <a:ext cx="8713787" cy="2509837"/>
              </a:xfrm>
              <a:prstGeom prst="rect">
                <a:avLst/>
              </a:prstGeom>
              <a:blipFill rotWithShape="0">
                <a:blip r:embed="rId3"/>
                <a:stretch>
                  <a:fillRect l="-1608" t="-1703" b="-9976"/>
                </a:stretch>
              </a:blipFill>
              <a:ln w="38100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Zástupný symbol pro obsah 2"/>
          <p:cNvSpPr>
            <a:spLocks/>
          </p:cNvSpPr>
          <p:nvPr/>
        </p:nvSpPr>
        <p:spPr bwMode="auto">
          <a:xfrm>
            <a:off x="209550" y="2603500"/>
            <a:ext cx="8713788" cy="148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cs-CZ" sz="3000" b="1" i="1" dirty="0" err="1">
                <a:solidFill>
                  <a:srgbClr val="CC0000"/>
                </a:solidFill>
                <a:latin typeface="Book Antiqua" pitchFamily="18" charset="0"/>
              </a:rPr>
              <a:t>Lorentz</a:t>
            </a:r>
            <a:r>
              <a:rPr lang="cs-CZ" sz="3000" b="1" i="1" dirty="0">
                <a:solidFill>
                  <a:srgbClr val="CC0000"/>
                </a:solidFill>
                <a:latin typeface="Book Antiqua" pitchFamily="18" charset="0"/>
              </a:rPr>
              <a:t> dříve:</a:t>
            </a:r>
            <a:r>
              <a:rPr lang="cs-CZ" sz="3000" dirty="0">
                <a:solidFill>
                  <a:schemeClr val="tx2"/>
                </a:solidFill>
                <a:latin typeface="Book Antiqua" pitchFamily="18" charset="0"/>
              </a:rPr>
              <a:t> </a:t>
            </a:r>
            <a:br>
              <a:rPr lang="cs-CZ" sz="3000" dirty="0">
                <a:solidFill>
                  <a:schemeClr val="tx2"/>
                </a:solidFill>
                <a:latin typeface="Book Antiqua" pitchFamily="18" charset="0"/>
              </a:rPr>
            </a:br>
            <a:r>
              <a:rPr lang="en-GB" sz="3000" i="1" dirty="0">
                <a:solidFill>
                  <a:schemeClr val="tx2"/>
                </a:solidFill>
                <a:latin typeface="Book Antiqua" pitchFamily="18" charset="0"/>
              </a:rPr>
              <a:t>x’</a:t>
            </a:r>
            <a:r>
              <a:rPr lang="cs-CZ" sz="3000" i="1" dirty="0">
                <a:solidFill>
                  <a:schemeClr val="tx2"/>
                </a:solidFill>
                <a:latin typeface="Book Antiqua" pitchFamily="18" charset="0"/>
              </a:rPr>
              <a:t> = </a:t>
            </a:r>
            <a:r>
              <a:rPr lang="el-GR" sz="3000" i="1" dirty="0">
                <a:solidFill>
                  <a:schemeClr val="tx2"/>
                </a:solidFill>
                <a:latin typeface="Book Antiqua" pitchFamily="18" charset="0"/>
              </a:rPr>
              <a:t>γ</a:t>
            </a:r>
            <a:r>
              <a:rPr lang="cs-CZ" sz="3000" dirty="0">
                <a:solidFill>
                  <a:schemeClr val="tx2"/>
                </a:solidFill>
                <a:latin typeface="Book Antiqua" pitchFamily="18" charset="0"/>
              </a:rPr>
              <a:t>(</a:t>
            </a:r>
            <a:r>
              <a:rPr lang="en-GB" sz="3000" i="1" dirty="0">
                <a:solidFill>
                  <a:schemeClr val="tx2"/>
                </a:solidFill>
                <a:latin typeface="Book Antiqua" pitchFamily="18" charset="0"/>
              </a:rPr>
              <a:t>x - V</a:t>
            </a:r>
            <a:r>
              <a:rPr lang="cs-CZ" sz="3000" i="1" dirty="0">
                <a:solidFill>
                  <a:schemeClr val="tx2"/>
                </a:solidFill>
                <a:latin typeface="Book Antiqua" pitchFamily="18" charset="0"/>
              </a:rPr>
              <a:t>t</a:t>
            </a:r>
            <a:r>
              <a:rPr lang="cs-CZ" sz="3000" dirty="0">
                <a:solidFill>
                  <a:schemeClr val="tx2"/>
                </a:solidFill>
                <a:latin typeface="Book Antiqua" pitchFamily="18" charset="0"/>
              </a:rPr>
              <a:t>)</a:t>
            </a:r>
            <a:r>
              <a:rPr lang="en-GB" sz="3000" dirty="0">
                <a:solidFill>
                  <a:schemeClr val="tx2"/>
                </a:solidFill>
                <a:latin typeface="Book Antiqua" pitchFamily="18" charset="0"/>
              </a:rPr>
              <a:t>		 </a:t>
            </a:r>
            <a:r>
              <a:rPr lang="el-GR" sz="3000" i="1" dirty="0">
                <a:solidFill>
                  <a:schemeClr val="tx2"/>
                </a:solidFill>
                <a:latin typeface="Book Antiqua" pitchFamily="18" charset="0"/>
              </a:rPr>
              <a:t>γ</a:t>
            </a:r>
            <a:r>
              <a:rPr lang="en-GB" sz="3000" i="1" dirty="0">
                <a:solidFill>
                  <a:schemeClr val="tx2"/>
                </a:solidFill>
                <a:latin typeface="Book Antiqua" pitchFamily="18" charset="0"/>
              </a:rPr>
              <a:t> = </a:t>
            </a:r>
            <a:r>
              <a:rPr lang="en-GB" sz="3000" dirty="0">
                <a:solidFill>
                  <a:schemeClr val="tx2"/>
                </a:solidFill>
                <a:latin typeface="Book Antiqua" pitchFamily="18" charset="0"/>
              </a:rPr>
              <a:t>1/√(1 – </a:t>
            </a:r>
            <a:r>
              <a:rPr lang="en-GB" sz="3000" i="1" dirty="0">
                <a:solidFill>
                  <a:schemeClr val="tx2"/>
                </a:solidFill>
                <a:latin typeface="Book Antiqua" pitchFamily="18" charset="0"/>
              </a:rPr>
              <a:t>V</a:t>
            </a:r>
            <a:r>
              <a:rPr lang="en-GB" sz="3000" baseline="30000" dirty="0">
                <a:solidFill>
                  <a:schemeClr val="tx2"/>
                </a:solidFill>
                <a:latin typeface="Book Antiqua" pitchFamily="18" charset="0"/>
              </a:rPr>
              <a:t>2</a:t>
            </a:r>
            <a:r>
              <a:rPr lang="en-GB" sz="3000" dirty="0">
                <a:solidFill>
                  <a:schemeClr val="tx2"/>
                </a:solidFill>
                <a:latin typeface="Book Antiqua" pitchFamily="18" charset="0"/>
              </a:rPr>
              <a:t>/</a:t>
            </a:r>
            <a:r>
              <a:rPr lang="en-GB" sz="3000" i="1" dirty="0">
                <a:solidFill>
                  <a:schemeClr val="tx2"/>
                </a:solidFill>
                <a:latin typeface="Book Antiqua" pitchFamily="18" charset="0"/>
              </a:rPr>
              <a:t>c</a:t>
            </a:r>
            <a:r>
              <a:rPr lang="en-GB" sz="3000" baseline="30000" dirty="0">
                <a:solidFill>
                  <a:schemeClr val="tx2"/>
                </a:solidFill>
                <a:latin typeface="Book Antiqua" pitchFamily="18" charset="0"/>
              </a:rPr>
              <a:t>2</a:t>
            </a:r>
            <a:r>
              <a:rPr lang="en-GB" sz="3000" dirty="0">
                <a:solidFill>
                  <a:schemeClr val="tx2"/>
                </a:solidFill>
                <a:latin typeface="Book Antiqua" pitchFamily="18" charset="0"/>
              </a:rPr>
              <a:t>) </a:t>
            </a:r>
            <a:br>
              <a:rPr lang="en-GB" sz="3000" dirty="0">
                <a:solidFill>
                  <a:schemeClr val="tx2"/>
                </a:solidFill>
                <a:latin typeface="Book Antiqua" pitchFamily="18" charset="0"/>
              </a:rPr>
            </a:br>
            <a:r>
              <a:rPr lang="en-GB" sz="3000" i="1" dirty="0">
                <a:solidFill>
                  <a:schemeClr val="tx2"/>
                </a:solidFill>
                <a:latin typeface="Book Antiqua" pitchFamily="18" charset="0"/>
              </a:rPr>
              <a:t>t’</a:t>
            </a:r>
            <a:r>
              <a:rPr lang="cs-CZ" sz="3000" i="1" dirty="0">
                <a:solidFill>
                  <a:schemeClr val="tx2"/>
                </a:solidFill>
                <a:latin typeface="Book Antiqua" pitchFamily="18" charset="0"/>
              </a:rPr>
              <a:t> = </a:t>
            </a:r>
            <a:r>
              <a:rPr lang="el-GR" sz="3000" i="1" dirty="0">
                <a:solidFill>
                  <a:schemeClr val="tx2"/>
                </a:solidFill>
                <a:latin typeface="Book Antiqua" pitchFamily="18" charset="0"/>
              </a:rPr>
              <a:t>γ</a:t>
            </a:r>
            <a:r>
              <a:rPr lang="cs-CZ" sz="3000" dirty="0">
                <a:solidFill>
                  <a:schemeClr val="tx2"/>
                </a:solidFill>
                <a:latin typeface="Book Antiqua" pitchFamily="18" charset="0"/>
              </a:rPr>
              <a:t>(</a:t>
            </a:r>
            <a:r>
              <a:rPr lang="en-GB" sz="3000" i="1" dirty="0">
                <a:solidFill>
                  <a:schemeClr val="tx2"/>
                </a:solidFill>
                <a:latin typeface="Book Antiqua" pitchFamily="18" charset="0"/>
              </a:rPr>
              <a:t>t – </a:t>
            </a:r>
            <a:r>
              <a:rPr lang="en-GB" sz="3000" i="1" dirty="0" err="1">
                <a:solidFill>
                  <a:schemeClr val="tx2"/>
                </a:solidFill>
                <a:latin typeface="Book Antiqua" pitchFamily="18" charset="0"/>
              </a:rPr>
              <a:t>Vx</a:t>
            </a:r>
            <a:r>
              <a:rPr lang="cs-CZ" sz="3000" i="1" dirty="0">
                <a:solidFill>
                  <a:schemeClr val="tx2"/>
                </a:solidFill>
                <a:latin typeface="Book Antiqua" pitchFamily="18" charset="0"/>
              </a:rPr>
              <a:t>/</a:t>
            </a:r>
            <a:r>
              <a:rPr lang="en-GB" sz="3000" i="1" dirty="0">
                <a:solidFill>
                  <a:schemeClr val="tx2"/>
                </a:solidFill>
                <a:latin typeface="Book Antiqua" pitchFamily="18" charset="0"/>
              </a:rPr>
              <a:t>c</a:t>
            </a:r>
            <a:r>
              <a:rPr lang="en-GB" sz="3000" i="1" baseline="30000" dirty="0">
                <a:solidFill>
                  <a:schemeClr val="tx2"/>
                </a:solidFill>
                <a:latin typeface="Book Antiqua" pitchFamily="18" charset="0"/>
              </a:rPr>
              <a:t>2</a:t>
            </a:r>
            <a:r>
              <a:rPr lang="cs-CZ" sz="3000" dirty="0">
                <a:solidFill>
                  <a:schemeClr val="tx2"/>
                </a:solidFill>
                <a:latin typeface="Book Antiqua" pitchFamily="18" charset="0"/>
              </a:rPr>
              <a:t>)</a:t>
            </a:r>
            <a:endParaRPr lang="cs-CZ" sz="1600" i="1" dirty="0">
              <a:solidFill>
                <a:srgbClr val="CC0000"/>
              </a:solidFill>
              <a:latin typeface="Book Antiqua" pitchFamily="18" charset="0"/>
            </a:endParaRPr>
          </a:p>
        </p:txBody>
      </p:sp>
      <p:sp>
        <p:nvSpPr>
          <p:cNvPr id="10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200" dirty="0" smtClean="0">
                <a:solidFill>
                  <a:srgbClr val="D38E27"/>
                </a:solidFill>
              </a:rPr>
              <a:t>23.4.2018</a:t>
            </a:r>
            <a:r>
              <a:rPr lang="cs-CZ" sz="1200" dirty="0" smtClean="0">
                <a:solidFill>
                  <a:srgbClr val="D38E27"/>
                </a:solidFill>
              </a:rPr>
              <a:t>  </a:t>
            </a:r>
            <a:r>
              <a:rPr lang="cs-CZ" sz="1200" dirty="0" smtClean="0">
                <a:solidFill>
                  <a:srgbClr val="D38E27"/>
                </a:solidFill>
              </a:rPr>
              <a:t>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11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20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453292" y="4681413"/>
            <a:ext cx="2891693" cy="100037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396876" y="4400062"/>
            <a:ext cx="45719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/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4"/>
          <p:cNvSpPr txBox="1">
            <a:spLocks noGrp="1"/>
          </p:cNvSpPr>
          <p:nvPr/>
        </p:nvSpPr>
        <p:spPr>
          <a:xfrm>
            <a:off x="3581400" y="76200"/>
            <a:ext cx="2895600" cy="28892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endParaRPr lang="cs-CZ" sz="120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26629" name="Text Box 6"/>
          <p:cNvSpPr txBox="1">
            <a:spLocks noChangeArrowheads="1"/>
          </p:cNvSpPr>
          <p:nvPr/>
        </p:nvSpPr>
        <p:spPr bwMode="auto">
          <a:xfrm>
            <a:off x="557213" y="404813"/>
            <a:ext cx="4283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4000" b="1" i="1">
                <a:latin typeface="Book Antiqua" pitchFamily="18" charset="0"/>
              </a:rPr>
              <a:t>Jedinečný Lorentz</a:t>
            </a:r>
            <a:endParaRPr lang="en-US" sz="4000" i="1">
              <a:latin typeface="Book Antiqua" pitchFamily="18" charset="0"/>
            </a:endParaRPr>
          </a:p>
        </p:txBody>
      </p:sp>
      <p:sp>
        <p:nvSpPr>
          <p:cNvPr id="3" name="Zástupný symbol pro obsah 2"/>
          <p:cNvSpPr>
            <a:spLocks/>
          </p:cNvSpPr>
          <p:nvPr/>
        </p:nvSpPr>
        <p:spPr bwMode="auto">
          <a:xfrm>
            <a:off x="179388" y="1550988"/>
            <a:ext cx="8713787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cs-CZ" sz="3600" b="1" i="1">
                <a:solidFill>
                  <a:srgbClr val="CC0000"/>
                </a:solidFill>
                <a:latin typeface="Book Antiqua" pitchFamily="18" charset="0"/>
              </a:rPr>
              <a:t>Lze dokázat, že to jinou trafo nejde</a:t>
            </a:r>
            <a:r>
              <a:rPr lang="cs-CZ" sz="3600">
                <a:solidFill>
                  <a:srgbClr val="CC0000"/>
                </a:solidFill>
                <a:latin typeface="Book Antiqua" pitchFamily="18" charset="0"/>
              </a:rPr>
              <a:t>:</a:t>
            </a:r>
            <a:endParaRPr lang="cs-CZ" sz="3600" i="1">
              <a:solidFill>
                <a:srgbClr val="CC0000"/>
              </a:solidFill>
              <a:latin typeface="Book Antiqua" pitchFamily="18" charset="0"/>
            </a:endParaRPr>
          </a:p>
        </p:txBody>
      </p:sp>
      <p:sp>
        <p:nvSpPr>
          <p:cNvPr id="2" name="Zástupný symbol pro obsah 2"/>
          <p:cNvSpPr>
            <a:spLocks/>
          </p:cNvSpPr>
          <p:nvPr/>
        </p:nvSpPr>
        <p:spPr bwMode="auto">
          <a:xfrm>
            <a:off x="250825" y="4365625"/>
            <a:ext cx="8713788" cy="187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cs-CZ" sz="3000" i="1">
                <a:latin typeface="Book Antiqua" pitchFamily="18" charset="0"/>
              </a:rPr>
              <a:t>				</a:t>
            </a:r>
            <a:r>
              <a:rPr lang="en-GB" sz="3000">
                <a:latin typeface="Book Antiqua" pitchFamily="18" charset="0"/>
              </a:rPr>
              <a:t>		</a:t>
            </a:r>
            <a:r>
              <a:rPr lang="en-GB" sz="3000">
                <a:solidFill>
                  <a:schemeClr val="hlink"/>
                </a:solidFill>
                <a:latin typeface="Book Antiqua" pitchFamily="18" charset="0"/>
              </a:rPr>
              <a:t> </a:t>
            </a:r>
            <a:r>
              <a:rPr lang="en-GB" sz="3000" i="1">
                <a:latin typeface="Book Antiqua" pitchFamily="18" charset="0"/>
              </a:rPr>
              <a:t>x’</a:t>
            </a:r>
            <a:r>
              <a:rPr lang="cs-CZ" sz="3000" i="1">
                <a:latin typeface="Book Antiqua" pitchFamily="18" charset="0"/>
              </a:rPr>
              <a:t>  = </a:t>
            </a:r>
            <a:r>
              <a:rPr lang="el-GR" sz="3000" i="1">
                <a:solidFill>
                  <a:srgbClr val="CC0000"/>
                </a:solidFill>
                <a:latin typeface="Book Antiqua" pitchFamily="18" charset="0"/>
              </a:rPr>
              <a:t>γ</a:t>
            </a:r>
            <a:r>
              <a:rPr lang="cs-CZ" sz="3000" i="1">
                <a:latin typeface="Book Antiqua" pitchFamily="18" charset="0"/>
              </a:rPr>
              <a:t> </a:t>
            </a:r>
            <a:r>
              <a:rPr lang="cs-CZ" sz="3000">
                <a:latin typeface="Book Antiqua" pitchFamily="18" charset="0"/>
              </a:rPr>
              <a:t>(</a:t>
            </a:r>
            <a:r>
              <a:rPr lang="en-GB" sz="3000" i="1">
                <a:latin typeface="Book Antiqua" pitchFamily="18" charset="0"/>
              </a:rPr>
              <a:t>x </a:t>
            </a:r>
            <a:r>
              <a:rPr lang="cs-CZ" sz="3000" i="1">
                <a:latin typeface="Book Antiqua" pitchFamily="18" charset="0"/>
              </a:rPr>
              <a:t>  </a:t>
            </a:r>
            <a:r>
              <a:rPr lang="en-GB" sz="3000" i="1">
                <a:latin typeface="Book Antiqua" pitchFamily="18" charset="0"/>
              </a:rPr>
              <a:t>–</a:t>
            </a:r>
            <a:r>
              <a:rPr lang="cs-CZ" sz="3000" i="1">
                <a:latin typeface="Book Antiqua" pitchFamily="18" charset="0"/>
              </a:rPr>
              <a:t> </a:t>
            </a:r>
            <a:r>
              <a:rPr lang="en-GB" sz="3000" i="1">
                <a:latin typeface="Book Antiqua" pitchFamily="18" charset="0"/>
              </a:rPr>
              <a:t> </a:t>
            </a:r>
            <a:r>
              <a:rPr lang="cs-CZ" sz="3000" i="1">
                <a:solidFill>
                  <a:srgbClr val="CC0000"/>
                </a:solidFill>
                <a:latin typeface="Book Antiqua" pitchFamily="18" charset="0"/>
              </a:rPr>
              <a:t>B</a:t>
            </a:r>
            <a:r>
              <a:rPr lang="en-GB" sz="3000" i="1">
                <a:latin typeface="Book Antiqua" pitchFamily="18" charset="0"/>
              </a:rPr>
              <a:t> </a:t>
            </a:r>
            <a:r>
              <a:rPr lang="cs-CZ" sz="3000" i="1">
                <a:latin typeface="Book Antiqua" pitchFamily="18" charset="0"/>
              </a:rPr>
              <a:t>x</a:t>
            </a:r>
            <a:r>
              <a:rPr lang="cs-CZ" sz="3000" baseline="-25000">
                <a:latin typeface="Book Antiqua" pitchFamily="18" charset="0"/>
              </a:rPr>
              <a:t>0</a:t>
            </a:r>
            <a:r>
              <a:rPr lang="cs-CZ" sz="3000">
                <a:latin typeface="Book Antiqua" pitchFamily="18" charset="0"/>
              </a:rPr>
              <a:t>)</a:t>
            </a:r>
            <a:br>
              <a:rPr lang="cs-CZ" sz="3000">
                <a:latin typeface="Book Antiqua" pitchFamily="18" charset="0"/>
              </a:rPr>
            </a:br>
            <a:r>
              <a:rPr lang="cs-CZ" sz="3000">
                <a:latin typeface="Book Antiqua" pitchFamily="18" charset="0"/>
              </a:rPr>
              <a:t>					</a:t>
            </a:r>
            <a:r>
              <a:rPr lang="cs-CZ" sz="3000" i="1">
                <a:latin typeface="Book Antiqua" pitchFamily="18" charset="0"/>
              </a:rPr>
              <a:t>x</a:t>
            </a:r>
            <a:r>
              <a:rPr lang="cs-CZ" sz="3000" baseline="-25000">
                <a:latin typeface="Book Antiqua" pitchFamily="18" charset="0"/>
              </a:rPr>
              <a:t>0</a:t>
            </a:r>
            <a:r>
              <a:rPr lang="en-GB" sz="3000" i="1">
                <a:latin typeface="Book Antiqua" pitchFamily="18" charset="0"/>
              </a:rPr>
              <a:t>’</a:t>
            </a:r>
            <a:r>
              <a:rPr lang="cs-CZ" sz="3000" i="1">
                <a:latin typeface="Book Antiqua" pitchFamily="18" charset="0"/>
              </a:rPr>
              <a:t> = </a:t>
            </a:r>
            <a:r>
              <a:rPr lang="el-GR" sz="3000" i="1">
                <a:solidFill>
                  <a:srgbClr val="CC0000"/>
                </a:solidFill>
                <a:latin typeface="Book Antiqua" pitchFamily="18" charset="0"/>
              </a:rPr>
              <a:t>γ</a:t>
            </a:r>
            <a:r>
              <a:rPr lang="cs-CZ" sz="3000" i="1">
                <a:latin typeface="Book Antiqua" pitchFamily="18" charset="0"/>
              </a:rPr>
              <a:t> </a:t>
            </a:r>
            <a:r>
              <a:rPr lang="cs-CZ" sz="3000">
                <a:latin typeface="Book Antiqua" pitchFamily="18" charset="0"/>
              </a:rPr>
              <a:t>(</a:t>
            </a:r>
            <a:r>
              <a:rPr lang="cs-CZ" sz="3000">
                <a:solidFill>
                  <a:srgbClr val="CC0000"/>
                </a:solidFill>
                <a:latin typeface="Book Antiqua" pitchFamily="18" charset="0"/>
              </a:rPr>
              <a:t>C</a:t>
            </a:r>
            <a:r>
              <a:rPr lang="cs-CZ" sz="3000">
                <a:latin typeface="Book Antiqua" pitchFamily="18" charset="0"/>
              </a:rPr>
              <a:t> </a:t>
            </a:r>
            <a:r>
              <a:rPr lang="cs-CZ" sz="3000" i="1">
                <a:latin typeface="Book Antiqua" pitchFamily="18" charset="0"/>
              </a:rPr>
              <a:t>x</a:t>
            </a:r>
            <a:r>
              <a:rPr lang="cs-CZ" sz="3000" baseline="-25000">
                <a:latin typeface="Book Antiqua" pitchFamily="18" charset="0"/>
              </a:rPr>
              <a:t>0</a:t>
            </a:r>
            <a:r>
              <a:rPr lang="en-GB" sz="3000" i="1">
                <a:latin typeface="Book Antiqua" pitchFamily="18" charset="0"/>
              </a:rPr>
              <a:t> –</a:t>
            </a:r>
            <a:r>
              <a:rPr lang="cs-CZ" sz="3000" i="1">
                <a:latin typeface="Book Antiqua" pitchFamily="18" charset="0"/>
              </a:rPr>
              <a:t>  </a:t>
            </a:r>
            <a:r>
              <a:rPr lang="cs-CZ" sz="3000" i="1">
                <a:solidFill>
                  <a:srgbClr val="CC0000"/>
                </a:solidFill>
                <a:latin typeface="Book Antiqua" pitchFamily="18" charset="0"/>
              </a:rPr>
              <a:t>D</a:t>
            </a:r>
            <a:r>
              <a:rPr lang="cs-CZ" sz="3000" i="1">
                <a:latin typeface="Book Antiqua" pitchFamily="18" charset="0"/>
              </a:rPr>
              <a:t> </a:t>
            </a:r>
            <a:r>
              <a:rPr lang="en-GB" sz="3000" i="1">
                <a:latin typeface="Book Antiqua" pitchFamily="18" charset="0"/>
              </a:rPr>
              <a:t>x</a:t>
            </a:r>
            <a:r>
              <a:rPr lang="cs-CZ" sz="3000">
                <a:latin typeface="Book Antiqua" pitchFamily="18" charset="0"/>
              </a:rPr>
              <a:t>)</a:t>
            </a:r>
            <a:br>
              <a:rPr lang="cs-CZ" sz="3000">
                <a:latin typeface="Book Antiqua" pitchFamily="18" charset="0"/>
              </a:rPr>
            </a:br>
            <a:endParaRPr lang="en-GB" sz="3000">
              <a:latin typeface="Book Antiqua" pitchFamily="18" charset="0"/>
            </a:endParaRP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cs-CZ" sz="3000">
                <a:latin typeface="Book Antiqua" pitchFamily="18" charset="0"/>
              </a:rPr>
              <a:t>2) Najdeme potřebné 4 parametry </a:t>
            </a:r>
            <a:r>
              <a:rPr lang="el-GR" sz="3000" i="1">
                <a:solidFill>
                  <a:schemeClr val="hlink"/>
                </a:solidFill>
                <a:latin typeface="Book Antiqua" pitchFamily="18" charset="0"/>
              </a:rPr>
              <a:t>γ</a:t>
            </a:r>
            <a:r>
              <a:rPr lang="cs-CZ" sz="3000" i="1">
                <a:solidFill>
                  <a:schemeClr val="hlink"/>
                </a:solidFill>
                <a:latin typeface="Book Antiqua" pitchFamily="18" charset="0"/>
              </a:rPr>
              <a:t>, B, C, D</a:t>
            </a:r>
            <a:r>
              <a:rPr lang="cs-CZ" sz="3000" i="1">
                <a:latin typeface="Book Antiqua" pitchFamily="18" charset="0"/>
              </a:rPr>
              <a:t> </a:t>
            </a:r>
            <a:br>
              <a:rPr lang="cs-CZ" sz="3000" i="1">
                <a:latin typeface="Book Antiqua" pitchFamily="18" charset="0"/>
              </a:rPr>
            </a:br>
            <a:r>
              <a:rPr lang="cs-CZ" sz="3000">
                <a:latin typeface="Book Antiqua" pitchFamily="18" charset="0"/>
              </a:rPr>
              <a:t>ze 4 „přirozených“ podmínek </a:t>
            </a:r>
            <a:r>
              <a:rPr lang="cs-CZ" sz="3000">
                <a:solidFill>
                  <a:srgbClr val="CC0000"/>
                </a:solidFill>
                <a:latin typeface="Book Antiqua" pitchFamily="18" charset="0"/>
              </a:rPr>
              <a:t>.</a:t>
            </a:r>
          </a:p>
        </p:txBody>
      </p:sp>
      <p:sp>
        <p:nvSpPr>
          <p:cNvPr id="6" name="Zástupný symbol pro obsah 2"/>
          <p:cNvSpPr>
            <a:spLocks/>
          </p:cNvSpPr>
          <p:nvPr/>
        </p:nvSpPr>
        <p:spPr bwMode="auto">
          <a:xfrm>
            <a:off x="0" y="2349500"/>
            <a:ext cx="9144000" cy="187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cs-CZ" sz="3000" dirty="0">
                <a:solidFill>
                  <a:schemeClr val="tx2"/>
                </a:solidFill>
                <a:latin typeface="Book Antiqua" pitchFamily="18" charset="0"/>
              </a:rPr>
              <a:t>1) Aby rovnoměrný přímočarý pohyb  přešel opět v rovnoměrný přímočarý pohyb, musí být transformace lineární. 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cs-CZ" sz="3000" dirty="0">
                <a:solidFill>
                  <a:schemeClr val="tx2"/>
                </a:solidFill>
                <a:latin typeface="Book Antiqua" pitchFamily="18" charset="0"/>
              </a:rPr>
              <a:t>Zaveďme </a:t>
            </a:r>
            <a:r>
              <a:rPr lang="el-GR" sz="3000" b="1" i="1" dirty="0" smtClean="0">
                <a:solidFill>
                  <a:srgbClr val="CC0000"/>
                </a:solidFill>
                <a:latin typeface="Book Antiqua" pitchFamily="18" charset="0"/>
              </a:rPr>
              <a:t>β</a:t>
            </a:r>
            <a:r>
              <a:rPr lang="cs-CZ" sz="3000" b="1" i="1" dirty="0" smtClean="0">
                <a:solidFill>
                  <a:srgbClr val="CC0000"/>
                </a:solidFill>
                <a:latin typeface="Book Antiqua" pitchFamily="18" charset="0"/>
              </a:rPr>
              <a:t> </a:t>
            </a:r>
            <a:r>
              <a:rPr lang="cs-CZ" sz="3000" b="1" i="1" dirty="0">
                <a:solidFill>
                  <a:srgbClr val="CC0000"/>
                </a:solidFill>
                <a:latin typeface="Book Antiqua" pitchFamily="18" charset="0"/>
              </a:rPr>
              <a:t>= </a:t>
            </a:r>
            <a:r>
              <a:rPr lang="cs-CZ" sz="3000" b="1" i="1" dirty="0" smtClean="0">
                <a:solidFill>
                  <a:srgbClr val="CC0000"/>
                </a:solidFill>
                <a:latin typeface="Book Antiqua" pitchFamily="18" charset="0"/>
              </a:rPr>
              <a:t>V/c ;   </a:t>
            </a:r>
            <a:r>
              <a:rPr lang="cs-CZ" sz="3000" b="1" i="1" dirty="0">
                <a:solidFill>
                  <a:srgbClr val="CC0000"/>
                </a:solidFill>
                <a:latin typeface="Book Antiqua" pitchFamily="18" charset="0"/>
              </a:rPr>
              <a:t>x</a:t>
            </a:r>
            <a:r>
              <a:rPr lang="cs-CZ" sz="3000" b="1" baseline="-25000" dirty="0">
                <a:solidFill>
                  <a:schemeClr val="hlink"/>
                </a:solidFill>
                <a:latin typeface="Book Antiqua" pitchFamily="18" charset="0"/>
              </a:rPr>
              <a:t>0</a:t>
            </a:r>
            <a:r>
              <a:rPr lang="cs-CZ" sz="3000" b="1" i="1" dirty="0">
                <a:solidFill>
                  <a:srgbClr val="CC0000"/>
                </a:solidFill>
                <a:latin typeface="Book Antiqua" pitchFamily="18" charset="0"/>
              </a:rPr>
              <a:t> = </a:t>
            </a:r>
            <a:r>
              <a:rPr lang="cs-CZ" sz="3000" b="1" i="1" dirty="0" err="1">
                <a:solidFill>
                  <a:srgbClr val="CC0000"/>
                </a:solidFill>
                <a:latin typeface="Book Antiqua" pitchFamily="18" charset="0"/>
              </a:rPr>
              <a:t>ct</a:t>
            </a:r>
            <a:r>
              <a:rPr lang="cs-CZ" sz="3000" b="1" i="1" dirty="0">
                <a:solidFill>
                  <a:srgbClr val="CC0000"/>
                </a:solidFill>
                <a:latin typeface="Book Antiqua" pitchFamily="18" charset="0"/>
              </a:rPr>
              <a:t> ;   </a:t>
            </a:r>
            <a:r>
              <a:rPr lang="cs-CZ" sz="3000" b="1" i="1" dirty="0" smtClean="0">
                <a:solidFill>
                  <a:srgbClr val="CC0000"/>
                </a:solidFill>
                <a:latin typeface="Book Antiqua" pitchFamily="18" charset="0"/>
              </a:rPr>
              <a:t>x</a:t>
            </a:r>
            <a:r>
              <a:rPr lang="cs-CZ" sz="3000" b="1" baseline="-25000" dirty="0" smtClean="0">
                <a:solidFill>
                  <a:schemeClr val="hlink"/>
                </a:solidFill>
                <a:latin typeface="Book Antiqua" pitchFamily="18" charset="0"/>
              </a:rPr>
              <a:t>0</a:t>
            </a:r>
            <a:r>
              <a:rPr lang="en-US" sz="3000" b="1" dirty="0" smtClean="0">
                <a:solidFill>
                  <a:schemeClr val="hlink"/>
                </a:solidFill>
                <a:latin typeface="Book Antiqua" pitchFamily="18" charset="0"/>
              </a:rPr>
              <a:t>’</a:t>
            </a:r>
            <a:r>
              <a:rPr lang="cs-CZ" sz="3000" b="1" i="1" dirty="0" smtClean="0">
                <a:solidFill>
                  <a:srgbClr val="CC0000"/>
                </a:solidFill>
                <a:latin typeface="Book Antiqua" pitchFamily="18" charset="0"/>
              </a:rPr>
              <a:t> </a:t>
            </a:r>
            <a:r>
              <a:rPr lang="cs-CZ" sz="3000" b="1" i="1" dirty="0">
                <a:solidFill>
                  <a:srgbClr val="CC0000"/>
                </a:solidFill>
                <a:latin typeface="Book Antiqua" pitchFamily="18" charset="0"/>
              </a:rPr>
              <a:t>= </a:t>
            </a:r>
            <a:r>
              <a:rPr lang="cs-CZ" sz="3000" b="1" i="1" dirty="0" err="1" smtClean="0">
                <a:solidFill>
                  <a:srgbClr val="CC0000"/>
                </a:solidFill>
                <a:latin typeface="Book Antiqua" pitchFamily="18" charset="0"/>
              </a:rPr>
              <a:t>ct</a:t>
            </a:r>
            <a:r>
              <a:rPr lang="en-US" sz="3000" b="1" dirty="0" smtClean="0">
                <a:solidFill>
                  <a:schemeClr val="hlink"/>
                </a:solidFill>
                <a:latin typeface="Book Antiqua" pitchFamily="18" charset="0"/>
              </a:rPr>
              <a:t>’</a:t>
            </a:r>
            <a:r>
              <a:rPr lang="cs-CZ" sz="3000" dirty="0" smtClean="0">
                <a:solidFill>
                  <a:schemeClr val="tx2"/>
                </a:solidFill>
                <a:latin typeface="Book Antiqua" pitchFamily="18" charset="0"/>
              </a:rPr>
              <a:t>.</a:t>
            </a:r>
            <a:endParaRPr lang="cs-CZ" sz="3000" i="1" dirty="0">
              <a:latin typeface="Book Antiqua" pitchFamily="18" charset="0"/>
            </a:endParaRPr>
          </a:p>
        </p:txBody>
      </p:sp>
      <p:sp>
        <p:nvSpPr>
          <p:cNvPr id="79882" name="Rectangle 10"/>
          <p:cNvSpPr>
            <a:spLocks noChangeArrowheads="1"/>
          </p:cNvSpPr>
          <p:nvPr/>
        </p:nvSpPr>
        <p:spPr bwMode="auto">
          <a:xfrm>
            <a:off x="4784725" y="4359275"/>
            <a:ext cx="3336925" cy="990600"/>
          </a:xfrm>
          <a:prstGeom prst="rect">
            <a:avLst/>
          </a:prstGeom>
          <a:solidFill>
            <a:schemeClr val="accent1">
              <a:alpha val="25098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200" dirty="0" smtClean="0">
                <a:solidFill>
                  <a:srgbClr val="D38E27"/>
                </a:solidFill>
              </a:rPr>
              <a:t>23.4.2018</a:t>
            </a:r>
            <a:r>
              <a:rPr lang="cs-CZ" sz="1200" dirty="0" smtClean="0">
                <a:solidFill>
                  <a:srgbClr val="D38E27"/>
                </a:solidFill>
              </a:rPr>
              <a:t> </a:t>
            </a:r>
            <a:r>
              <a:rPr lang="cs-CZ" sz="1200" dirty="0" smtClean="0">
                <a:solidFill>
                  <a:srgbClr val="D38E27"/>
                </a:solidFill>
              </a:rPr>
              <a:t>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11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21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8" presetClass="entr" presetSubtype="16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8" presetClass="entr" presetSubtype="16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27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79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8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4"/>
          <p:cNvSpPr txBox="1">
            <a:spLocks noGrp="1"/>
          </p:cNvSpPr>
          <p:nvPr/>
        </p:nvSpPr>
        <p:spPr>
          <a:xfrm>
            <a:off x="3581400" y="76200"/>
            <a:ext cx="2895600" cy="28892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endParaRPr lang="cs-CZ" sz="120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557213" y="404813"/>
            <a:ext cx="478631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4000" b="1" i="1">
                <a:latin typeface="Book Antiqua" pitchFamily="18" charset="0"/>
              </a:rPr>
              <a:t>Podmínky pro trafo</a:t>
            </a:r>
            <a:endParaRPr lang="en-US" sz="4000" i="1">
              <a:latin typeface="Book Antiqua" pitchFamily="18" charset="0"/>
            </a:endParaRPr>
          </a:p>
        </p:txBody>
      </p:sp>
      <p:sp>
        <p:nvSpPr>
          <p:cNvPr id="3" name="Zástupný symbol pro obsah 2"/>
          <p:cNvSpPr>
            <a:spLocks/>
          </p:cNvSpPr>
          <p:nvPr/>
        </p:nvSpPr>
        <p:spPr bwMode="auto">
          <a:xfrm>
            <a:off x="250825" y="4365625"/>
            <a:ext cx="8713788" cy="187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cs-CZ" sz="3000" i="1">
                <a:latin typeface="Book Antiqua" pitchFamily="18" charset="0"/>
              </a:rPr>
              <a:t>				</a:t>
            </a:r>
            <a:r>
              <a:rPr lang="en-GB" sz="3000">
                <a:latin typeface="Book Antiqua" pitchFamily="18" charset="0"/>
              </a:rPr>
              <a:t>		</a:t>
            </a:r>
            <a:r>
              <a:rPr lang="en-GB" sz="3000">
                <a:solidFill>
                  <a:schemeClr val="hlink"/>
                </a:solidFill>
                <a:latin typeface="Book Antiqua" pitchFamily="18" charset="0"/>
              </a:rPr>
              <a:t> </a:t>
            </a:r>
            <a:r>
              <a:rPr lang="en-GB" sz="3000" i="1">
                <a:latin typeface="Book Antiqua" pitchFamily="18" charset="0"/>
              </a:rPr>
              <a:t>x’</a:t>
            </a:r>
            <a:r>
              <a:rPr lang="cs-CZ" sz="3000" i="1">
                <a:latin typeface="Book Antiqua" pitchFamily="18" charset="0"/>
              </a:rPr>
              <a:t>  = </a:t>
            </a:r>
            <a:r>
              <a:rPr lang="el-GR" sz="3000" i="1">
                <a:solidFill>
                  <a:srgbClr val="CC0000"/>
                </a:solidFill>
                <a:latin typeface="Book Antiqua" pitchFamily="18" charset="0"/>
              </a:rPr>
              <a:t>γ</a:t>
            </a:r>
            <a:r>
              <a:rPr lang="cs-CZ" sz="3000" i="1">
                <a:latin typeface="Book Antiqua" pitchFamily="18" charset="0"/>
              </a:rPr>
              <a:t> </a:t>
            </a:r>
            <a:r>
              <a:rPr lang="cs-CZ" sz="3000">
                <a:latin typeface="Book Antiqua" pitchFamily="18" charset="0"/>
              </a:rPr>
              <a:t>(</a:t>
            </a:r>
            <a:r>
              <a:rPr lang="en-GB" sz="3000" i="1">
                <a:latin typeface="Book Antiqua" pitchFamily="18" charset="0"/>
              </a:rPr>
              <a:t>x </a:t>
            </a:r>
            <a:r>
              <a:rPr lang="cs-CZ" sz="3000" i="1">
                <a:latin typeface="Book Antiqua" pitchFamily="18" charset="0"/>
              </a:rPr>
              <a:t>  </a:t>
            </a:r>
            <a:r>
              <a:rPr lang="en-GB" sz="3000" i="1">
                <a:latin typeface="Book Antiqua" pitchFamily="18" charset="0"/>
              </a:rPr>
              <a:t>–</a:t>
            </a:r>
            <a:r>
              <a:rPr lang="cs-CZ" sz="3000" i="1">
                <a:latin typeface="Book Antiqua" pitchFamily="18" charset="0"/>
              </a:rPr>
              <a:t> </a:t>
            </a:r>
            <a:r>
              <a:rPr lang="en-GB" sz="3000" i="1">
                <a:latin typeface="Book Antiqua" pitchFamily="18" charset="0"/>
              </a:rPr>
              <a:t> </a:t>
            </a:r>
            <a:r>
              <a:rPr lang="cs-CZ" sz="3000" i="1">
                <a:solidFill>
                  <a:srgbClr val="CC0000"/>
                </a:solidFill>
                <a:latin typeface="Book Antiqua" pitchFamily="18" charset="0"/>
              </a:rPr>
              <a:t>B</a:t>
            </a:r>
            <a:r>
              <a:rPr lang="en-GB" sz="3000" i="1">
                <a:latin typeface="Book Antiqua" pitchFamily="18" charset="0"/>
              </a:rPr>
              <a:t> </a:t>
            </a:r>
            <a:r>
              <a:rPr lang="cs-CZ" sz="3000" i="1">
                <a:latin typeface="Book Antiqua" pitchFamily="18" charset="0"/>
              </a:rPr>
              <a:t>x</a:t>
            </a:r>
            <a:r>
              <a:rPr lang="cs-CZ" sz="3000" baseline="-25000">
                <a:latin typeface="Book Antiqua" pitchFamily="18" charset="0"/>
              </a:rPr>
              <a:t>0</a:t>
            </a:r>
            <a:r>
              <a:rPr lang="cs-CZ" sz="3000">
                <a:latin typeface="Book Antiqua" pitchFamily="18" charset="0"/>
              </a:rPr>
              <a:t>)</a:t>
            </a:r>
            <a:br>
              <a:rPr lang="cs-CZ" sz="3000">
                <a:latin typeface="Book Antiqua" pitchFamily="18" charset="0"/>
              </a:rPr>
            </a:br>
            <a:r>
              <a:rPr lang="cs-CZ" sz="3000">
                <a:latin typeface="Book Antiqua" pitchFamily="18" charset="0"/>
              </a:rPr>
              <a:t>					</a:t>
            </a:r>
            <a:r>
              <a:rPr lang="cs-CZ" sz="3000" i="1">
                <a:latin typeface="Book Antiqua" pitchFamily="18" charset="0"/>
              </a:rPr>
              <a:t>x</a:t>
            </a:r>
            <a:r>
              <a:rPr lang="cs-CZ" sz="3000" baseline="-25000">
                <a:latin typeface="Book Antiqua" pitchFamily="18" charset="0"/>
              </a:rPr>
              <a:t>0</a:t>
            </a:r>
            <a:r>
              <a:rPr lang="en-GB" sz="3000" i="1">
                <a:latin typeface="Book Antiqua" pitchFamily="18" charset="0"/>
              </a:rPr>
              <a:t>’</a:t>
            </a:r>
            <a:r>
              <a:rPr lang="cs-CZ" sz="3000" i="1">
                <a:latin typeface="Book Antiqua" pitchFamily="18" charset="0"/>
              </a:rPr>
              <a:t> = </a:t>
            </a:r>
            <a:r>
              <a:rPr lang="el-GR" sz="3000" i="1">
                <a:solidFill>
                  <a:srgbClr val="CC0000"/>
                </a:solidFill>
                <a:latin typeface="Book Antiqua" pitchFamily="18" charset="0"/>
              </a:rPr>
              <a:t>γ</a:t>
            </a:r>
            <a:r>
              <a:rPr lang="cs-CZ" sz="3000" i="1">
                <a:latin typeface="Book Antiqua" pitchFamily="18" charset="0"/>
              </a:rPr>
              <a:t> </a:t>
            </a:r>
            <a:r>
              <a:rPr lang="cs-CZ" sz="3000">
                <a:latin typeface="Book Antiqua" pitchFamily="18" charset="0"/>
              </a:rPr>
              <a:t>(</a:t>
            </a:r>
            <a:r>
              <a:rPr lang="cs-CZ" sz="3000">
                <a:solidFill>
                  <a:srgbClr val="CC0000"/>
                </a:solidFill>
                <a:latin typeface="Book Antiqua" pitchFamily="18" charset="0"/>
              </a:rPr>
              <a:t>C</a:t>
            </a:r>
            <a:r>
              <a:rPr lang="cs-CZ" sz="3000">
                <a:latin typeface="Book Antiqua" pitchFamily="18" charset="0"/>
              </a:rPr>
              <a:t> </a:t>
            </a:r>
            <a:r>
              <a:rPr lang="cs-CZ" sz="3000" i="1">
                <a:latin typeface="Book Antiqua" pitchFamily="18" charset="0"/>
              </a:rPr>
              <a:t>x</a:t>
            </a:r>
            <a:r>
              <a:rPr lang="cs-CZ" sz="3000" baseline="-25000">
                <a:latin typeface="Book Antiqua" pitchFamily="18" charset="0"/>
              </a:rPr>
              <a:t>0</a:t>
            </a:r>
            <a:r>
              <a:rPr lang="en-GB" sz="3000" i="1">
                <a:latin typeface="Book Antiqua" pitchFamily="18" charset="0"/>
              </a:rPr>
              <a:t> –</a:t>
            </a:r>
            <a:r>
              <a:rPr lang="cs-CZ" sz="3000" i="1">
                <a:latin typeface="Book Antiqua" pitchFamily="18" charset="0"/>
              </a:rPr>
              <a:t>  </a:t>
            </a:r>
            <a:r>
              <a:rPr lang="cs-CZ" sz="3000" i="1">
                <a:solidFill>
                  <a:srgbClr val="CC0000"/>
                </a:solidFill>
                <a:latin typeface="Book Antiqua" pitchFamily="18" charset="0"/>
              </a:rPr>
              <a:t>D</a:t>
            </a:r>
            <a:r>
              <a:rPr lang="cs-CZ" sz="3000" i="1">
                <a:latin typeface="Book Antiqua" pitchFamily="18" charset="0"/>
              </a:rPr>
              <a:t> </a:t>
            </a:r>
            <a:r>
              <a:rPr lang="en-GB" sz="3000" i="1">
                <a:latin typeface="Book Antiqua" pitchFamily="18" charset="0"/>
              </a:rPr>
              <a:t>x</a:t>
            </a:r>
            <a:r>
              <a:rPr lang="cs-CZ" sz="3000">
                <a:latin typeface="Book Antiqua" pitchFamily="18" charset="0"/>
              </a:rPr>
              <a:t>)</a:t>
            </a:r>
            <a:endParaRPr lang="en-GB" sz="3000">
              <a:latin typeface="Book Antiqua" pitchFamily="18" charset="0"/>
            </a:endParaRPr>
          </a:p>
        </p:txBody>
      </p:sp>
      <p:sp>
        <p:nvSpPr>
          <p:cNvPr id="2" name="Zástupný symbol pro obsah 2"/>
          <p:cNvSpPr>
            <a:spLocks/>
          </p:cNvSpPr>
          <p:nvPr/>
        </p:nvSpPr>
        <p:spPr bwMode="auto">
          <a:xfrm>
            <a:off x="0" y="1397000"/>
            <a:ext cx="8713788" cy="187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AutoNum type="arabicPeriod"/>
            </a:pPr>
            <a:r>
              <a:rPr lang="cs-CZ" sz="3000" i="1" dirty="0">
                <a:solidFill>
                  <a:schemeClr val="tx2"/>
                </a:solidFill>
                <a:latin typeface="Book Antiqua" pitchFamily="18" charset="0"/>
              </a:rPr>
              <a:t>S</a:t>
            </a:r>
            <a:r>
              <a:rPr lang="en-GB" sz="3000" i="1" dirty="0">
                <a:solidFill>
                  <a:schemeClr val="tx2"/>
                </a:solidFill>
                <a:latin typeface="Book Antiqua" pitchFamily="18" charset="0"/>
              </a:rPr>
              <a:t>’</a:t>
            </a:r>
            <a:r>
              <a:rPr lang="cs-CZ" sz="3000" dirty="0">
                <a:solidFill>
                  <a:schemeClr val="tx2"/>
                </a:solidFill>
                <a:latin typeface="Book Antiqua" pitchFamily="18" charset="0"/>
              </a:rPr>
              <a:t> má vůči </a:t>
            </a:r>
            <a:r>
              <a:rPr lang="cs-CZ" sz="3000" i="1" dirty="0">
                <a:solidFill>
                  <a:schemeClr val="tx2"/>
                </a:solidFill>
                <a:latin typeface="Book Antiqua" pitchFamily="18" charset="0"/>
              </a:rPr>
              <a:t>S </a:t>
            </a:r>
            <a:r>
              <a:rPr lang="cs-CZ" sz="3000" dirty="0">
                <a:solidFill>
                  <a:schemeClr val="tx2"/>
                </a:solidFill>
                <a:latin typeface="Book Antiqua" pitchFamily="18" charset="0"/>
              </a:rPr>
              <a:t>rychlost </a:t>
            </a:r>
            <a:r>
              <a:rPr lang="cs-CZ" sz="3000" i="1" dirty="0">
                <a:solidFill>
                  <a:schemeClr val="tx2"/>
                </a:solidFill>
                <a:latin typeface="Book Antiqua" pitchFamily="18" charset="0"/>
              </a:rPr>
              <a:t>V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AutoNum type="arabicPeriod"/>
            </a:pPr>
            <a:r>
              <a:rPr lang="cs-CZ" sz="3000" i="1" dirty="0">
                <a:solidFill>
                  <a:schemeClr val="tx2"/>
                </a:solidFill>
                <a:latin typeface="Book Antiqua" pitchFamily="18" charset="0"/>
              </a:rPr>
              <a:t>S</a:t>
            </a:r>
            <a:r>
              <a:rPr lang="cs-CZ" sz="3000" dirty="0">
                <a:solidFill>
                  <a:schemeClr val="tx2"/>
                </a:solidFill>
                <a:latin typeface="Book Antiqua" pitchFamily="18" charset="0"/>
              </a:rPr>
              <a:t> má vůči </a:t>
            </a:r>
            <a:r>
              <a:rPr lang="cs-CZ" sz="3000" i="1" dirty="0">
                <a:solidFill>
                  <a:schemeClr val="tx2"/>
                </a:solidFill>
                <a:latin typeface="Book Antiqua" pitchFamily="18" charset="0"/>
              </a:rPr>
              <a:t>S</a:t>
            </a:r>
            <a:r>
              <a:rPr lang="en-GB" sz="3000" i="1" dirty="0">
                <a:solidFill>
                  <a:schemeClr val="tx2"/>
                </a:solidFill>
                <a:latin typeface="Book Antiqua" pitchFamily="18" charset="0"/>
              </a:rPr>
              <a:t>’</a:t>
            </a:r>
            <a:r>
              <a:rPr lang="cs-CZ" sz="3000" i="1" dirty="0">
                <a:solidFill>
                  <a:schemeClr val="tx2"/>
                </a:solidFill>
                <a:latin typeface="Book Antiqua" pitchFamily="18" charset="0"/>
              </a:rPr>
              <a:t> </a:t>
            </a:r>
            <a:r>
              <a:rPr lang="cs-CZ" sz="3000" dirty="0">
                <a:solidFill>
                  <a:schemeClr val="tx2"/>
                </a:solidFill>
                <a:latin typeface="Book Antiqua" pitchFamily="18" charset="0"/>
              </a:rPr>
              <a:t>rychlost –</a:t>
            </a:r>
            <a:r>
              <a:rPr lang="cs-CZ" sz="3000" i="1" dirty="0">
                <a:solidFill>
                  <a:schemeClr val="tx2"/>
                </a:solidFill>
                <a:latin typeface="Book Antiqua" pitchFamily="18" charset="0"/>
              </a:rPr>
              <a:t>V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AutoNum type="arabicPeriod"/>
            </a:pPr>
            <a:r>
              <a:rPr lang="cs-CZ" sz="3000" dirty="0">
                <a:solidFill>
                  <a:schemeClr val="tx2"/>
                </a:solidFill>
                <a:latin typeface="Book Antiqua" pitchFamily="18" charset="0"/>
              </a:rPr>
              <a:t>Která rychlost</a:t>
            </a:r>
            <a:r>
              <a:rPr lang="cs-CZ" sz="3000" i="1" dirty="0">
                <a:solidFill>
                  <a:schemeClr val="tx2"/>
                </a:solidFill>
                <a:latin typeface="Book Antiqua" pitchFamily="18" charset="0"/>
              </a:rPr>
              <a:t> </a:t>
            </a:r>
            <a:r>
              <a:rPr lang="en-US" sz="3000" i="1" dirty="0" smtClean="0">
                <a:solidFill>
                  <a:schemeClr val="tx2"/>
                </a:solidFill>
                <a:latin typeface="Book Antiqua" pitchFamily="18" charset="0"/>
              </a:rPr>
              <a:t>w </a:t>
            </a:r>
            <a:r>
              <a:rPr lang="en-US" sz="3000" dirty="0" smtClean="0">
                <a:solidFill>
                  <a:schemeClr val="tx2"/>
                </a:solidFill>
                <a:latin typeface="Book Antiqua" pitchFamily="18" charset="0"/>
              </a:rPr>
              <a:t>(</a:t>
            </a:r>
            <a:r>
              <a:rPr lang="en-US" sz="3000" i="1" dirty="0" smtClean="0">
                <a:solidFill>
                  <a:schemeClr val="tx2"/>
                </a:solidFill>
                <a:latin typeface="Book Antiqua" pitchFamily="18" charset="0"/>
              </a:rPr>
              <a:t>= v/c</a:t>
            </a:r>
            <a:r>
              <a:rPr lang="en-US" sz="3000" baseline="-25000" dirty="0" smtClean="0">
                <a:solidFill>
                  <a:schemeClr val="tx2"/>
                </a:solidFill>
                <a:latin typeface="Book Antiqua" pitchFamily="18" charset="0"/>
              </a:rPr>
              <a:t>0</a:t>
            </a:r>
            <a:r>
              <a:rPr lang="en-US" sz="3000" dirty="0" smtClean="0">
                <a:solidFill>
                  <a:schemeClr val="tx2"/>
                </a:solidFill>
                <a:latin typeface="Book Antiqua" pitchFamily="18" charset="0"/>
              </a:rPr>
              <a:t>)</a:t>
            </a:r>
            <a:r>
              <a:rPr lang="cs-CZ" sz="3000" i="1" dirty="0" smtClean="0">
                <a:solidFill>
                  <a:schemeClr val="tx2"/>
                </a:solidFill>
                <a:latin typeface="Book Antiqua" pitchFamily="18" charset="0"/>
              </a:rPr>
              <a:t> </a:t>
            </a:r>
            <a:r>
              <a:rPr lang="cs-CZ" sz="3000" dirty="0" smtClean="0">
                <a:solidFill>
                  <a:schemeClr val="tx2"/>
                </a:solidFill>
                <a:latin typeface="Book Antiqua" pitchFamily="18" charset="0"/>
              </a:rPr>
              <a:t>se zachovává? </a:t>
            </a:r>
            <a:r>
              <a:rPr lang="cs-CZ" sz="3000" i="1" dirty="0">
                <a:solidFill>
                  <a:schemeClr val="tx2"/>
                </a:solidFill>
                <a:latin typeface="Book Antiqua" pitchFamily="18" charset="0"/>
              </a:rPr>
              <a:t/>
            </a:r>
            <a:br>
              <a:rPr lang="cs-CZ" sz="3000" i="1" dirty="0">
                <a:solidFill>
                  <a:schemeClr val="tx2"/>
                </a:solidFill>
                <a:latin typeface="Book Antiqua" pitchFamily="18" charset="0"/>
              </a:rPr>
            </a:br>
            <a:r>
              <a:rPr lang="cs-CZ" sz="3000" i="1" dirty="0">
                <a:solidFill>
                  <a:schemeClr val="tx2"/>
                </a:solidFill>
                <a:latin typeface="Book Antiqua" pitchFamily="18" charset="0"/>
              </a:rPr>
              <a:t>	</a:t>
            </a:r>
            <a:r>
              <a:rPr lang="en-US" sz="3000" i="1" dirty="0" smtClean="0">
                <a:solidFill>
                  <a:schemeClr val="tx2"/>
                </a:solidFill>
                <a:latin typeface="Book Antiqua" pitchFamily="18" charset="0"/>
              </a:rPr>
              <a:t>w</a:t>
            </a:r>
            <a:r>
              <a:rPr lang="cs-CZ" sz="3000" dirty="0" smtClean="0">
                <a:solidFill>
                  <a:schemeClr val="tx2"/>
                </a:solidFill>
                <a:latin typeface="Book Antiqua" pitchFamily="18" charset="0"/>
              </a:rPr>
              <a:t> </a:t>
            </a:r>
            <a:r>
              <a:rPr lang="cs-CZ" sz="3000" i="1" dirty="0">
                <a:solidFill>
                  <a:schemeClr val="tx2"/>
                </a:solidFill>
                <a:latin typeface="Book Antiqua" pitchFamily="18" charset="0"/>
              </a:rPr>
              <a:t>= </a:t>
            </a:r>
            <a:r>
              <a:rPr lang="cs-CZ" sz="3000" i="1" dirty="0" smtClean="0">
                <a:solidFill>
                  <a:schemeClr val="tx2"/>
                </a:solidFill>
                <a:latin typeface="Book Antiqua" pitchFamily="18" charset="0"/>
              </a:rPr>
              <a:t>∞ </a:t>
            </a:r>
            <a:r>
              <a:rPr lang="cs-CZ" sz="3000" dirty="0" smtClean="0">
                <a:solidFill>
                  <a:schemeClr val="tx2"/>
                </a:solidFill>
                <a:latin typeface="Book Antiqua" pitchFamily="18" charset="0"/>
              </a:rPr>
              <a:t>(současnost):</a:t>
            </a:r>
            <a:r>
              <a:rPr lang="cs-CZ" sz="3000" i="1" dirty="0" smtClean="0">
                <a:solidFill>
                  <a:schemeClr val="tx2"/>
                </a:solidFill>
                <a:latin typeface="Book Antiqua" pitchFamily="18" charset="0"/>
              </a:rPr>
              <a:t> </a:t>
            </a:r>
            <a:r>
              <a:rPr lang="cs-CZ" sz="3000" dirty="0">
                <a:solidFill>
                  <a:schemeClr val="tx2"/>
                </a:solidFill>
                <a:latin typeface="Book Antiqua" pitchFamily="18" charset="0"/>
              </a:rPr>
              <a:t>Galileo; </a:t>
            </a:r>
            <a:endParaRPr lang="cs-CZ" sz="3000" dirty="0" smtClean="0">
              <a:solidFill>
                <a:schemeClr val="tx2"/>
              </a:solidFill>
              <a:latin typeface="Book Antiqua" pitchFamily="18" charset="0"/>
            </a:endParaRP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</a:pPr>
            <a:r>
              <a:rPr lang="cs-CZ" sz="3000" i="1" dirty="0">
                <a:solidFill>
                  <a:schemeClr val="tx2"/>
                </a:solidFill>
                <a:latin typeface="Book Antiqua" pitchFamily="18" charset="0"/>
              </a:rPr>
              <a:t>	</a:t>
            </a:r>
            <a:r>
              <a:rPr lang="en-US" sz="3000" i="1" dirty="0" smtClean="0">
                <a:solidFill>
                  <a:schemeClr val="tx2"/>
                </a:solidFill>
                <a:latin typeface="Book Antiqua" pitchFamily="18" charset="0"/>
              </a:rPr>
              <a:t>w</a:t>
            </a:r>
            <a:r>
              <a:rPr lang="cs-CZ" sz="3000" i="1" dirty="0" smtClean="0">
                <a:solidFill>
                  <a:schemeClr val="tx2"/>
                </a:solidFill>
                <a:latin typeface="Book Antiqua" pitchFamily="18" charset="0"/>
              </a:rPr>
              <a:t>  </a:t>
            </a:r>
            <a:r>
              <a:rPr lang="cs-CZ" sz="3000" i="1" dirty="0">
                <a:solidFill>
                  <a:schemeClr val="tx2"/>
                </a:solidFill>
                <a:latin typeface="Book Antiqua" pitchFamily="18" charset="0"/>
              </a:rPr>
              <a:t>= </a:t>
            </a:r>
            <a:r>
              <a:rPr lang="cs-CZ" sz="3000" dirty="0" smtClean="0">
                <a:solidFill>
                  <a:schemeClr val="tx2"/>
                </a:solidFill>
                <a:latin typeface="Book Antiqua" pitchFamily="18" charset="0"/>
              </a:rPr>
              <a:t>1</a:t>
            </a:r>
            <a:r>
              <a:rPr lang="cs-CZ" sz="3000" i="1" dirty="0" smtClean="0">
                <a:solidFill>
                  <a:schemeClr val="tx2"/>
                </a:solidFill>
                <a:latin typeface="Book Antiqua" pitchFamily="18" charset="0"/>
              </a:rPr>
              <a:t> </a:t>
            </a:r>
            <a:r>
              <a:rPr lang="cs-CZ" sz="3000" dirty="0" smtClean="0">
                <a:solidFill>
                  <a:schemeClr val="tx2"/>
                </a:solidFill>
                <a:latin typeface="Book Antiqua" pitchFamily="18" charset="0"/>
              </a:rPr>
              <a:t>(</a:t>
            </a:r>
            <a:r>
              <a:rPr lang="cs-CZ" sz="3000" dirty="0" err="1" smtClean="0">
                <a:solidFill>
                  <a:schemeClr val="tx2"/>
                </a:solidFill>
                <a:latin typeface="Book Antiqua" pitchFamily="18" charset="0"/>
              </a:rPr>
              <a:t>rych</a:t>
            </a:r>
            <a:r>
              <a:rPr lang="cs-CZ" sz="3000" dirty="0" smtClean="0">
                <a:solidFill>
                  <a:schemeClr val="tx2"/>
                </a:solidFill>
                <a:latin typeface="Book Antiqua" pitchFamily="18" charset="0"/>
              </a:rPr>
              <a:t>. světla): </a:t>
            </a:r>
            <a:r>
              <a:rPr lang="cs-CZ" sz="3000" dirty="0" err="1" smtClean="0">
                <a:solidFill>
                  <a:schemeClr val="tx2"/>
                </a:solidFill>
                <a:latin typeface="Book Antiqua" pitchFamily="18" charset="0"/>
              </a:rPr>
              <a:t>Lorentz</a:t>
            </a:r>
            <a:endParaRPr lang="cs-CZ" sz="3000" dirty="0">
              <a:solidFill>
                <a:schemeClr val="tx2"/>
              </a:solidFill>
              <a:latin typeface="Book Antiqua" pitchFamily="18" charset="0"/>
            </a:endParaRP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AutoNum type="arabicPeriod"/>
            </a:pPr>
            <a:r>
              <a:rPr lang="cs-CZ" sz="3000" dirty="0">
                <a:solidFill>
                  <a:schemeClr val="tx2"/>
                </a:solidFill>
                <a:latin typeface="Book Antiqua" pitchFamily="18" charset="0"/>
              </a:rPr>
              <a:t>Zpětná </a:t>
            </a:r>
            <a:r>
              <a:rPr lang="cs-CZ" sz="3000" dirty="0" err="1">
                <a:solidFill>
                  <a:schemeClr val="tx2"/>
                </a:solidFill>
                <a:latin typeface="Book Antiqua" pitchFamily="18" charset="0"/>
              </a:rPr>
              <a:t>trafo</a:t>
            </a:r>
            <a:r>
              <a:rPr lang="cs-CZ" sz="3000" dirty="0">
                <a:solidFill>
                  <a:schemeClr val="tx2"/>
                </a:solidFill>
                <a:latin typeface="Book Antiqua" pitchFamily="18" charset="0"/>
              </a:rPr>
              <a:t> má tvar jako přímá s </a:t>
            </a:r>
            <a:r>
              <a:rPr lang="cs-CZ" sz="3000" i="1" dirty="0">
                <a:solidFill>
                  <a:schemeClr val="tx2"/>
                </a:solidFill>
                <a:latin typeface="Book Antiqua" pitchFamily="18" charset="0"/>
              </a:rPr>
              <a:t>V↔</a:t>
            </a:r>
            <a:r>
              <a:rPr lang="cs-CZ" sz="3000" dirty="0">
                <a:solidFill>
                  <a:schemeClr val="tx2"/>
                </a:solidFill>
                <a:latin typeface="Book Antiqua" pitchFamily="18" charset="0"/>
              </a:rPr>
              <a:t> –</a:t>
            </a:r>
            <a:r>
              <a:rPr lang="cs-CZ" sz="3000" i="1" dirty="0">
                <a:solidFill>
                  <a:schemeClr val="tx2"/>
                </a:solidFill>
                <a:latin typeface="Book Antiqua" pitchFamily="18" charset="0"/>
              </a:rPr>
              <a:t>V</a:t>
            </a:r>
            <a:endParaRPr lang="cs-CZ" sz="3000" dirty="0">
              <a:solidFill>
                <a:schemeClr val="tx2"/>
              </a:solidFill>
              <a:latin typeface="Book Antiqua" pitchFamily="18" charset="0"/>
            </a:endParaRP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AutoNum type="arabicPeriod"/>
            </a:pPr>
            <a:endParaRPr lang="cs-CZ" sz="3000" i="1" dirty="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126985" name="Rectangle 9"/>
          <p:cNvSpPr>
            <a:spLocks noChangeArrowheads="1"/>
          </p:cNvSpPr>
          <p:nvPr/>
        </p:nvSpPr>
        <p:spPr bwMode="auto">
          <a:xfrm>
            <a:off x="4784725" y="4359275"/>
            <a:ext cx="3336925" cy="990600"/>
          </a:xfrm>
          <a:prstGeom prst="rect">
            <a:avLst/>
          </a:prstGeom>
          <a:solidFill>
            <a:schemeClr val="accent1">
              <a:alpha val="25098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200" dirty="0" smtClean="0">
                <a:solidFill>
                  <a:srgbClr val="D38E27"/>
                </a:solidFill>
              </a:rPr>
              <a:t>23.4.2018</a:t>
            </a:r>
            <a:r>
              <a:rPr lang="cs-CZ" sz="1200" dirty="0" smtClean="0">
                <a:solidFill>
                  <a:srgbClr val="D38E27"/>
                </a:solidFill>
              </a:rPr>
              <a:t>  </a:t>
            </a:r>
            <a:r>
              <a:rPr lang="cs-CZ" sz="1200" dirty="0" smtClean="0">
                <a:solidFill>
                  <a:srgbClr val="D38E27"/>
                </a:solidFill>
              </a:rPr>
              <a:t>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10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22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8" presetClass="entr" presetSubtype="16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3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126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8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0825" y="1268413"/>
            <a:ext cx="8642350" cy="1368425"/>
          </a:xfrm>
        </p:spPr>
        <p:txBody>
          <a:bodyPr>
            <a:normAutofit lnSpcReduction="10000"/>
          </a:bodyPr>
          <a:lstStyle/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None/>
              <a:defRPr/>
            </a:pPr>
            <a:r>
              <a:rPr lang="cs-CZ" sz="3000" b="1" i="1" smtClean="0">
                <a:solidFill>
                  <a:srgbClr val="CC0000"/>
                </a:solidFill>
                <a:latin typeface="Book Antiqua" pitchFamily="18" charset="0"/>
              </a:rPr>
              <a:t>S</a:t>
            </a:r>
            <a:r>
              <a:rPr lang="en-GB" sz="3000" b="1" i="1" smtClean="0">
                <a:solidFill>
                  <a:srgbClr val="CC0000"/>
                </a:solidFill>
                <a:latin typeface="Book Antiqua" pitchFamily="18" charset="0"/>
              </a:rPr>
              <a:t>’</a:t>
            </a:r>
            <a:r>
              <a:rPr lang="cs-CZ" sz="3000" b="1" i="1" smtClean="0">
                <a:solidFill>
                  <a:srgbClr val="CC0000"/>
                </a:solidFill>
                <a:latin typeface="Book Antiqua" pitchFamily="18" charset="0"/>
              </a:rPr>
              <a:t> má vůči S rychlost </a:t>
            </a:r>
            <a:r>
              <a:rPr lang="el-GR" sz="3000" b="1" i="1" smtClean="0">
                <a:solidFill>
                  <a:srgbClr val="CC0000"/>
                </a:solidFill>
                <a:latin typeface="Book Antiqua" pitchFamily="18" charset="0"/>
              </a:rPr>
              <a:t>β</a:t>
            </a:r>
            <a:r>
              <a:rPr lang="cs-CZ" sz="3000" b="1" i="1" smtClean="0">
                <a:solidFill>
                  <a:srgbClr val="CC0000"/>
                </a:solidFill>
                <a:latin typeface="Book Antiqua" pitchFamily="18" charset="0"/>
              </a:rPr>
              <a:t>:</a:t>
            </a:r>
            <a:r>
              <a:rPr lang="cs-CZ" sz="3000" smtClean="0">
                <a:latin typeface="Book Antiqua" pitchFamily="18" charset="0"/>
              </a:rPr>
              <a:t> </a:t>
            </a:r>
          </a:p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None/>
              <a:defRPr/>
            </a:pPr>
            <a:r>
              <a:rPr lang="cs-CZ" sz="3000" smtClean="0">
                <a:latin typeface="Book Antiqua" pitchFamily="18" charset="0"/>
              </a:rPr>
              <a:t>Počátek </a:t>
            </a:r>
            <a:r>
              <a:rPr lang="cs-CZ" sz="3000" i="1" smtClean="0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en-GB" sz="3000" i="1" smtClean="0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cs-CZ" sz="3000" i="1" smtClean="0">
                <a:solidFill>
                  <a:schemeClr val="tx1"/>
                </a:solidFill>
                <a:latin typeface="Book Antiqua" pitchFamily="18" charset="0"/>
              </a:rPr>
              <a:t> = </a:t>
            </a:r>
            <a:r>
              <a:rPr lang="cs-CZ" sz="3000" smtClean="0">
                <a:solidFill>
                  <a:schemeClr val="tx1"/>
                </a:solidFill>
                <a:latin typeface="Book Antiqua" pitchFamily="18" charset="0"/>
              </a:rPr>
              <a:t>0 </a:t>
            </a:r>
            <a:r>
              <a:rPr lang="cs-CZ" sz="3000" i="1" smtClean="0">
                <a:solidFill>
                  <a:schemeClr val="tx1"/>
                </a:solidFill>
                <a:latin typeface="Book Antiqua" pitchFamily="18" charset="0"/>
              </a:rPr>
              <a:t>ve všech časech x</a:t>
            </a:r>
            <a:r>
              <a:rPr lang="cs-CZ" sz="3000" baseline="-25000" smtClean="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sz="3000" i="1" smtClean="0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cs-CZ" sz="3000" i="1" smtClean="0">
                <a:solidFill>
                  <a:schemeClr val="tx1"/>
                </a:solidFill>
                <a:latin typeface="Book Antiqua" pitchFamily="18" charset="0"/>
              </a:rPr>
              <a:t> vyhovuje podmínce</a:t>
            </a:r>
            <a:br>
              <a:rPr lang="cs-CZ" sz="3000" i="1" smtClean="0">
                <a:solidFill>
                  <a:schemeClr val="tx1"/>
                </a:solidFill>
                <a:latin typeface="Book Antiqua" pitchFamily="18" charset="0"/>
              </a:rPr>
            </a:br>
            <a:r>
              <a:rPr lang="cs-CZ" sz="3000" i="1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sz="3000" i="1" smtClean="0">
                <a:solidFill>
                  <a:schemeClr val="tx1"/>
                </a:solidFill>
                <a:latin typeface="Book Antiqua" pitchFamily="18" charset="0"/>
              </a:rPr>
              <a:t>x </a:t>
            </a:r>
            <a:r>
              <a:rPr lang="cs-CZ" sz="3000" i="1" smtClean="0">
                <a:solidFill>
                  <a:schemeClr val="tx1"/>
                </a:solidFill>
                <a:latin typeface="Book Antiqua" pitchFamily="18" charset="0"/>
              </a:rPr>
              <a:t>  = V t = </a:t>
            </a:r>
            <a:r>
              <a:rPr lang="el-GR" sz="3000" i="1" smtClean="0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cs-CZ" sz="3000" i="1" smtClean="0">
                <a:solidFill>
                  <a:schemeClr val="tx1"/>
                </a:solidFill>
                <a:latin typeface="Book Antiqua" pitchFamily="18" charset="0"/>
              </a:rPr>
              <a:t> x</a:t>
            </a:r>
            <a:r>
              <a:rPr lang="cs-CZ" sz="3000" baseline="-25000" smtClean="0">
                <a:solidFill>
                  <a:schemeClr val="tx1"/>
                </a:solidFill>
                <a:latin typeface="Book Antiqua" pitchFamily="18" charset="0"/>
              </a:rPr>
              <a:t>0</a:t>
            </a:r>
          </a:p>
        </p:txBody>
      </p:sp>
      <p:sp>
        <p:nvSpPr>
          <p:cNvPr id="5" name="Zástupný symbol pro zápatí 4"/>
          <p:cNvSpPr txBox="1">
            <a:spLocks noGrp="1"/>
          </p:cNvSpPr>
          <p:nvPr/>
        </p:nvSpPr>
        <p:spPr>
          <a:xfrm>
            <a:off x="3581400" y="76200"/>
            <a:ext cx="2895600" cy="28892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endParaRPr lang="cs-CZ" sz="1200">
              <a:solidFill>
                <a:schemeClr val="accent1">
                  <a:shade val="75000"/>
                </a:schemeClr>
              </a:solidFill>
              <a:cs typeface="+mn-cs"/>
            </a:endParaRPr>
          </a:p>
        </p:txBody>
      </p:sp>
      <p:sp>
        <p:nvSpPr>
          <p:cNvPr id="4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1767072E-B2E1-43B0-8CB9-72FAA95E8FE5}" type="slidenum">
              <a:rPr lang="cs-CZ" sz="1200">
                <a:solidFill>
                  <a:schemeClr val="accent1">
                    <a:shade val="75000"/>
                  </a:schemeClr>
                </a:solidFill>
                <a:cs typeface="+mn-cs"/>
              </a:rPr>
              <a:pPr algn="r">
                <a:defRPr/>
              </a:pPr>
              <a:t>23</a:t>
            </a:fld>
            <a:endParaRPr lang="cs-CZ" sz="1200">
              <a:solidFill>
                <a:schemeClr val="accent1">
                  <a:shade val="75000"/>
                </a:schemeClr>
              </a:solidFill>
              <a:cs typeface="+mn-cs"/>
            </a:endParaRPr>
          </a:p>
        </p:txBody>
      </p:sp>
      <p:sp>
        <p:nvSpPr>
          <p:cNvPr id="30725" name="Text Box 6"/>
          <p:cNvSpPr txBox="1">
            <a:spLocks noChangeArrowheads="1"/>
          </p:cNvSpPr>
          <p:nvPr/>
        </p:nvSpPr>
        <p:spPr bwMode="auto">
          <a:xfrm>
            <a:off x="395288" y="404813"/>
            <a:ext cx="842486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4000" b="1" i="1">
                <a:solidFill>
                  <a:schemeClr val="tx1"/>
                </a:solidFill>
                <a:latin typeface="Book Antiqua" pitchFamily="18" charset="0"/>
              </a:rPr>
              <a:t>Lorentzova trafo (odvození, 1.krok)</a:t>
            </a:r>
            <a:endParaRPr lang="en-US" altLang="cs-CZ" sz="4000" i="1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2" name="Zástupný symbol pro obsah 2"/>
          <p:cNvSpPr>
            <a:spLocks/>
          </p:cNvSpPr>
          <p:nvPr/>
        </p:nvSpPr>
        <p:spPr bwMode="auto">
          <a:xfrm>
            <a:off x="250825" y="4191000"/>
            <a:ext cx="8701088" cy="194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					</a:t>
            </a:r>
            <a: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  <a:t>	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= </a:t>
            </a:r>
            <a:r>
              <a:rPr lang="el-GR" altLang="cs-CZ" sz="3000" i="1">
                <a:solidFill>
                  <a:srgbClr val="CC0000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rgbClr val="CC0000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>
                <a:solidFill>
                  <a:srgbClr val="009900"/>
                </a:solidFill>
                <a:latin typeface="Book Antiqua" pitchFamily="18" charset="0"/>
              </a:rPr>
              <a:t>B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</a:t>
            </a:r>
            <a:r>
              <a:rPr lang="en-GB" altLang="cs-CZ" sz="3000">
                <a:solidFill>
                  <a:schemeClr val="hlink"/>
                </a:solidFill>
                <a:latin typeface="Book Antiqua" pitchFamily="18" charset="0"/>
              </a:rPr>
              <a:t> </a:t>
            </a:r>
            <a: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  <a:t/>
            </a:r>
            <a:b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</a:b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					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= </a:t>
            </a:r>
            <a:r>
              <a:rPr lang="el-GR" altLang="cs-CZ" sz="3000" i="1">
                <a:solidFill>
                  <a:srgbClr val="CC0000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rgbClr val="CC0000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cs-CZ" altLang="cs-CZ" sz="3000">
                <a:solidFill>
                  <a:srgbClr val="CC0000"/>
                </a:solidFill>
                <a:latin typeface="Book Antiqua" pitchFamily="18" charset="0"/>
              </a:rPr>
              <a:t>C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–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cs-CZ" altLang="cs-CZ" sz="3000" i="1">
                <a:solidFill>
                  <a:srgbClr val="CC0000"/>
                </a:solidFill>
                <a:latin typeface="Book Antiqua" pitchFamily="18" charset="0"/>
              </a:rPr>
              <a:t>D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</a:t>
            </a:r>
            <a:b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</a:br>
            <a:endParaRPr lang="cs-CZ" altLang="cs-CZ" sz="300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6" name="Zástupný symbol pro obsah 2"/>
          <p:cNvSpPr>
            <a:spLocks/>
          </p:cNvSpPr>
          <p:nvPr/>
        </p:nvSpPr>
        <p:spPr bwMode="auto">
          <a:xfrm>
            <a:off x="179388" y="2708275"/>
            <a:ext cx="8964612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3000">
                <a:latin typeface="Book Antiqua" pitchFamily="18" charset="0"/>
              </a:rPr>
              <a:t>Odtud plyne </a:t>
            </a:r>
            <a:r>
              <a:rPr lang="cs-CZ" altLang="cs-CZ" sz="3000" i="1">
                <a:latin typeface="Book Antiqua" pitchFamily="18" charset="0"/>
              </a:rPr>
              <a:t>B</a:t>
            </a:r>
            <a:r>
              <a:rPr lang="cs-CZ" altLang="cs-CZ" sz="3000">
                <a:latin typeface="Book Antiqua" pitchFamily="18" charset="0"/>
              </a:rPr>
              <a:t> =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cs-CZ" altLang="cs-CZ" sz="3000">
                <a:latin typeface="Book Antiqua" pitchFamily="18" charset="0"/>
              </a:rPr>
              <a:t> (ostatní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, C, D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zatím libovolná)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.</a:t>
            </a:r>
          </a:p>
        </p:txBody>
      </p:sp>
      <p:sp>
        <p:nvSpPr>
          <p:cNvPr id="81930" name="Rectangle 10"/>
          <p:cNvSpPr>
            <a:spLocks noChangeArrowheads="1"/>
          </p:cNvSpPr>
          <p:nvPr/>
        </p:nvSpPr>
        <p:spPr bwMode="auto">
          <a:xfrm>
            <a:off x="4876800" y="4244975"/>
            <a:ext cx="3276600" cy="976313"/>
          </a:xfrm>
          <a:prstGeom prst="rect">
            <a:avLst/>
          </a:prstGeom>
          <a:solidFill>
            <a:schemeClr val="accent1">
              <a:alpha val="25098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cs-CZ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0" name="Zástupný symbol pro obsah 2"/>
          <p:cNvSpPr>
            <a:spLocks/>
          </p:cNvSpPr>
          <p:nvPr/>
        </p:nvSpPr>
        <p:spPr bwMode="auto">
          <a:xfrm>
            <a:off x="260350" y="4203700"/>
            <a:ext cx="8701088" cy="194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	</a:t>
            </a:r>
            <a:r>
              <a:rPr lang="cs-CZ" altLang="cs-CZ" sz="3000" i="1" dirty="0">
                <a:solidFill>
                  <a:srgbClr val="009900"/>
                </a:solidFill>
                <a:latin typeface="Book Antiqua" pitchFamily="18" charset="0"/>
              </a:rPr>
              <a:t>0</a:t>
            </a: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  = </a:t>
            </a:r>
            <a:r>
              <a:rPr lang="el-GR" altLang="cs-CZ" sz="3000" i="1" dirty="0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dirty="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GB" altLang="cs-CZ" sz="3000" i="1" dirty="0">
                <a:solidFill>
                  <a:schemeClr val="tx1"/>
                </a:solidFill>
                <a:latin typeface="Book Antiqua" pitchFamily="18" charset="0"/>
              </a:rPr>
              <a:t>x </a:t>
            </a: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en-GB" altLang="cs-CZ" sz="3000" i="1" dirty="0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 dirty="0">
                <a:solidFill>
                  <a:srgbClr val="009900"/>
                </a:solidFill>
                <a:latin typeface="Book Antiqua" pitchFamily="18" charset="0"/>
              </a:rPr>
              <a:t>B </a:t>
            </a: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 dirty="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3000" dirty="0">
                <a:solidFill>
                  <a:schemeClr val="tx1"/>
                </a:solidFill>
                <a:latin typeface="Book Antiqua" pitchFamily="18" charset="0"/>
              </a:rPr>
              <a:t>)</a:t>
            </a:r>
            <a:r>
              <a:rPr lang="en-GB" altLang="cs-CZ" sz="3000" dirty="0">
                <a:solidFill>
                  <a:schemeClr val="tx1"/>
                </a:solidFill>
                <a:latin typeface="Book Antiqua" pitchFamily="18" charset="0"/>
              </a:rPr>
              <a:t>		 </a:t>
            </a:r>
            <a:r>
              <a:rPr lang="en-GB" altLang="cs-CZ" sz="3000" i="1" dirty="0">
                <a:solidFill>
                  <a:schemeClr val="tx1"/>
                </a:solidFill>
                <a:latin typeface="Book Antiqua" pitchFamily="18" charset="0"/>
              </a:rPr>
              <a:t>x’</a:t>
            </a: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  = </a:t>
            </a:r>
            <a:r>
              <a:rPr lang="el-GR" altLang="cs-CZ" sz="3000" i="1" dirty="0">
                <a:solidFill>
                  <a:srgbClr val="CC0000"/>
                </a:solidFill>
                <a:latin typeface="Book Antiqua" pitchFamily="18" charset="0"/>
              </a:rPr>
              <a:t>γ</a:t>
            </a:r>
            <a:r>
              <a:rPr lang="cs-CZ" altLang="cs-CZ" sz="3000" i="1" dirty="0">
                <a:solidFill>
                  <a:srgbClr val="CC0000"/>
                </a:solidFill>
                <a:latin typeface="Book Antiqua" pitchFamily="18" charset="0"/>
              </a:rPr>
              <a:t> </a:t>
            </a:r>
            <a:r>
              <a:rPr lang="cs-CZ" altLang="cs-CZ" sz="3000" dirty="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GB" altLang="cs-CZ" sz="3000" i="1" dirty="0">
                <a:solidFill>
                  <a:schemeClr val="tx1"/>
                </a:solidFill>
                <a:latin typeface="Book Antiqua" pitchFamily="18" charset="0"/>
              </a:rPr>
              <a:t>x </a:t>
            </a: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en-GB" altLang="cs-CZ" sz="3000" i="1" dirty="0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el-GR" altLang="cs-CZ" sz="3000" b="1" i="1" dirty="0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GB" altLang="cs-CZ" sz="3000" i="1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 dirty="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3000" dirty="0">
                <a:solidFill>
                  <a:schemeClr val="tx1"/>
                </a:solidFill>
                <a:latin typeface="Book Antiqua" pitchFamily="18" charset="0"/>
              </a:rPr>
              <a:t>)</a:t>
            </a:r>
            <a:r>
              <a:rPr lang="en-GB" altLang="cs-CZ" sz="3000" dirty="0">
                <a:solidFill>
                  <a:schemeClr val="hlink"/>
                </a:solidFill>
                <a:latin typeface="Book Antiqua" pitchFamily="18" charset="0"/>
              </a:rPr>
              <a:t> </a:t>
            </a:r>
            <a:r>
              <a:rPr lang="en-GB" altLang="cs-CZ" sz="3000" dirty="0">
                <a:solidFill>
                  <a:schemeClr val="tx1"/>
                </a:solidFill>
                <a:latin typeface="Book Antiqua" pitchFamily="18" charset="0"/>
              </a:rPr>
              <a:t/>
            </a:r>
            <a:br>
              <a:rPr lang="en-GB" altLang="cs-CZ" sz="3000" dirty="0">
                <a:solidFill>
                  <a:schemeClr val="tx1"/>
                </a:solidFill>
                <a:latin typeface="Book Antiqua" pitchFamily="18" charset="0"/>
              </a:rPr>
            </a:b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 dirty="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 dirty="0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 = </a:t>
            </a:r>
            <a:r>
              <a:rPr lang="el-GR" altLang="cs-CZ" sz="3000" i="1" dirty="0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dirty="0">
                <a:solidFill>
                  <a:schemeClr val="tx1"/>
                </a:solidFill>
                <a:latin typeface="Book Antiqua" pitchFamily="18" charset="0"/>
              </a:rPr>
              <a:t>(C </a:t>
            </a: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 dirty="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 dirty="0">
                <a:solidFill>
                  <a:schemeClr val="tx1"/>
                </a:solidFill>
                <a:latin typeface="Book Antiqua" pitchFamily="18" charset="0"/>
              </a:rPr>
              <a:t> –</a:t>
            </a: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  D </a:t>
            </a:r>
            <a:r>
              <a:rPr lang="en-GB" altLang="cs-CZ" sz="3000" i="1" dirty="0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dirty="0">
                <a:solidFill>
                  <a:schemeClr val="tx1"/>
                </a:solidFill>
                <a:latin typeface="Book Antiqua" pitchFamily="18" charset="0"/>
              </a:rPr>
              <a:t>)	 </a:t>
            </a: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 dirty="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 dirty="0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 = </a:t>
            </a:r>
            <a:r>
              <a:rPr lang="el-GR" altLang="cs-CZ" sz="3000" i="1" dirty="0">
                <a:solidFill>
                  <a:srgbClr val="CC0000"/>
                </a:solidFill>
                <a:latin typeface="Book Antiqua" pitchFamily="18" charset="0"/>
              </a:rPr>
              <a:t>γ</a:t>
            </a:r>
            <a:r>
              <a:rPr lang="cs-CZ" altLang="cs-CZ" sz="3000" i="1" dirty="0">
                <a:solidFill>
                  <a:srgbClr val="CC0000"/>
                </a:solidFill>
                <a:latin typeface="Book Antiqua" pitchFamily="18" charset="0"/>
              </a:rPr>
              <a:t> </a:t>
            </a:r>
            <a:r>
              <a:rPr lang="cs-CZ" altLang="cs-CZ" sz="3000" dirty="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cs-CZ" altLang="cs-CZ" sz="3000" dirty="0">
                <a:solidFill>
                  <a:srgbClr val="CC0000"/>
                </a:solidFill>
                <a:latin typeface="Book Antiqua" pitchFamily="18" charset="0"/>
              </a:rPr>
              <a:t>C</a:t>
            </a:r>
            <a:r>
              <a:rPr lang="cs-CZ" altLang="cs-CZ" sz="30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 dirty="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 dirty="0">
                <a:solidFill>
                  <a:schemeClr val="tx1"/>
                </a:solidFill>
                <a:latin typeface="Book Antiqua" pitchFamily="18" charset="0"/>
              </a:rPr>
              <a:t> –</a:t>
            </a: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cs-CZ" altLang="cs-CZ" sz="3000" i="1" dirty="0">
                <a:solidFill>
                  <a:srgbClr val="CC0000"/>
                </a:solidFill>
                <a:latin typeface="Book Antiqua" pitchFamily="18" charset="0"/>
              </a:rPr>
              <a:t>D</a:t>
            </a: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 dirty="0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dirty="0">
                <a:solidFill>
                  <a:schemeClr val="tx1"/>
                </a:solidFill>
                <a:latin typeface="Book Antiqua" pitchFamily="18" charset="0"/>
              </a:rPr>
              <a:t>)</a:t>
            </a:r>
            <a:br>
              <a:rPr lang="cs-CZ" altLang="cs-CZ" sz="3000" dirty="0">
                <a:solidFill>
                  <a:schemeClr val="tx1"/>
                </a:solidFill>
                <a:latin typeface="Book Antiqua" pitchFamily="18" charset="0"/>
              </a:rPr>
            </a:br>
            <a:endParaRPr lang="cs-CZ" altLang="cs-CZ" sz="3000" dirty="0">
              <a:solidFill>
                <a:schemeClr val="tx1"/>
              </a:solidFill>
              <a:latin typeface="Book Antiqua" pitchFamily="18" charset="0"/>
            </a:endParaRPr>
          </a:p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3000" dirty="0">
                <a:solidFill>
                  <a:schemeClr val="tx1"/>
                </a:solidFill>
                <a:latin typeface="Book Antiqua" pitchFamily="18" charset="0"/>
              </a:rPr>
              <a:t>Hledáme zbývající 3 parametry </a:t>
            </a:r>
            <a:r>
              <a:rPr lang="el-GR" altLang="cs-CZ" sz="3000" i="1" dirty="0">
                <a:solidFill>
                  <a:srgbClr val="CC0000"/>
                </a:solidFill>
                <a:latin typeface="Book Antiqua" pitchFamily="18" charset="0"/>
              </a:rPr>
              <a:t>γ</a:t>
            </a:r>
            <a:r>
              <a:rPr lang="cs-CZ" altLang="cs-CZ" sz="3000" i="1" dirty="0">
                <a:solidFill>
                  <a:srgbClr val="CC0000"/>
                </a:solidFill>
                <a:latin typeface="Book Antiqua" pitchFamily="18" charset="0"/>
              </a:rPr>
              <a:t>, C, D.</a:t>
            </a:r>
          </a:p>
        </p:txBody>
      </p:sp>
      <p:sp>
        <p:nvSpPr>
          <p:cNvPr id="11" name="Zástupný symbol pro obsah 2"/>
          <p:cNvSpPr>
            <a:spLocks/>
          </p:cNvSpPr>
          <p:nvPr/>
        </p:nvSpPr>
        <p:spPr bwMode="auto">
          <a:xfrm>
            <a:off x="158750" y="4205288"/>
            <a:ext cx="4443413" cy="1944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	</a:t>
            </a:r>
            <a:r>
              <a:rPr lang="cs-CZ" altLang="cs-CZ" sz="3000" i="1" dirty="0">
                <a:solidFill>
                  <a:srgbClr val="009900"/>
                </a:solidFill>
                <a:latin typeface="Book Antiqua" pitchFamily="18" charset="0"/>
              </a:rPr>
              <a:t> 0 </a:t>
            </a: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 = </a:t>
            </a:r>
            <a:r>
              <a:rPr lang="el-GR" altLang="cs-CZ" sz="3000" i="1" dirty="0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dirty="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GB" altLang="cs-CZ" sz="3000" i="1" dirty="0">
                <a:solidFill>
                  <a:schemeClr val="tx1"/>
                </a:solidFill>
                <a:latin typeface="Book Antiqua" pitchFamily="18" charset="0"/>
              </a:rPr>
              <a:t>x </a:t>
            </a: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en-GB" altLang="cs-CZ" sz="3000" i="1" dirty="0">
                <a:solidFill>
                  <a:schemeClr val="tx1"/>
                </a:solidFill>
                <a:latin typeface="Book Antiqua" pitchFamily="18" charset="0"/>
              </a:rPr>
              <a:t>– </a:t>
            </a:r>
            <a:r>
              <a:rPr lang="cs-CZ" altLang="cs-CZ" sz="3000" i="1" dirty="0">
                <a:solidFill>
                  <a:srgbClr val="009900"/>
                </a:solidFill>
                <a:latin typeface="Book Antiqua" pitchFamily="18" charset="0"/>
              </a:rPr>
              <a:t>B</a:t>
            </a:r>
            <a:r>
              <a:rPr lang="en-GB" altLang="cs-CZ" sz="3000" i="1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 dirty="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3000" dirty="0">
                <a:solidFill>
                  <a:schemeClr val="tx1"/>
                </a:solidFill>
                <a:latin typeface="Book Antiqua" pitchFamily="18" charset="0"/>
              </a:rPr>
              <a:t>)</a:t>
            </a:r>
            <a:r>
              <a:rPr lang="en-GB" altLang="cs-CZ" sz="3000" dirty="0">
                <a:solidFill>
                  <a:schemeClr val="tx1"/>
                </a:solidFill>
                <a:latin typeface="Book Antiqua" pitchFamily="18" charset="0"/>
              </a:rPr>
              <a:t>	</a:t>
            </a:r>
            <a:endParaRPr lang="cs-CZ" altLang="cs-CZ" sz="3000" i="1" dirty="0">
              <a:solidFill>
                <a:srgbClr val="CC0000"/>
              </a:solidFill>
              <a:latin typeface="Book Antiqua" pitchFamily="18" charset="0"/>
            </a:endParaRPr>
          </a:p>
        </p:txBody>
      </p:sp>
      <p:sp>
        <p:nvSpPr>
          <p:cNvPr id="12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23.4.2018    </a:t>
            </a:r>
            <a:r>
              <a:rPr lang="cs-CZ" sz="1200" dirty="0" smtClean="0">
                <a:solidFill>
                  <a:srgbClr val="D38E27"/>
                </a:solidFill>
              </a:rPr>
              <a:t>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4229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81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81930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0825" y="1268413"/>
            <a:ext cx="8642350" cy="1368425"/>
          </a:xfrm>
        </p:spPr>
        <p:txBody>
          <a:bodyPr>
            <a:normAutofit lnSpcReduction="10000"/>
          </a:bodyPr>
          <a:lstStyle/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None/>
              <a:defRPr/>
            </a:pPr>
            <a:r>
              <a:rPr lang="cs-CZ" sz="3000" b="1" i="1" dirty="0" smtClean="0">
                <a:solidFill>
                  <a:srgbClr val="CC0000"/>
                </a:solidFill>
                <a:latin typeface="Book Antiqua" pitchFamily="18" charset="0"/>
              </a:rPr>
              <a:t>S má vůči S</a:t>
            </a:r>
            <a:r>
              <a:rPr lang="en-GB" sz="3000" b="1" i="1" dirty="0" smtClean="0">
                <a:solidFill>
                  <a:srgbClr val="CC0000"/>
                </a:solidFill>
                <a:latin typeface="Book Antiqua" pitchFamily="18" charset="0"/>
              </a:rPr>
              <a:t>’</a:t>
            </a:r>
            <a:r>
              <a:rPr lang="cs-CZ" sz="3000" b="1" i="1" dirty="0" smtClean="0">
                <a:solidFill>
                  <a:srgbClr val="CC0000"/>
                </a:solidFill>
                <a:latin typeface="Book Antiqua" pitchFamily="18" charset="0"/>
              </a:rPr>
              <a:t> rychlost – </a:t>
            </a:r>
            <a:r>
              <a:rPr lang="el-GR" sz="3000" b="1" i="1" dirty="0" smtClean="0">
                <a:solidFill>
                  <a:srgbClr val="CC0000"/>
                </a:solidFill>
                <a:latin typeface="Book Antiqua" pitchFamily="18" charset="0"/>
              </a:rPr>
              <a:t>β</a:t>
            </a:r>
            <a:r>
              <a:rPr lang="cs-CZ" sz="3000" b="1" i="1" dirty="0" smtClean="0">
                <a:solidFill>
                  <a:srgbClr val="CC0000"/>
                </a:solidFill>
                <a:latin typeface="Book Antiqua" pitchFamily="18" charset="0"/>
              </a:rPr>
              <a:t>:</a:t>
            </a:r>
            <a:r>
              <a:rPr lang="cs-CZ" sz="3000" dirty="0" smtClean="0">
                <a:latin typeface="Book Antiqua" pitchFamily="18" charset="0"/>
              </a:rPr>
              <a:t> </a:t>
            </a:r>
          </a:p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None/>
              <a:defRPr/>
            </a:pPr>
            <a:r>
              <a:rPr lang="cs-CZ" sz="3000" dirty="0" smtClean="0">
                <a:latin typeface="Book Antiqua" pitchFamily="18" charset="0"/>
              </a:rPr>
              <a:t>Počátek </a:t>
            </a:r>
            <a:r>
              <a:rPr lang="cs-CZ" sz="3000" i="1" dirty="0" smtClean="0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sz="3000" baseline="-25000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sz="3000" i="1" dirty="0" smtClean="0">
                <a:solidFill>
                  <a:schemeClr val="tx1"/>
                </a:solidFill>
                <a:latin typeface="Book Antiqua" pitchFamily="18" charset="0"/>
              </a:rPr>
              <a:t>= </a:t>
            </a:r>
            <a:r>
              <a:rPr lang="cs-CZ" sz="3000" dirty="0" smtClean="0">
                <a:solidFill>
                  <a:schemeClr val="tx1"/>
                </a:solidFill>
                <a:latin typeface="Book Antiqua" pitchFamily="18" charset="0"/>
              </a:rPr>
              <a:t>0 </a:t>
            </a:r>
            <a:r>
              <a:rPr lang="cs-CZ" sz="3000" i="1" dirty="0" smtClean="0">
                <a:solidFill>
                  <a:schemeClr val="tx1"/>
                </a:solidFill>
                <a:latin typeface="Book Antiqua" pitchFamily="18" charset="0"/>
              </a:rPr>
              <a:t>ve všech časech x</a:t>
            </a:r>
            <a:r>
              <a:rPr lang="cs-CZ" sz="3000" baseline="-25000" dirty="0" smtClean="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sz="3000" i="1" dirty="0" smtClean="0">
                <a:solidFill>
                  <a:schemeClr val="tx1"/>
                </a:solidFill>
                <a:latin typeface="Book Antiqua" pitchFamily="18" charset="0"/>
              </a:rPr>
              <a:t> vyhovuje podmínce</a:t>
            </a:r>
            <a:br>
              <a:rPr lang="cs-CZ" sz="3000" i="1" dirty="0" smtClean="0">
                <a:solidFill>
                  <a:schemeClr val="tx1"/>
                </a:solidFill>
                <a:latin typeface="Book Antiqua" pitchFamily="18" charset="0"/>
              </a:rPr>
            </a:br>
            <a:r>
              <a:rPr lang="cs-CZ" sz="3000" i="1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sz="3000" i="1" dirty="0" smtClean="0">
                <a:solidFill>
                  <a:schemeClr val="tx1"/>
                </a:solidFill>
                <a:latin typeface="Book Antiqua" pitchFamily="18" charset="0"/>
              </a:rPr>
              <a:t>x’ </a:t>
            </a:r>
            <a:r>
              <a:rPr lang="cs-CZ" sz="3000" i="1" dirty="0" smtClean="0">
                <a:solidFill>
                  <a:schemeClr val="tx1"/>
                </a:solidFill>
                <a:latin typeface="Book Antiqua" pitchFamily="18" charset="0"/>
              </a:rPr>
              <a:t>  = </a:t>
            </a:r>
            <a:r>
              <a:rPr lang="en-GB" sz="3000" i="1" dirty="0" smtClean="0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sz="3000" i="1" dirty="0" smtClean="0">
                <a:solidFill>
                  <a:schemeClr val="tx1"/>
                </a:solidFill>
                <a:latin typeface="Book Antiqua" pitchFamily="18" charset="0"/>
              </a:rPr>
              <a:t> V t</a:t>
            </a:r>
            <a:r>
              <a:rPr lang="en-GB" sz="3000" i="1" dirty="0" smtClean="0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cs-CZ" sz="3000" i="1" dirty="0" smtClean="0">
                <a:solidFill>
                  <a:schemeClr val="tx1"/>
                </a:solidFill>
                <a:latin typeface="Book Antiqua" pitchFamily="18" charset="0"/>
              </a:rPr>
              <a:t> = </a:t>
            </a:r>
            <a:r>
              <a:rPr lang="en-GB" sz="3000" i="1" dirty="0" smtClean="0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sz="3000" i="1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l-GR" sz="3000" i="1" dirty="0" smtClean="0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cs-CZ" sz="3000" i="1" dirty="0" smtClean="0">
                <a:solidFill>
                  <a:schemeClr val="tx1"/>
                </a:solidFill>
                <a:latin typeface="Book Antiqua" pitchFamily="18" charset="0"/>
              </a:rPr>
              <a:t> x</a:t>
            </a:r>
            <a:r>
              <a:rPr lang="cs-CZ" sz="3000" baseline="-25000" dirty="0" smtClean="0">
                <a:solidFill>
                  <a:schemeClr val="tx1"/>
                </a:solidFill>
                <a:latin typeface="Book Antiqua" pitchFamily="18" charset="0"/>
              </a:rPr>
              <a:t>0 </a:t>
            </a:r>
            <a:r>
              <a:rPr lang="en-GB" sz="3000" i="1" dirty="0" smtClean="0">
                <a:solidFill>
                  <a:schemeClr val="tx1"/>
                </a:solidFill>
                <a:latin typeface="Book Antiqua" pitchFamily="18" charset="0"/>
              </a:rPr>
              <a:t>’</a:t>
            </a:r>
            <a:endParaRPr lang="cs-CZ" sz="3000" i="1" dirty="0" smtClean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5" name="Zástupný symbol pro zápatí 4"/>
          <p:cNvSpPr txBox="1">
            <a:spLocks noGrp="1"/>
          </p:cNvSpPr>
          <p:nvPr/>
        </p:nvSpPr>
        <p:spPr>
          <a:xfrm>
            <a:off x="3581400" y="76200"/>
            <a:ext cx="2895600" cy="28892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endParaRPr lang="cs-CZ" sz="1200">
              <a:solidFill>
                <a:schemeClr val="accent1">
                  <a:shade val="75000"/>
                </a:schemeClr>
              </a:solidFill>
              <a:cs typeface="+mn-cs"/>
            </a:endParaRPr>
          </a:p>
        </p:txBody>
      </p:sp>
      <p:sp>
        <p:nvSpPr>
          <p:cNvPr id="4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3BDB9647-9D14-4943-BC6D-1D7DF9F96751}" type="slidenum">
              <a:rPr lang="cs-CZ" sz="1200">
                <a:solidFill>
                  <a:schemeClr val="accent1">
                    <a:shade val="75000"/>
                  </a:schemeClr>
                </a:solidFill>
                <a:cs typeface="+mn-cs"/>
              </a:rPr>
              <a:pPr algn="r">
                <a:defRPr/>
              </a:pPr>
              <a:t>24</a:t>
            </a:fld>
            <a:endParaRPr lang="cs-CZ" sz="1200">
              <a:solidFill>
                <a:schemeClr val="accent1">
                  <a:shade val="75000"/>
                </a:schemeClr>
              </a:solidFill>
              <a:cs typeface="+mn-cs"/>
            </a:endParaRPr>
          </a:p>
        </p:txBody>
      </p:sp>
      <p:sp>
        <p:nvSpPr>
          <p:cNvPr id="31749" name="Text Box 6"/>
          <p:cNvSpPr txBox="1">
            <a:spLocks noChangeArrowheads="1"/>
          </p:cNvSpPr>
          <p:nvPr/>
        </p:nvSpPr>
        <p:spPr bwMode="auto">
          <a:xfrm>
            <a:off x="395288" y="404813"/>
            <a:ext cx="842486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4000" b="1" i="1">
                <a:solidFill>
                  <a:schemeClr val="tx1"/>
                </a:solidFill>
                <a:latin typeface="Book Antiqua" pitchFamily="18" charset="0"/>
              </a:rPr>
              <a:t>Lorentzova trafo (odvození, 2.krok)</a:t>
            </a:r>
            <a:endParaRPr lang="en-US" altLang="cs-CZ" sz="4000" i="1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2" name="Zástupný symbol pro obsah 2"/>
          <p:cNvSpPr>
            <a:spLocks/>
          </p:cNvSpPr>
          <p:nvPr/>
        </p:nvSpPr>
        <p:spPr bwMode="auto">
          <a:xfrm>
            <a:off x="288925" y="4221163"/>
            <a:ext cx="8855075" cy="1217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	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= 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</a:t>
            </a:r>
            <a: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  <a:t>		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= </a:t>
            </a:r>
            <a:r>
              <a:rPr lang="el-GR" altLang="cs-CZ" sz="3000" i="1">
                <a:solidFill>
                  <a:srgbClr val="CC0000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rgbClr val="CC0000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</a:t>
            </a:r>
            <a:r>
              <a:rPr lang="en-GB" altLang="cs-CZ" sz="3000">
                <a:solidFill>
                  <a:schemeClr val="hlink"/>
                </a:solidFill>
                <a:latin typeface="Book Antiqua" pitchFamily="18" charset="0"/>
              </a:rPr>
              <a:t> </a:t>
            </a:r>
            <a: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  <a:t/>
            </a:r>
            <a:b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</a:b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=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cs-CZ" altLang="cs-CZ" sz="3000" i="1">
                <a:solidFill>
                  <a:srgbClr val="009900"/>
                </a:solidFill>
                <a:latin typeface="Book Antiqua" pitchFamily="18" charset="0"/>
              </a:rPr>
              <a:t>C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	      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		</a:t>
            </a:r>
          </a:p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endParaRPr lang="cs-CZ" altLang="cs-CZ" sz="1400">
              <a:solidFill>
                <a:schemeClr val="tx1"/>
              </a:solidFill>
              <a:latin typeface="Book Antiqua" pitchFamily="18" charset="0"/>
            </a:endParaRPr>
          </a:p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Hledáme zbývající 2 parametry </a:t>
            </a:r>
            <a:r>
              <a:rPr lang="el-GR" altLang="cs-CZ" sz="3000" i="1">
                <a:solidFill>
                  <a:srgbClr val="CC0000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, </a:t>
            </a:r>
            <a:r>
              <a:rPr lang="cs-CZ" altLang="cs-CZ" sz="3000" i="1">
                <a:solidFill>
                  <a:srgbClr val="CC0000"/>
                </a:solidFill>
                <a:latin typeface="Book Antiqua" pitchFamily="18" charset="0"/>
              </a:rPr>
              <a:t>D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.</a:t>
            </a:r>
          </a:p>
        </p:txBody>
      </p:sp>
      <p:sp>
        <p:nvSpPr>
          <p:cNvPr id="6" name="Zástupný symbol pro obsah 2"/>
          <p:cNvSpPr>
            <a:spLocks/>
          </p:cNvSpPr>
          <p:nvPr/>
        </p:nvSpPr>
        <p:spPr bwMode="auto">
          <a:xfrm>
            <a:off x="179388" y="2708275"/>
            <a:ext cx="8964612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3000">
                <a:latin typeface="Book Antiqua" pitchFamily="18" charset="0"/>
              </a:rPr>
              <a:t>Odtud plyne </a:t>
            </a:r>
            <a:r>
              <a:rPr lang="en-GB" altLang="cs-CZ" sz="3000" i="1">
                <a:latin typeface="Book Antiqua" pitchFamily="18" charset="0"/>
              </a:rPr>
              <a:t>C</a:t>
            </a:r>
            <a:r>
              <a:rPr lang="cs-CZ" altLang="cs-CZ" sz="3000">
                <a:latin typeface="Book Antiqua" pitchFamily="18" charset="0"/>
              </a:rPr>
              <a:t> =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1 </a:t>
            </a:r>
            <a:r>
              <a:rPr lang="cs-CZ" altLang="cs-CZ" sz="3000">
                <a:latin typeface="Book Antiqua" pitchFamily="18" charset="0"/>
              </a:rPr>
              <a:t>(ostatní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, D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zatím libovolná)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.</a:t>
            </a:r>
          </a:p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endParaRPr lang="cs-CZ" altLang="cs-CZ" sz="3000" i="1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83977" name="Rectangle 9"/>
          <p:cNvSpPr>
            <a:spLocks noChangeArrowheads="1"/>
          </p:cNvSpPr>
          <p:nvPr/>
        </p:nvSpPr>
        <p:spPr bwMode="auto">
          <a:xfrm>
            <a:off x="4876800" y="4221163"/>
            <a:ext cx="3368675" cy="960437"/>
          </a:xfrm>
          <a:prstGeom prst="rect">
            <a:avLst/>
          </a:prstGeom>
          <a:solidFill>
            <a:schemeClr val="accent1">
              <a:alpha val="25098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cs-CZ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9" name="Zástupný symbol pro obsah 2"/>
          <p:cNvSpPr>
            <a:spLocks/>
          </p:cNvSpPr>
          <p:nvPr/>
        </p:nvSpPr>
        <p:spPr bwMode="auto">
          <a:xfrm>
            <a:off x="288925" y="4230688"/>
            <a:ext cx="8855075" cy="1217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					</a:t>
            </a:r>
            <a: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  <a:t>	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= </a:t>
            </a:r>
            <a:r>
              <a:rPr lang="el-GR" altLang="cs-CZ" sz="3000" i="1">
                <a:solidFill>
                  <a:srgbClr val="CC0000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rgbClr val="CC0000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</a:t>
            </a:r>
            <a:r>
              <a:rPr lang="en-GB" altLang="cs-CZ" sz="3000">
                <a:solidFill>
                  <a:schemeClr val="hlink"/>
                </a:solidFill>
                <a:latin typeface="Book Antiqua" pitchFamily="18" charset="0"/>
              </a:rPr>
              <a:t> </a:t>
            </a:r>
            <a: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  <a:t/>
            </a:r>
            <a:b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</a:b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			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		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= </a:t>
            </a:r>
            <a:r>
              <a:rPr lang="el-GR" altLang="cs-CZ" sz="3000" i="1">
                <a:solidFill>
                  <a:srgbClr val="CC0000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cs-CZ" altLang="cs-CZ" sz="3000" i="1">
                <a:solidFill>
                  <a:srgbClr val="009900"/>
                </a:solidFill>
                <a:latin typeface="Book Antiqua" pitchFamily="18" charset="0"/>
              </a:rPr>
              <a:t>C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–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cs-CZ" altLang="cs-CZ" sz="3000" i="1">
                <a:solidFill>
                  <a:srgbClr val="CC0000"/>
                </a:solidFill>
                <a:latin typeface="Book Antiqua" pitchFamily="18" charset="0"/>
              </a:rPr>
              <a:t>D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</a:t>
            </a:r>
            <a:b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</a:br>
            <a:endParaRPr lang="cs-CZ" altLang="cs-CZ" sz="300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11" name="Zástupný symbol pro obsah 2"/>
          <p:cNvSpPr>
            <a:spLocks/>
          </p:cNvSpPr>
          <p:nvPr/>
        </p:nvSpPr>
        <p:spPr bwMode="auto">
          <a:xfrm>
            <a:off x="288925" y="4230688"/>
            <a:ext cx="8855075" cy="973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	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= 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     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</a:t>
            </a:r>
            <a: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  <a:t>		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= </a:t>
            </a:r>
            <a:r>
              <a:rPr lang="el-GR" altLang="cs-CZ" sz="3000" i="1">
                <a:solidFill>
                  <a:srgbClr val="CC0000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rgbClr val="CC0000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</a:t>
            </a:r>
            <a:r>
              <a:rPr lang="en-GB" altLang="cs-CZ" sz="3000">
                <a:solidFill>
                  <a:schemeClr val="hlink"/>
                </a:solidFill>
                <a:latin typeface="Book Antiqua" pitchFamily="18" charset="0"/>
              </a:rPr>
              <a:t> </a:t>
            </a:r>
            <a: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  <a:t/>
            </a:r>
            <a:b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</a:b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=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cs-CZ" altLang="cs-CZ" sz="3000" i="1">
                <a:solidFill>
                  <a:srgbClr val="009900"/>
                </a:solidFill>
                <a:latin typeface="Book Antiqua" pitchFamily="18" charset="0"/>
              </a:rPr>
              <a:t>C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	      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		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= </a:t>
            </a:r>
            <a:r>
              <a:rPr lang="el-GR" altLang="cs-CZ" sz="3000" i="1">
                <a:solidFill>
                  <a:srgbClr val="CC0000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   </a:t>
            </a:r>
            <a:r>
              <a:rPr lang="cs-CZ" altLang="cs-CZ" sz="280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2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cs-CZ" altLang="cs-CZ" sz="3000" i="1">
                <a:solidFill>
                  <a:srgbClr val="CC0000"/>
                </a:solidFill>
                <a:latin typeface="Book Antiqua" pitchFamily="18" charset="0"/>
              </a:rPr>
              <a:t>D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</a:t>
            </a:r>
            <a:b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</a:br>
            <a:endParaRPr lang="cs-CZ" altLang="cs-CZ" sz="300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12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23.4.2018    </a:t>
            </a:r>
            <a:r>
              <a:rPr lang="cs-CZ" sz="1200" dirty="0" smtClean="0">
                <a:solidFill>
                  <a:srgbClr val="D38E27"/>
                </a:solidFill>
              </a:rPr>
              <a:t>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6333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83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83977" grpId="0" animBg="1"/>
      <p:bldP spid="9" grpId="0" build="allAtOnce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0825" y="1268413"/>
            <a:ext cx="8642350" cy="6477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en-GB" altLang="cs-CZ" sz="3000" b="1" i="1" dirty="0" smtClean="0">
                <a:solidFill>
                  <a:srgbClr val="CC0000"/>
                </a:solidFill>
                <a:latin typeface="Book Antiqua" pitchFamily="18" charset="0"/>
              </a:rPr>
              <a:t>R</a:t>
            </a:r>
            <a:r>
              <a:rPr lang="cs-CZ" altLang="cs-CZ" sz="3000" b="1" i="1" dirty="0" err="1" smtClean="0">
                <a:solidFill>
                  <a:srgbClr val="CC0000"/>
                </a:solidFill>
                <a:latin typeface="Book Antiqua" pitchFamily="18" charset="0"/>
              </a:rPr>
              <a:t>ychlost</a:t>
            </a:r>
            <a:r>
              <a:rPr lang="cs-CZ" altLang="cs-CZ" sz="3000" b="1" i="1" dirty="0" smtClean="0">
                <a:solidFill>
                  <a:srgbClr val="CC0000"/>
                </a:solidFill>
                <a:latin typeface="Book Antiqua" pitchFamily="18" charset="0"/>
              </a:rPr>
              <a:t> </a:t>
            </a:r>
            <a:r>
              <a:rPr lang="en-US" altLang="cs-CZ" sz="3000" b="1" i="1" dirty="0" smtClean="0">
                <a:solidFill>
                  <a:srgbClr val="CC0000"/>
                </a:solidFill>
                <a:latin typeface="Book Antiqua" pitchFamily="18" charset="0"/>
              </a:rPr>
              <a:t>w</a:t>
            </a:r>
            <a:r>
              <a:rPr lang="cs-CZ" altLang="cs-CZ" sz="3000" b="1" i="1" dirty="0" smtClean="0">
                <a:solidFill>
                  <a:srgbClr val="CC0000"/>
                </a:solidFill>
                <a:latin typeface="Book Antiqua" pitchFamily="18" charset="0"/>
              </a:rPr>
              <a:t> </a:t>
            </a:r>
            <a:r>
              <a:rPr lang="en-GB" altLang="cs-CZ" sz="3000" b="1" i="1" dirty="0" smtClean="0">
                <a:solidFill>
                  <a:srgbClr val="CC0000"/>
                </a:solidFill>
                <a:latin typeface="Book Antiqua" pitchFamily="18" charset="0"/>
              </a:rPr>
              <a:t>= </a:t>
            </a:r>
            <a:r>
              <a:rPr lang="en-GB" altLang="cs-CZ" sz="3000" b="1" dirty="0" smtClean="0">
                <a:solidFill>
                  <a:srgbClr val="CC0000"/>
                </a:solidFill>
                <a:latin typeface="Book Antiqua" pitchFamily="18" charset="0"/>
              </a:rPr>
              <a:t>1 </a:t>
            </a:r>
            <a:r>
              <a:rPr lang="cs-CZ" altLang="cs-CZ" sz="3000" b="1" i="1" dirty="0" smtClean="0">
                <a:solidFill>
                  <a:srgbClr val="CC0000"/>
                </a:solidFill>
                <a:latin typeface="Book Antiqua" pitchFamily="18" charset="0"/>
              </a:rPr>
              <a:t>se zachovává</a:t>
            </a:r>
            <a:r>
              <a:rPr lang="en-GB" altLang="cs-CZ" sz="3000" b="1" i="1" dirty="0" smtClean="0">
                <a:solidFill>
                  <a:srgbClr val="CC0000"/>
                </a:solidFill>
                <a:latin typeface="Book Antiqua" pitchFamily="18" charset="0"/>
              </a:rPr>
              <a:t>: x/x</a:t>
            </a:r>
            <a:r>
              <a:rPr lang="en-GB" altLang="cs-CZ" sz="3000" b="1" baseline="-25000" dirty="0" smtClean="0">
                <a:solidFill>
                  <a:srgbClr val="CC0000"/>
                </a:solidFill>
                <a:latin typeface="Book Antiqua" pitchFamily="18" charset="0"/>
              </a:rPr>
              <a:t>0</a:t>
            </a:r>
            <a:r>
              <a:rPr lang="cs-CZ" altLang="cs-CZ" sz="3000" b="1" i="1" dirty="0" smtClean="0">
                <a:solidFill>
                  <a:srgbClr val="CC0000"/>
                </a:solidFill>
                <a:latin typeface="Book Antiqua" pitchFamily="18" charset="0"/>
              </a:rPr>
              <a:t> </a:t>
            </a:r>
            <a:r>
              <a:rPr lang="en-GB" altLang="cs-CZ" sz="3000" b="1" i="1" dirty="0" smtClean="0">
                <a:solidFill>
                  <a:srgbClr val="CC0000"/>
                </a:solidFill>
                <a:latin typeface="Book Antiqua" pitchFamily="18" charset="0"/>
              </a:rPr>
              <a:t>= </a:t>
            </a:r>
            <a:r>
              <a:rPr lang="en-GB" altLang="cs-CZ" sz="3000" b="1" dirty="0" smtClean="0">
                <a:solidFill>
                  <a:srgbClr val="CC0000"/>
                </a:solidFill>
                <a:latin typeface="Book Antiqua" pitchFamily="18" charset="0"/>
              </a:rPr>
              <a:t>1 → </a:t>
            </a:r>
            <a:r>
              <a:rPr lang="en-GB" altLang="cs-CZ" sz="3000" b="1" i="1" dirty="0" smtClean="0">
                <a:solidFill>
                  <a:srgbClr val="CC0000"/>
                </a:solidFill>
                <a:latin typeface="Book Antiqua" pitchFamily="18" charset="0"/>
              </a:rPr>
              <a:t>x’/x</a:t>
            </a:r>
            <a:r>
              <a:rPr lang="en-GB" altLang="cs-CZ" sz="3000" b="1" baseline="-25000" dirty="0" smtClean="0">
                <a:solidFill>
                  <a:srgbClr val="CC0000"/>
                </a:solidFill>
                <a:latin typeface="Book Antiqua" pitchFamily="18" charset="0"/>
              </a:rPr>
              <a:t>0</a:t>
            </a:r>
            <a:r>
              <a:rPr lang="en-GB" altLang="cs-CZ" sz="3000" b="1" i="1" dirty="0" smtClean="0">
                <a:solidFill>
                  <a:srgbClr val="CC0000"/>
                </a:solidFill>
                <a:latin typeface="Book Antiqua" pitchFamily="18" charset="0"/>
              </a:rPr>
              <a:t>’ = </a:t>
            </a:r>
            <a:r>
              <a:rPr lang="en-GB" altLang="cs-CZ" sz="3000" b="1" dirty="0" smtClean="0">
                <a:solidFill>
                  <a:srgbClr val="CC0000"/>
                </a:solidFill>
                <a:latin typeface="Book Antiqua" pitchFamily="18" charset="0"/>
              </a:rPr>
              <a:t>1</a:t>
            </a:r>
            <a:endParaRPr lang="cs-CZ" altLang="cs-CZ" sz="3000" dirty="0" smtClean="0">
              <a:latin typeface="Book Antiqua" pitchFamily="18" charset="0"/>
            </a:endParaRPr>
          </a:p>
        </p:txBody>
      </p:sp>
      <p:sp>
        <p:nvSpPr>
          <p:cNvPr id="5" name="Zástupný symbol pro zápatí 4"/>
          <p:cNvSpPr txBox="1">
            <a:spLocks noGrp="1"/>
          </p:cNvSpPr>
          <p:nvPr/>
        </p:nvSpPr>
        <p:spPr>
          <a:xfrm>
            <a:off x="3581400" y="76200"/>
            <a:ext cx="2895600" cy="28892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endParaRPr lang="cs-CZ" sz="1200">
              <a:solidFill>
                <a:schemeClr val="accent1">
                  <a:shade val="75000"/>
                </a:schemeClr>
              </a:solidFill>
              <a:cs typeface="+mn-cs"/>
            </a:endParaRPr>
          </a:p>
        </p:txBody>
      </p:sp>
      <p:sp>
        <p:nvSpPr>
          <p:cNvPr id="4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474F07E3-F282-462B-81AA-C659B0560973}" type="slidenum">
              <a:rPr lang="cs-CZ" sz="1200">
                <a:solidFill>
                  <a:schemeClr val="accent1">
                    <a:shade val="75000"/>
                  </a:schemeClr>
                </a:solidFill>
                <a:cs typeface="+mn-cs"/>
              </a:rPr>
              <a:pPr algn="r">
                <a:defRPr/>
              </a:pPr>
              <a:t>25</a:t>
            </a:fld>
            <a:endParaRPr lang="cs-CZ" sz="1200">
              <a:solidFill>
                <a:schemeClr val="accent1">
                  <a:shade val="75000"/>
                </a:schemeClr>
              </a:solidFill>
              <a:cs typeface="+mn-cs"/>
            </a:endParaRPr>
          </a:p>
        </p:txBody>
      </p:sp>
      <p:sp>
        <p:nvSpPr>
          <p:cNvPr id="32773" name="Text Box 6"/>
          <p:cNvSpPr txBox="1">
            <a:spLocks noChangeArrowheads="1"/>
          </p:cNvSpPr>
          <p:nvPr/>
        </p:nvSpPr>
        <p:spPr bwMode="auto">
          <a:xfrm>
            <a:off x="395288" y="404813"/>
            <a:ext cx="842486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4000" b="1" i="1">
                <a:solidFill>
                  <a:schemeClr val="tx1"/>
                </a:solidFill>
                <a:latin typeface="Book Antiqua" pitchFamily="18" charset="0"/>
              </a:rPr>
              <a:t>Lorentzova trafo (odvození, </a:t>
            </a:r>
            <a:r>
              <a:rPr lang="en-GB" altLang="cs-CZ" sz="4000" b="1" i="1">
                <a:solidFill>
                  <a:schemeClr val="tx1"/>
                </a:solidFill>
                <a:latin typeface="Book Antiqua" pitchFamily="18" charset="0"/>
              </a:rPr>
              <a:t>3</a:t>
            </a:r>
            <a:r>
              <a:rPr lang="cs-CZ" altLang="cs-CZ" sz="4000" b="1" i="1">
                <a:solidFill>
                  <a:schemeClr val="tx1"/>
                </a:solidFill>
                <a:latin typeface="Book Antiqua" pitchFamily="18" charset="0"/>
              </a:rPr>
              <a:t>.krok)</a:t>
            </a:r>
            <a:endParaRPr lang="en-US" altLang="cs-CZ" sz="4000" i="1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2" name="Zástupný symbol pro obsah 2"/>
          <p:cNvSpPr>
            <a:spLocks/>
          </p:cNvSpPr>
          <p:nvPr/>
        </p:nvSpPr>
        <p:spPr bwMode="auto">
          <a:xfrm>
            <a:off x="288925" y="4205288"/>
            <a:ext cx="8626475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	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=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</a:t>
            </a:r>
            <a: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  <a:t>	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/>
            </a:r>
            <a:b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</a:b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=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–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el-GR" altLang="cs-CZ" sz="3000" b="1" i="1">
                <a:solidFill>
                  <a:srgbClr val="CC0000"/>
                </a:solidFill>
                <a:latin typeface="Book Antiqua" pitchFamily="18" charset="0"/>
              </a:rPr>
              <a:t>β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	</a:t>
            </a:r>
          </a:p>
        </p:txBody>
      </p:sp>
      <p:sp>
        <p:nvSpPr>
          <p:cNvPr id="6" name="Zástupný symbol pro obsah 2"/>
          <p:cNvSpPr>
            <a:spLocks/>
          </p:cNvSpPr>
          <p:nvPr/>
        </p:nvSpPr>
        <p:spPr bwMode="auto">
          <a:xfrm>
            <a:off x="179388" y="1916113"/>
            <a:ext cx="8964612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	</a:t>
            </a:r>
            <a:r>
              <a:rPr lang="en-GB" altLang="cs-CZ" sz="3000" i="1" u="sng">
                <a:solidFill>
                  <a:schemeClr val="tx1"/>
                </a:solidFill>
                <a:latin typeface="Book Antiqua" pitchFamily="18" charset="0"/>
              </a:rPr>
              <a:t>x’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    </a:t>
            </a:r>
            <a:r>
              <a:rPr lang="el-GR" altLang="cs-CZ" sz="3000" i="1" u="sng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3000" i="1" u="sng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u="sng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GB" altLang="cs-CZ" sz="3000" i="1" u="sng">
                <a:solidFill>
                  <a:schemeClr val="tx1"/>
                </a:solidFill>
                <a:latin typeface="Book Antiqua" pitchFamily="18" charset="0"/>
              </a:rPr>
              <a:t>x </a:t>
            </a:r>
            <a:r>
              <a:rPr lang="cs-CZ" altLang="cs-CZ" sz="3000" i="1" u="sng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en-GB" altLang="cs-CZ" sz="3000" i="1" u="sng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altLang="cs-CZ" sz="3000" i="1" u="sng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 u="sng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l-GR" altLang="cs-CZ" sz="3000" i="1" u="sng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GB" altLang="cs-CZ" sz="3000" i="1" u="sng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 u="sng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3000" u="sng">
                <a:solidFill>
                  <a:schemeClr val="tx1"/>
                </a:solidFill>
                <a:latin typeface="Book Antiqua" pitchFamily="18" charset="0"/>
              </a:rPr>
              <a:t>)</a:t>
            </a:r>
            <a: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  <a:t>	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  </a:t>
            </a:r>
            <a:r>
              <a:rPr lang="cs-CZ" altLang="cs-CZ" sz="3000" u="sng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GB" altLang="cs-CZ" sz="3000" i="1" u="sng">
                <a:solidFill>
                  <a:schemeClr val="tx1"/>
                </a:solidFill>
                <a:latin typeface="Book Antiqua" pitchFamily="18" charset="0"/>
              </a:rPr>
              <a:t>x </a:t>
            </a:r>
            <a:r>
              <a:rPr lang="cs-CZ" altLang="cs-CZ" sz="3000" i="1" u="sng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en-GB" altLang="cs-CZ" sz="3000" i="1" u="sng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altLang="cs-CZ" sz="3000" i="1" u="sng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 u="sng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l-GR" altLang="cs-CZ" sz="3000" i="1" u="sng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GB" altLang="cs-CZ" sz="3000" i="1" u="sng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 u="sng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3000" u="sng">
                <a:solidFill>
                  <a:schemeClr val="tx1"/>
                </a:solidFill>
                <a:latin typeface="Book Antiqua" pitchFamily="18" charset="0"/>
              </a:rPr>
              <a:t>)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  <a:t/>
            </a:r>
            <a:b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</a:b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 baseline="50000">
                <a:solidFill>
                  <a:schemeClr val="tx1"/>
                </a:solidFill>
                <a:latin typeface="Book Antiqua" pitchFamily="18" charset="0"/>
              </a:rPr>
              <a:t>=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–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D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</a:t>
            </a:r>
            <a: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  <a:t>   </a:t>
            </a:r>
            <a:r>
              <a:rPr lang="cs-CZ" altLang="cs-CZ" sz="3000" i="1" baseline="50000">
                <a:solidFill>
                  <a:schemeClr val="tx1"/>
                </a:solidFill>
                <a:latin typeface="Book Antiqua" pitchFamily="18" charset="0"/>
              </a:rPr>
              <a:t>=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–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D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</a:t>
            </a:r>
            <a: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  <a:t> </a:t>
            </a:r>
            <a:endParaRPr lang="cs-CZ" altLang="cs-CZ" sz="300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86025" name="Rectangle 9"/>
          <p:cNvSpPr>
            <a:spLocks noChangeArrowheads="1"/>
          </p:cNvSpPr>
          <p:nvPr/>
        </p:nvSpPr>
        <p:spPr bwMode="auto">
          <a:xfrm>
            <a:off x="4662488" y="4221163"/>
            <a:ext cx="3336925" cy="898525"/>
          </a:xfrm>
          <a:prstGeom prst="rect">
            <a:avLst/>
          </a:prstGeom>
          <a:solidFill>
            <a:schemeClr val="accent1">
              <a:alpha val="25098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cs-CZ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9" name="Zástupný symbol pro obsah 2"/>
          <p:cNvSpPr>
            <a:spLocks/>
          </p:cNvSpPr>
          <p:nvPr/>
        </p:nvSpPr>
        <p:spPr bwMode="auto">
          <a:xfrm>
            <a:off x="4248150" y="4206875"/>
            <a:ext cx="3825875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	</a:t>
            </a:r>
            <a:r>
              <a:rPr lang="en-GB" altLang="cs-CZ" sz="3000">
                <a:solidFill>
                  <a:schemeClr val="hlink"/>
                </a:solidFill>
                <a:latin typeface="Book Antiqua" pitchFamily="18" charset="0"/>
              </a:rPr>
              <a:t>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= </a:t>
            </a:r>
            <a:r>
              <a:rPr lang="el-GR" altLang="cs-CZ" sz="3000" i="1">
                <a:solidFill>
                  <a:srgbClr val="CC0000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</a:t>
            </a:r>
            <a: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/>
            </a:r>
            <a:b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</a:b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= </a:t>
            </a:r>
            <a:r>
              <a:rPr lang="el-GR" altLang="cs-CZ" sz="3000" i="1">
                <a:solidFill>
                  <a:srgbClr val="CC0000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–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D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</a:t>
            </a:r>
            <a:b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</a:br>
            <a:endParaRPr lang="cs-CZ" altLang="cs-CZ" sz="300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10" name="Zástupný symbol pro obsah 2"/>
          <p:cNvSpPr>
            <a:spLocks/>
          </p:cNvSpPr>
          <p:nvPr/>
        </p:nvSpPr>
        <p:spPr bwMode="auto">
          <a:xfrm>
            <a:off x="284163" y="4216400"/>
            <a:ext cx="8626475" cy="194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	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=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</a:t>
            </a:r>
            <a: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  <a:t>		</a:t>
            </a:r>
            <a:r>
              <a:rPr lang="en-GB" altLang="cs-CZ" sz="3000">
                <a:solidFill>
                  <a:schemeClr val="hlink"/>
                </a:solidFill>
                <a:latin typeface="Book Antiqua" pitchFamily="18" charset="0"/>
              </a:rPr>
              <a:t>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= </a:t>
            </a:r>
            <a:r>
              <a:rPr lang="el-GR" altLang="cs-CZ" sz="3000" i="1">
                <a:solidFill>
                  <a:srgbClr val="CC0000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</a:t>
            </a:r>
            <a: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/>
            </a:r>
            <a:b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</a:b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=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–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el-GR" altLang="cs-CZ" sz="3000" b="1" i="1">
                <a:solidFill>
                  <a:srgbClr val="CC0000"/>
                </a:solidFill>
                <a:latin typeface="Book Antiqua" pitchFamily="18" charset="0"/>
              </a:rPr>
              <a:t>β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		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= </a:t>
            </a:r>
            <a:r>
              <a:rPr lang="el-GR" altLang="cs-CZ" sz="3000" i="1">
                <a:solidFill>
                  <a:srgbClr val="CC0000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–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</a:t>
            </a:r>
            <a:b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</a:br>
            <a:endParaRPr lang="cs-CZ" altLang="cs-CZ" sz="3000">
              <a:solidFill>
                <a:schemeClr val="tx1"/>
              </a:solidFill>
              <a:latin typeface="Book Antiqua" pitchFamily="18" charset="0"/>
            </a:endParaRPr>
          </a:p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Hledáme zbývající 1 parametr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.</a:t>
            </a:r>
          </a:p>
        </p:txBody>
      </p:sp>
      <p:sp>
        <p:nvSpPr>
          <p:cNvPr id="11" name="Zástupný symbol pro obsah 2"/>
          <p:cNvSpPr>
            <a:spLocks/>
          </p:cNvSpPr>
          <p:nvPr/>
        </p:nvSpPr>
        <p:spPr bwMode="auto">
          <a:xfrm>
            <a:off x="174625" y="1916113"/>
            <a:ext cx="8964613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	</a:t>
            </a:r>
            <a:r>
              <a:rPr lang="en-GB" altLang="cs-CZ" sz="3000" i="1" u="sng">
                <a:solidFill>
                  <a:schemeClr val="tx1"/>
                </a:solidFill>
                <a:latin typeface="Book Antiqua" pitchFamily="18" charset="0"/>
              </a:rPr>
              <a:t>x’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    </a:t>
            </a:r>
            <a:r>
              <a:rPr lang="el-GR" altLang="cs-CZ" sz="3000" i="1" u="sng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3000" i="1" u="sng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u="sng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GB" altLang="cs-CZ" sz="3000" i="1" u="sng">
                <a:solidFill>
                  <a:schemeClr val="tx1"/>
                </a:solidFill>
                <a:latin typeface="Book Antiqua" pitchFamily="18" charset="0"/>
              </a:rPr>
              <a:t>x </a:t>
            </a:r>
            <a:r>
              <a:rPr lang="cs-CZ" altLang="cs-CZ" sz="3000" i="1" u="sng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en-GB" altLang="cs-CZ" sz="3000" i="1" u="sng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altLang="cs-CZ" sz="3000" i="1" u="sng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 u="sng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l-GR" altLang="cs-CZ" sz="3000" i="1" u="sng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GB" altLang="cs-CZ" sz="3000" i="1" u="sng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 u="sng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3000" u="sng">
                <a:solidFill>
                  <a:schemeClr val="tx1"/>
                </a:solidFill>
                <a:latin typeface="Book Antiqua" pitchFamily="18" charset="0"/>
              </a:rPr>
              <a:t>)</a:t>
            </a:r>
            <a: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  <a:t>	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  </a:t>
            </a:r>
            <a:r>
              <a:rPr lang="cs-CZ" altLang="cs-CZ" sz="3000" u="sng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GB" altLang="cs-CZ" sz="3000" i="1" u="sng">
                <a:solidFill>
                  <a:schemeClr val="tx1"/>
                </a:solidFill>
                <a:latin typeface="Book Antiqua" pitchFamily="18" charset="0"/>
              </a:rPr>
              <a:t>x </a:t>
            </a:r>
            <a:r>
              <a:rPr lang="cs-CZ" altLang="cs-CZ" sz="3000" i="1" u="sng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en-GB" altLang="cs-CZ" sz="3000" i="1" u="sng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altLang="cs-CZ" sz="3000" i="1" u="sng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 u="sng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l-GR" altLang="cs-CZ" sz="3000" i="1" u="sng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GB" altLang="cs-CZ" sz="3000" i="1" u="sng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 u="sng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3000" u="sng">
                <a:solidFill>
                  <a:schemeClr val="tx1"/>
                </a:solidFill>
                <a:latin typeface="Book Antiqua" pitchFamily="18" charset="0"/>
              </a:rPr>
              <a:t>)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cs-CZ" altLang="cs-CZ" sz="3000" u="sng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GB" altLang="cs-CZ" sz="3000" u="sng">
                <a:solidFill>
                  <a:schemeClr val="tx1"/>
                </a:solidFill>
                <a:latin typeface="Book Antiqua" pitchFamily="18" charset="0"/>
              </a:rPr>
              <a:t>1</a:t>
            </a:r>
            <a:r>
              <a:rPr lang="en-GB" altLang="cs-CZ" sz="3000" i="1" u="sng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 u="sng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en-GB" altLang="cs-CZ" sz="3000" i="1" u="sng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altLang="cs-CZ" sz="3000" i="1" u="sng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 u="sng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l-GR" altLang="cs-CZ" sz="3000" i="1" u="sng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cs-CZ" altLang="cs-CZ" sz="3000" u="sng">
                <a:solidFill>
                  <a:schemeClr val="tx1"/>
                </a:solidFill>
                <a:latin typeface="Book Antiqua" pitchFamily="18" charset="0"/>
              </a:rPr>
              <a:t>)</a:t>
            </a:r>
            <a: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  <a:t>	</a:t>
            </a:r>
            <a:r>
              <a:rPr lang="en-GB" altLang="cs-CZ" sz="3000">
                <a:solidFill>
                  <a:schemeClr val="hlink"/>
                </a:solidFill>
                <a:latin typeface="Book Antiqua" pitchFamily="18" charset="0"/>
              </a:rPr>
              <a:t> </a:t>
            </a:r>
            <a: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  <a:t/>
            </a:r>
            <a:b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</a:b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 baseline="50000">
                <a:solidFill>
                  <a:schemeClr val="tx1"/>
                </a:solidFill>
                <a:latin typeface="Book Antiqua" pitchFamily="18" charset="0"/>
              </a:rPr>
              <a:t>=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–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D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</a:t>
            </a:r>
            <a: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  <a:t>   </a:t>
            </a:r>
            <a:r>
              <a:rPr lang="cs-CZ" altLang="cs-CZ" sz="3000" i="1" baseline="50000">
                <a:solidFill>
                  <a:schemeClr val="tx1"/>
                </a:solidFill>
                <a:latin typeface="Book Antiqua" pitchFamily="18" charset="0"/>
              </a:rPr>
              <a:t>=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–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D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</a:t>
            </a:r>
            <a: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 baseline="50000">
                <a:solidFill>
                  <a:schemeClr val="tx1"/>
                </a:solidFill>
                <a:latin typeface="Book Antiqua" pitchFamily="18" charset="0"/>
              </a:rPr>
              <a:t>=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  <a:t>1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–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D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 </a:t>
            </a:r>
            <a:endParaRPr lang="en-GB" altLang="cs-CZ" sz="3000">
              <a:latin typeface="Book Antiqua" pitchFamily="18" charset="0"/>
            </a:endParaRPr>
          </a:p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3000">
                <a:latin typeface="Book Antiqua" pitchFamily="18" charset="0"/>
              </a:rPr>
              <a:t>Odtud plyne </a:t>
            </a:r>
            <a:r>
              <a:rPr lang="en-GB" altLang="cs-CZ" sz="3000" i="1">
                <a:latin typeface="Book Antiqua" pitchFamily="18" charset="0"/>
              </a:rPr>
              <a:t>D</a:t>
            </a:r>
            <a:r>
              <a:rPr lang="cs-CZ" altLang="cs-CZ" sz="3000">
                <a:latin typeface="Book Antiqua" pitchFamily="18" charset="0"/>
              </a:rPr>
              <a:t> =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cs-CZ" altLang="cs-CZ" sz="3000">
                <a:latin typeface="Book Antiqua" pitchFamily="18" charset="0"/>
              </a:rPr>
              <a:t>  (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je zatím libovolné)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.</a:t>
            </a:r>
          </a:p>
        </p:txBody>
      </p:sp>
      <p:sp>
        <p:nvSpPr>
          <p:cNvPr id="7" name="Ovál 6"/>
          <p:cNvSpPr/>
          <p:nvPr/>
        </p:nvSpPr>
        <p:spPr>
          <a:xfrm>
            <a:off x="5202238" y="1106488"/>
            <a:ext cx="1450975" cy="95885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3" name="Ovál 12"/>
          <p:cNvSpPr/>
          <p:nvPr/>
        </p:nvSpPr>
        <p:spPr>
          <a:xfrm>
            <a:off x="6999288" y="1054100"/>
            <a:ext cx="1682750" cy="101123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7677150" y="2049463"/>
            <a:ext cx="931863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3000">
                <a:latin typeface="Book Antiqua" pitchFamily="18" charset="0"/>
              </a:rPr>
              <a:t>= 1</a:t>
            </a:r>
          </a:p>
        </p:txBody>
      </p:sp>
      <p:sp>
        <p:nvSpPr>
          <p:cNvPr id="15" name="Ovál 14"/>
          <p:cNvSpPr/>
          <p:nvPr/>
        </p:nvSpPr>
        <p:spPr>
          <a:xfrm>
            <a:off x="6978650" y="1069975"/>
            <a:ext cx="1122363" cy="95885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6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23.4.2018    </a:t>
            </a:r>
            <a:r>
              <a:rPr lang="cs-CZ" sz="1200" dirty="0" smtClean="0">
                <a:solidFill>
                  <a:srgbClr val="D38E27"/>
                </a:solidFill>
              </a:rPr>
              <a:t>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5240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500"/>
                                        <p:tgtEl>
                                          <p:spTgt spid="86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4" dur="2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9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25" grpId="0" animBg="1"/>
      <p:bldP spid="9" grpId="0" build="allAtOnce"/>
      <p:bldP spid="7" grpId="0" animBg="1"/>
      <p:bldP spid="7" grpId="1" animBg="1"/>
      <p:bldP spid="13" grpId="0" animBg="1"/>
      <p:bldP spid="13" grpId="1" animBg="1"/>
      <p:bldP spid="8" grpId="0"/>
      <p:bldP spid="15" grpId="0" animBg="1"/>
      <p:bldP spid="15" grpId="1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0825" y="1268413"/>
            <a:ext cx="8642350" cy="6477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3000" b="1" i="1" smtClean="0">
                <a:solidFill>
                  <a:srgbClr val="CC0000"/>
                </a:solidFill>
                <a:latin typeface="Book Antiqua" pitchFamily="18" charset="0"/>
              </a:rPr>
              <a:t>Zpětná transformace má stejný tvar jako přímá;</a:t>
            </a:r>
          </a:p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1400" b="1" i="1" smtClean="0">
                <a:solidFill>
                  <a:srgbClr val="CC0000"/>
                </a:solidFill>
                <a:latin typeface="Book Antiqua" pitchFamily="18" charset="0"/>
              </a:rPr>
              <a:t>vyřešíme původní soustavu  x´=… x</a:t>
            </a:r>
            <a:r>
              <a:rPr lang="cs-CZ" altLang="cs-CZ" sz="1400" b="1" i="1" baseline="-25000" smtClean="0">
                <a:solidFill>
                  <a:srgbClr val="CC0000"/>
                </a:solidFill>
                <a:latin typeface="Book Antiqua" pitchFamily="18" charset="0"/>
              </a:rPr>
              <a:t>0</a:t>
            </a:r>
            <a:r>
              <a:rPr lang="cs-CZ" altLang="cs-CZ" sz="1400" b="1" i="1" smtClean="0">
                <a:solidFill>
                  <a:srgbClr val="CC0000"/>
                </a:solidFill>
                <a:latin typeface="Book Antiqua" pitchFamily="18" charset="0"/>
              </a:rPr>
              <a:t>´=… , abychom dostali  x =… x</a:t>
            </a:r>
            <a:r>
              <a:rPr lang="cs-CZ" altLang="cs-CZ" sz="1400" b="1" i="1" baseline="-25000" smtClean="0">
                <a:solidFill>
                  <a:srgbClr val="CC0000"/>
                </a:solidFill>
                <a:latin typeface="Book Antiqua" pitchFamily="18" charset="0"/>
              </a:rPr>
              <a:t>0</a:t>
            </a:r>
            <a:r>
              <a:rPr lang="cs-CZ" altLang="cs-CZ" sz="1400" b="1" i="1" smtClean="0">
                <a:solidFill>
                  <a:srgbClr val="CC0000"/>
                </a:solidFill>
                <a:latin typeface="Book Antiqua" pitchFamily="18" charset="0"/>
              </a:rPr>
              <a:t> =… </a:t>
            </a:r>
            <a:endParaRPr lang="cs-CZ" altLang="cs-CZ" sz="1400" smtClean="0">
              <a:latin typeface="Book Antiqua" pitchFamily="18" charset="0"/>
            </a:endParaRPr>
          </a:p>
        </p:txBody>
      </p:sp>
      <p:sp>
        <p:nvSpPr>
          <p:cNvPr id="5" name="Zástupný symbol pro zápatí 4"/>
          <p:cNvSpPr txBox="1">
            <a:spLocks noGrp="1"/>
          </p:cNvSpPr>
          <p:nvPr/>
        </p:nvSpPr>
        <p:spPr>
          <a:xfrm>
            <a:off x="3581400" y="76200"/>
            <a:ext cx="2895600" cy="28892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endParaRPr lang="cs-CZ" sz="1200">
              <a:solidFill>
                <a:schemeClr val="accent1">
                  <a:shade val="75000"/>
                </a:schemeClr>
              </a:solidFill>
              <a:cs typeface="+mn-cs"/>
            </a:endParaRPr>
          </a:p>
        </p:txBody>
      </p:sp>
      <p:sp>
        <p:nvSpPr>
          <p:cNvPr id="4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4768149B-AC16-4616-9AD1-70F0408C41DE}" type="slidenum">
              <a:rPr lang="cs-CZ" sz="1200">
                <a:solidFill>
                  <a:schemeClr val="accent1">
                    <a:shade val="75000"/>
                  </a:schemeClr>
                </a:solidFill>
                <a:cs typeface="+mn-cs"/>
              </a:rPr>
              <a:pPr algn="r">
                <a:defRPr/>
              </a:pPr>
              <a:t>26</a:t>
            </a:fld>
            <a:endParaRPr lang="cs-CZ" sz="1200">
              <a:solidFill>
                <a:schemeClr val="accent1">
                  <a:shade val="75000"/>
                </a:schemeClr>
              </a:solidFill>
              <a:cs typeface="+mn-cs"/>
            </a:endParaRPr>
          </a:p>
        </p:txBody>
      </p:sp>
      <p:sp>
        <p:nvSpPr>
          <p:cNvPr id="33797" name="Text Box 6"/>
          <p:cNvSpPr txBox="1">
            <a:spLocks noChangeArrowheads="1"/>
          </p:cNvSpPr>
          <p:nvPr/>
        </p:nvSpPr>
        <p:spPr bwMode="auto">
          <a:xfrm>
            <a:off x="395288" y="404813"/>
            <a:ext cx="842486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4000" b="1" i="1">
                <a:solidFill>
                  <a:schemeClr val="tx1"/>
                </a:solidFill>
                <a:latin typeface="Book Antiqua" pitchFamily="18" charset="0"/>
              </a:rPr>
              <a:t>Lorentzova trafo (odvození, 4.krok)</a:t>
            </a:r>
            <a:endParaRPr lang="en-US" altLang="cs-CZ" sz="4000" i="1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2" name="Zástupný symbol pro obsah 2"/>
          <p:cNvSpPr>
            <a:spLocks/>
          </p:cNvSpPr>
          <p:nvPr/>
        </p:nvSpPr>
        <p:spPr bwMode="auto">
          <a:xfrm>
            <a:off x="288925" y="4192588"/>
            <a:ext cx="5297488" cy="1096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a‘)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 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+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 =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3000" i="1" baseline="30000">
                <a:solidFill>
                  <a:schemeClr val="tx1"/>
                </a:solidFill>
                <a:latin typeface="Book Antiqua" pitchFamily="18" charset="0"/>
              </a:rPr>
              <a:t>2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(1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cs-CZ" altLang="cs-CZ" sz="3000" i="1" baseline="30000">
                <a:solidFill>
                  <a:schemeClr val="tx1"/>
                </a:solidFill>
                <a:latin typeface="Book Antiqua" pitchFamily="18" charset="0"/>
              </a:rPr>
              <a:t>2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</a:t>
            </a:r>
          </a:p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b‘)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’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+ 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x’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= 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3000" i="1" baseline="30000">
                <a:solidFill>
                  <a:schemeClr val="tx1"/>
                </a:solidFill>
                <a:latin typeface="Book Antiqua" pitchFamily="18" charset="0"/>
              </a:rPr>
              <a:t>2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(1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cs-CZ" altLang="cs-CZ" sz="3000" i="1" baseline="30000">
                <a:solidFill>
                  <a:schemeClr val="tx1"/>
                </a:solidFill>
                <a:latin typeface="Book Antiqua" pitchFamily="18" charset="0"/>
              </a:rPr>
              <a:t>2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</a:t>
            </a:r>
            <a: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  <a:t>	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	</a:t>
            </a:r>
            <a:endParaRPr lang="cs-CZ" altLang="cs-CZ" sz="2400">
              <a:solidFill>
                <a:schemeClr val="tx1"/>
              </a:solidFill>
              <a:latin typeface="Book Antiqua" pitchFamily="18" charset="0"/>
            </a:endParaRPr>
          </a:p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endParaRPr lang="cs-CZ" altLang="cs-CZ" sz="140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6" name="Zástupný symbol pro obsah 2"/>
          <p:cNvSpPr>
            <a:spLocks/>
          </p:cNvSpPr>
          <p:nvPr/>
        </p:nvSpPr>
        <p:spPr bwMode="auto">
          <a:xfrm>
            <a:off x="179388" y="1916113"/>
            <a:ext cx="8964612" cy="100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a)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=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  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</a:t>
            </a:r>
            <a: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  <a:t>	</a:t>
            </a:r>
            <a:endParaRPr lang="cs-CZ" altLang="cs-CZ" sz="3000">
              <a:solidFill>
                <a:schemeClr val="tx1"/>
              </a:solidFill>
              <a:latin typeface="Book Antiqua" pitchFamily="18" charset="0"/>
            </a:endParaRP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b) 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=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 +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</a:t>
            </a:r>
            <a:endParaRPr lang="cs-CZ" altLang="cs-CZ" sz="3000" b="1" i="1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7" name="Zástupný symbol pro obsah 2"/>
          <p:cNvSpPr>
            <a:spLocks/>
          </p:cNvSpPr>
          <p:nvPr/>
        </p:nvSpPr>
        <p:spPr bwMode="auto">
          <a:xfrm>
            <a:off x="179388" y="2997200"/>
            <a:ext cx="8964612" cy="1481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+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=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(1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cs-CZ" altLang="cs-CZ" sz="3000" i="1" baseline="30000">
                <a:solidFill>
                  <a:schemeClr val="tx1"/>
                </a:solidFill>
                <a:latin typeface="Book Antiqua" pitchFamily="18" charset="0"/>
              </a:rPr>
              <a:t>2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</a:t>
            </a:r>
            <a: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  <a:t>	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	</a:t>
            </a:r>
          </a:p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x’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+ 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=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(1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cs-CZ" altLang="cs-CZ" sz="3000" i="1" baseline="30000">
                <a:solidFill>
                  <a:schemeClr val="tx1"/>
                </a:solidFill>
                <a:latin typeface="Book Antiqua" pitchFamily="18" charset="0"/>
              </a:rPr>
              <a:t>2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</a:t>
            </a:r>
          </a:p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2000">
                <a:solidFill>
                  <a:schemeClr val="tx1"/>
                </a:solidFill>
                <a:latin typeface="Book Antiqua" pitchFamily="18" charset="0"/>
              </a:rPr>
              <a:t>roznásobíme </a:t>
            </a:r>
            <a:r>
              <a:rPr lang="el-GR" altLang="cs-CZ" sz="2000" i="1">
                <a:solidFill>
                  <a:schemeClr val="tx1"/>
                </a:solidFill>
                <a:latin typeface="Book Antiqua" pitchFamily="18" charset="0"/>
              </a:rPr>
              <a:t>γ</a:t>
            </a:r>
            <a:endParaRPr lang="cs-CZ" altLang="cs-CZ" sz="300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88075" name="Line 11"/>
          <p:cNvSpPr>
            <a:spLocks noChangeShapeType="1"/>
          </p:cNvSpPr>
          <p:nvPr/>
        </p:nvSpPr>
        <p:spPr bwMode="auto">
          <a:xfrm flipH="1">
            <a:off x="4022725" y="3140075"/>
            <a:ext cx="1082675" cy="904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8077" name="Line 13"/>
          <p:cNvSpPr>
            <a:spLocks noChangeShapeType="1"/>
          </p:cNvSpPr>
          <p:nvPr/>
        </p:nvSpPr>
        <p:spPr bwMode="auto">
          <a:xfrm flipH="1">
            <a:off x="4160838" y="3246438"/>
            <a:ext cx="2849562" cy="395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8078" name="Rectangle 14"/>
          <p:cNvSpPr>
            <a:spLocks noChangeArrowheads="1"/>
          </p:cNvSpPr>
          <p:nvPr/>
        </p:nvSpPr>
        <p:spPr bwMode="auto">
          <a:xfrm>
            <a:off x="3748088" y="4268788"/>
            <a:ext cx="1476375" cy="427037"/>
          </a:xfrm>
          <a:prstGeom prst="rect">
            <a:avLst/>
          </a:prstGeom>
          <a:solidFill>
            <a:schemeClr val="accent1">
              <a:alpha val="25098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cs-CZ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88079" name="Rectangle 15"/>
          <p:cNvSpPr>
            <a:spLocks noChangeArrowheads="1"/>
          </p:cNvSpPr>
          <p:nvPr/>
        </p:nvSpPr>
        <p:spPr bwMode="auto">
          <a:xfrm>
            <a:off x="3792538" y="4738688"/>
            <a:ext cx="1431925" cy="425450"/>
          </a:xfrm>
          <a:prstGeom prst="rect">
            <a:avLst/>
          </a:prstGeom>
          <a:solidFill>
            <a:schemeClr val="accent1">
              <a:alpha val="25098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cs-CZ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88080" name="Rectangle 16"/>
          <p:cNvSpPr>
            <a:spLocks noChangeArrowheads="1"/>
          </p:cNvSpPr>
          <p:nvPr/>
        </p:nvSpPr>
        <p:spPr bwMode="auto">
          <a:xfrm>
            <a:off x="5775325" y="4192588"/>
            <a:ext cx="2833688" cy="411162"/>
          </a:xfrm>
          <a:prstGeom prst="rect">
            <a:avLst/>
          </a:prstGeom>
          <a:solidFill>
            <a:schemeClr val="accent1">
              <a:alpha val="25098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cs-CZ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88081" name="Text Box 17"/>
          <p:cNvSpPr txBox="1">
            <a:spLocks noChangeArrowheads="1"/>
          </p:cNvSpPr>
          <p:nvPr/>
        </p:nvSpPr>
        <p:spPr bwMode="auto">
          <a:xfrm>
            <a:off x="5224463" y="4722813"/>
            <a:ext cx="3595687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>
                <a:solidFill>
                  <a:schemeClr val="hlink"/>
                </a:solidFill>
                <a:latin typeface="Book Antiqua" pitchFamily="18" charset="0"/>
              </a:rPr>
              <a:t>(levou stranu napravo)</a:t>
            </a:r>
            <a:endParaRPr lang="en-US" altLang="cs-CZ" sz="2400">
              <a:solidFill>
                <a:schemeClr val="hlink"/>
              </a:solidFill>
              <a:latin typeface="Book Antiqua" pitchFamily="18" charset="0"/>
            </a:endParaRPr>
          </a:p>
        </p:txBody>
      </p:sp>
      <p:sp>
        <p:nvSpPr>
          <p:cNvPr id="88082" name="Rectangle 18"/>
          <p:cNvSpPr>
            <a:spLocks noChangeArrowheads="1"/>
          </p:cNvSpPr>
          <p:nvPr/>
        </p:nvSpPr>
        <p:spPr bwMode="auto">
          <a:xfrm>
            <a:off x="5572125" y="4783138"/>
            <a:ext cx="3175000" cy="381000"/>
          </a:xfrm>
          <a:prstGeom prst="rect">
            <a:avLst/>
          </a:prstGeom>
          <a:solidFill>
            <a:schemeClr val="accent1">
              <a:alpha val="25098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cs-CZ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5981700" y="4141788"/>
            <a:ext cx="24542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>
                <a:solidFill>
                  <a:schemeClr val="hlink"/>
                </a:solidFill>
                <a:latin typeface="Book Antiqua" pitchFamily="18" charset="0"/>
              </a:rPr>
              <a:t>inverzní trafo</a:t>
            </a:r>
            <a:endParaRPr lang="cs-CZ" altLang="cs-CZ" sz="2400"/>
          </a:p>
        </p:txBody>
      </p: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219075" y="5313363"/>
            <a:ext cx="8769350" cy="42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2400">
                <a:latin typeface="Book Antiqua" pitchFamily="18" charset="0"/>
              </a:rPr>
              <a:t>je-li </a:t>
            </a:r>
            <a:r>
              <a:rPr lang="el-GR" altLang="cs-CZ" sz="2400" i="1">
                <a:latin typeface="Book Antiqua" pitchFamily="18" charset="0"/>
              </a:rPr>
              <a:t>γ </a:t>
            </a:r>
            <a:r>
              <a:rPr lang="cs-CZ" altLang="cs-CZ" sz="2400" b="1" i="1" baseline="30000">
                <a:latin typeface="Book Antiqua" pitchFamily="18" charset="0"/>
              </a:rPr>
              <a:t>2</a:t>
            </a:r>
            <a:r>
              <a:rPr lang="cs-CZ" altLang="cs-CZ" sz="2400" i="1">
                <a:latin typeface="Book Antiqua" pitchFamily="18" charset="0"/>
              </a:rPr>
              <a:t> =  </a:t>
            </a:r>
            <a:r>
              <a:rPr lang="cs-CZ" altLang="cs-CZ" sz="2400">
                <a:latin typeface="Book Antiqua" pitchFamily="18" charset="0"/>
              </a:rPr>
              <a:t>1 /(1 – </a:t>
            </a:r>
            <a:r>
              <a:rPr lang="el-GR" altLang="cs-CZ" sz="2400" i="1">
                <a:latin typeface="Book Antiqua" pitchFamily="18" charset="0"/>
              </a:rPr>
              <a:t>β</a:t>
            </a:r>
            <a:r>
              <a:rPr lang="cs-CZ" altLang="cs-CZ" sz="2400" b="1" i="1" baseline="30000">
                <a:latin typeface="Book Antiqua" pitchFamily="18" charset="0"/>
              </a:rPr>
              <a:t>2 </a:t>
            </a:r>
            <a:r>
              <a:rPr lang="cs-CZ" altLang="cs-CZ" sz="2400">
                <a:latin typeface="Book Antiqua" pitchFamily="18" charset="0"/>
              </a:rPr>
              <a:t>), má inverzní trafo stejný tvar jako přímá.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4662488" y="1916113"/>
            <a:ext cx="909637" cy="10080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2" name="Obdélník 11"/>
          <p:cNvSpPr/>
          <p:nvPr/>
        </p:nvSpPr>
        <p:spPr>
          <a:xfrm>
            <a:off x="6669088" y="1916113"/>
            <a:ext cx="879475" cy="10080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1" name="Zástupný symbol pro obsah 2"/>
          <p:cNvSpPr>
            <a:spLocks/>
          </p:cNvSpPr>
          <p:nvPr/>
        </p:nvSpPr>
        <p:spPr bwMode="auto">
          <a:xfrm>
            <a:off x="179388" y="1914525"/>
            <a:ext cx="8964612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a)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=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  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</a:t>
            </a:r>
            <a: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  <a:t>	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	</a:t>
            </a:r>
            <a:r>
              <a:rPr lang="en-US" altLang="cs-CZ" sz="3000">
                <a:solidFill>
                  <a:schemeClr val="tx1"/>
                </a:solidFill>
                <a:latin typeface="Book Antiqua" pitchFamily="18" charset="0"/>
              </a:rPr>
              <a:t>·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 1</a:t>
            </a:r>
            <a:r>
              <a:rPr lang="cs-CZ" altLang="cs-CZ" sz="3000" b="1" i="1">
                <a:solidFill>
                  <a:schemeClr val="tx1"/>
                </a:solidFill>
                <a:latin typeface="Book Antiqua" pitchFamily="18" charset="0"/>
              </a:rPr>
              <a:t>		 </a:t>
            </a:r>
            <a:r>
              <a:rPr lang="en-US" altLang="cs-CZ" sz="3000">
                <a:solidFill>
                  <a:schemeClr val="tx1"/>
                </a:solidFill>
                <a:latin typeface="Book Antiqua" pitchFamily="18" charset="0"/>
              </a:rPr>
              <a:t>·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 </a:t>
            </a:r>
            <a:endParaRPr lang="en-US" altLang="cs-CZ" sz="3000">
              <a:solidFill>
                <a:schemeClr val="tx1"/>
              </a:solidFill>
              <a:latin typeface="Book Antiqua" pitchFamily="18" charset="0"/>
            </a:endParaRPr>
          </a:p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b) 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=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 +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		</a:t>
            </a:r>
            <a:r>
              <a:rPr lang="en-US" altLang="cs-CZ" sz="3000">
                <a:solidFill>
                  <a:schemeClr val="tx1"/>
                </a:solidFill>
                <a:latin typeface="Book Antiqua" pitchFamily="18" charset="0"/>
              </a:rPr>
              <a:t>·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		 </a:t>
            </a:r>
            <a:r>
              <a:rPr lang="en-US" altLang="cs-CZ" sz="3000">
                <a:solidFill>
                  <a:schemeClr val="tx1"/>
                </a:solidFill>
                <a:latin typeface="Book Antiqua" pitchFamily="18" charset="0"/>
              </a:rPr>
              <a:t>·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 1</a:t>
            </a:r>
          </a:p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endParaRPr lang="cs-CZ" altLang="cs-CZ" sz="3000" b="1" i="1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22" name="Zástupný symbol pro obsah 2"/>
          <p:cNvSpPr>
            <a:spLocks/>
          </p:cNvSpPr>
          <p:nvPr/>
        </p:nvSpPr>
        <p:spPr bwMode="auto">
          <a:xfrm>
            <a:off x="185738" y="1914525"/>
            <a:ext cx="8964612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a)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=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  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</a:t>
            </a:r>
            <a: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  <a:t>	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	</a:t>
            </a:r>
            <a:r>
              <a:rPr lang="en-US" altLang="cs-CZ" sz="3000">
                <a:solidFill>
                  <a:schemeClr val="tx1"/>
                </a:solidFill>
                <a:latin typeface="Book Antiqua" pitchFamily="18" charset="0"/>
              </a:rPr>
              <a:t>·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 1</a:t>
            </a:r>
            <a:r>
              <a:rPr lang="cs-CZ" altLang="cs-CZ" sz="3000" b="1" i="1">
                <a:solidFill>
                  <a:schemeClr val="tx1"/>
                </a:solidFill>
                <a:latin typeface="Book Antiqua" pitchFamily="18" charset="0"/>
              </a:rPr>
              <a:t>		 </a:t>
            </a:r>
            <a:r>
              <a:rPr lang="en-US" altLang="cs-CZ" sz="300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 </a:t>
            </a:r>
            <a:endParaRPr lang="en-US" altLang="cs-CZ" sz="3000">
              <a:solidFill>
                <a:schemeClr val="tx1"/>
              </a:solidFill>
              <a:latin typeface="Book Antiqua" pitchFamily="18" charset="0"/>
            </a:endParaRPr>
          </a:p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b) 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=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 +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		</a:t>
            </a:r>
            <a:r>
              <a:rPr lang="en-US" altLang="cs-CZ" sz="3000">
                <a:solidFill>
                  <a:schemeClr val="tx1"/>
                </a:solidFill>
                <a:latin typeface="Book Antiqua" pitchFamily="18" charset="0"/>
              </a:rPr>
              <a:t>·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		 </a:t>
            </a:r>
            <a:endParaRPr lang="cs-CZ" altLang="cs-CZ" sz="3000">
              <a:solidFill>
                <a:schemeClr val="tx1"/>
              </a:solidFill>
              <a:latin typeface="Book Antiqua" pitchFamily="18" charset="0"/>
            </a:endParaRPr>
          </a:p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endParaRPr lang="cs-CZ" altLang="cs-CZ" sz="3000" b="1" i="1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23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23.4.2018    </a:t>
            </a:r>
            <a:r>
              <a:rPr lang="cs-CZ" sz="1200" dirty="0" smtClean="0">
                <a:solidFill>
                  <a:srgbClr val="D38E27"/>
                </a:solidFill>
              </a:rPr>
              <a:t>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7129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5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8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8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800"/>
                            </p:stCondLst>
                            <p:childTnLst>
                              <p:par>
                                <p:cTn id="38" presetID="8" presetClass="entr" presetSubtype="16" fill="hold" nodeType="after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7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9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" presetClass="entr" presetSubtype="4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8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88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2100"/>
                            </p:stCondLst>
                            <p:childTnLst>
                              <p:par>
                                <p:cTn id="5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6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3" presetID="8" presetClass="entr" presetSubtype="16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2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4" dur="2000"/>
                                        <p:tgtEl>
                                          <p:spTgt spid="88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9" dur="2000"/>
                                        <p:tgtEl>
                                          <p:spTgt spid="88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2" dur="2000"/>
                                        <p:tgtEl>
                                          <p:spTgt spid="88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4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6" dur="2000"/>
                                        <p:tgtEl>
                                          <p:spTgt spid="880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98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0" dur="2000"/>
                                        <p:tgtEl>
                                          <p:spTgt spid="88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75" grpId="0" animBg="1"/>
      <p:bldP spid="88077" grpId="0" animBg="1"/>
      <p:bldP spid="88078" grpId="0" animBg="1"/>
      <p:bldP spid="88079" grpId="0" animBg="1"/>
      <p:bldP spid="88080" grpId="0" animBg="1"/>
      <p:bldP spid="88082" grpId="0" animBg="1"/>
      <p:bldP spid="8" grpId="0"/>
      <p:bldP spid="9" grpId="0"/>
      <p:bldP spid="11" grpId="0" animBg="1"/>
      <p:bldP spid="12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0825" y="2709863"/>
            <a:ext cx="8713788" cy="1655762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sz="3000" b="1" i="1" smtClean="0">
                <a:solidFill>
                  <a:srgbClr val="CC0000"/>
                </a:solidFill>
                <a:latin typeface="Book Antiqua" pitchFamily="18" charset="0"/>
              </a:rPr>
              <a:t>Přímá </a:t>
            </a:r>
            <a:r>
              <a:rPr lang="cs-CZ" sz="3000" b="1" i="1" smtClean="0">
                <a:solidFill>
                  <a:schemeClr val="tx1"/>
                </a:solidFill>
                <a:latin typeface="Book Antiqua" pitchFamily="18" charset="0"/>
              </a:rPr>
              <a:t>Lorentzova transformace:</a:t>
            </a:r>
          </a:p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en-GB" sz="3000" i="1" smtClean="0">
                <a:solidFill>
                  <a:srgbClr val="32B503"/>
                </a:solidFill>
                <a:latin typeface="Book Antiqua" pitchFamily="18" charset="0"/>
              </a:rPr>
              <a:t>x’</a:t>
            </a:r>
            <a:r>
              <a:rPr lang="cs-CZ" sz="3000" i="1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sz="3000" smtClean="0">
                <a:solidFill>
                  <a:schemeClr val="tx1"/>
                </a:solidFill>
                <a:latin typeface="Book Antiqua" pitchFamily="18" charset="0"/>
              </a:rPr>
              <a:t>	 </a:t>
            </a:r>
            <a:r>
              <a:rPr lang="cs-CZ" sz="3000" i="1" smtClean="0">
                <a:solidFill>
                  <a:schemeClr val="tx1"/>
                </a:solidFill>
                <a:latin typeface="Book Antiqua" pitchFamily="18" charset="0"/>
              </a:rPr>
              <a:t>= </a:t>
            </a:r>
            <a:r>
              <a:rPr lang="el-GR" sz="3000" i="1" smtClean="0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sz="3000" i="1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sz="3000" smtClean="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GB" sz="3000" i="1" smtClean="0">
                <a:solidFill>
                  <a:srgbClr val="FF3300"/>
                </a:solidFill>
                <a:latin typeface="Book Antiqua" pitchFamily="18" charset="0"/>
              </a:rPr>
              <a:t>x</a:t>
            </a:r>
            <a:r>
              <a:rPr lang="en-GB" sz="3000" i="1" smtClean="0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sz="3000" i="1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l-GR" sz="3000" i="1" smtClean="0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GB" sz="3000" i="1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sz="3000" i="1" smtClean="0">
                <a:solidFill>
                  <a:srgbClr val="FF3300"/>
                </a:solidFill>
                <a:latin typeface="Book Antiqua" pitchFamily="18" charset="0"/>
              </a:rPr>
              <a:t>x</a:t>
            </a:r>
            <a:r>
              <a:rPr lang="cs-CZ" sz="3000" baseline="-25000" smtClean="0">
                <a:solidFill>
                  <a:srgbClr val="FF3300"/>
                </a:solidFill>
                <a:latin typeface="Book Antiqua" pitchFamily="18" charset="0"/>
              </a:rPr>
              <a:t>0</a:t>
            </a:r>
            <a:r>
              <a:rPr lang="cs-CZ" sz="3000" smtClean="0">
                <a:solidFill>
                  <a:schemeClr val="tx1"/>
                </a:solidFill>
                <a:latin typeface="Book Antiqua" pitchFamily="18" charset="0"/>
              </a:rPr>
              <a:t>) 	</a:t>
            </a:r>
            <a:r>
              <a:rPr lang="cs-CZ" sz="3000" i="1" smtClean="0">
                <a:solidFill>
                  <a:schemeClr val="tx1"/>
                </a:solidFill>
                <a:latin typeface="Book Antiqua" pitchFamily="18" charset="0"/>
              </a:rPr>
              <a:t>= </a:t>
            </a:r>
            <a:r>
              <a:rPr lang="el-GR" sz="3000" i="1" smtClean="0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sz="3000" i="1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sz="3000" smtClean="0">
                <a:solidFill>
                  <a:schemeClr val="tx1"/>
                </a:solidFill>
                <a:latin typeface="Book Antiqua" pitchFamily="18" charset="0"/>
              </a:rPr>
              <a:t>(       </a:t>
            </a:r>
            <a:r>
              <a:rPr lang="en-GB" sz="3000" i="1" smtClean="0">
                <a:solidFill>
                  <a:srgbClr val="FF3300"/>
                </a:solidFill>
                <a:latin typeface="Book Antiqua" pitchFamily="18" charset="0"/>
              </a:rPr>
              <a:t>x</a:t>
            </a:r>
            <a:r>
              <a:rPr lang="cs-CZ" sz="3000" i="1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sz="3000" i="1" smtClean="0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sz="3000" i="1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sz="3000" i="1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l-GR" sz="3000" i="1" smtClean="0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GB" sz="3000" i="1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sz="3000" i="1" smtClean="0">
                <a:solidFill>
                  <a:srgbClr val="FF3300"/>
                </a:solidFill>
                <a:latin typeface="Book Antiqua" pitchFamily="18" charset="0"/>
              </a:rPr>
              <a:t>x</a:t>
            </a:r>
            <a:r>
              <a:rPr lang="cs-CZ" sz="3000" baseline="-25000" smtClean="0">
                <a:solidFill>
                  <a:srgbClr val="FF3300"/>
                </a:solidFill>
                <a:latin typeface="Book Antiqua" pitchFamily="18" charset="0"/>
              </a:rPr>
              <a:t>0</a:t>
            </a:r>
            <a:r>
              <a:rPr lang="cs-CZ" sz="3000" smtClean="0">
                <a:solidFill>
                  <a:schemeClr val="tx1"/>
                </a:solidFill>
                <a:latin typeface="Book Antiqua" pitchFamily="18" charset="0"/>
              </a:rPr>
              <a:t>)</a:t>
            </a:r>
          </a:p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sz="3000" i="1" smtClean="0">
                <a:solidFill>
                  <a:srgbClr val="32B503"/>
                </a:solidFill>
                <a:latin typeface="Book Antiqua" pitchFamily="18" charset="0"/>
              </a:rPr>
              <a:t>x</a:t>
            </a:r>
            <a:r>
              <a:rPr lang="cs-CZ" sz="3000" baseline="-25000" smtClean="0">
                <a:solidFill>
                  <a:srgbClr val="32B503"/>
                </a:solidFill>
                <a:latin typeface="Book Antiqua" pitchFamily="18" charset="0"/>
              </a:rPr>
              <a:t>0</a:t>
            </a:r>
            <a:r>
              <a:rPr lang="en-GB" sz="3000" i="1" smtClean="0">
                <a:solidFill>
                  <a:srgbClr val="32B503"/>
                </a:solidFill>
                <a:latin typeface="Book Antiqua" pitchFamily="18" charset="0"/>
              </a:rPr>
              <a:t>’</a:t>
            </a:r>
            <a:r>
              <a:rPr lang="cs-CZ" sz="3000" i="1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sz="3000" smtClean="0">
                <a:solidFill>
                  <a:schemeClr val="tx1"/>
                </a:solidFill>
                <a:latin typeface="Book Antiqua" pitchFamily="18" charset="0"/>
              </a:rPr>
              <a:t>	 </a:t>
            </a:r>
            <a:r>
              <a:rPr lang="cs-CZ" sz="3000" i="1" smtClean="0">
                <a:solidFill>
                  <a:schemeClr val="tx1"/>
                </a:solidFill>
                <a:latin typeface="Book Antiqua" pitchFamily="18" charset="0"/>
              </a:rPr>
              <a:t>= </a:t>
            </a:r>
            <a:r>
              <a:rPr lang="el-GR" sz="3000" i="1" smtClean="0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sz="3000" i="1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sz="3000" smtClean="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GB" sz="3000" i="1" smtClean="0">
                <a:solidFill>
                  <a:srgbClr val="FF3300"/>
                </a:solidFill>
                <a:latin typeface="Book Antiqua" pitchFamily="18" charset="0"/>
              </a:rPr>
              <a:t>x</a:t>
            </a:r>
            <a:r>
              <a:rPr lang="cs-CZ" sz="3000" baseline="-25000" smtClean="0">
                <a:solidFill>
                  <a:srgbClr val="FF3300"/>
                </a:solidFill>
                <a:latin typeface="Book Antiqua" pitchFamily="18" charset="0"/>
              </a:rPr>
              <a:t>0</a:t>
            </a:r>
            <a:r>
              <a:rPr lang="en-GB" sz="3000" i="1" smtClean="0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sz="3000" i="1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l-GR" sz="3000" i="1" smtClean="0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GB" sz="3000" i="1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sz="3000" i="1" smtClean="0">
                <a:solidFill>
                  <a:srgbClr val="FF3300"/>
                </a:solidFill>
                <a:latin typeface="Book Antiqua" pitchFamily="18" charset="0"/>
              </a:rPr>
              <a:t>x</a:t>
            </a:r>
            <a:r>
              <a:rPr lang="cs-CZ" sz="3000" smtClean="0">
                <a:solidFill>
                  <a:schemeClr val="tx1"/>
                </a:solidFill>
                <a:latin typeface="Book Antiqua" pitchFamily="18" charset="0"/>
              </a:rPr>
              <a:t>) 	</a:t>
            </a:r>
            <a:r>
              <a:rPr lang="cs-CZ" sz="3000" i="1" smtClean="0">
                <a:solidFill>
                  <a:schemeClr val="tx1"/>
                </a:solidFill>
                <a:latin typeface="Book Antiqua" pitchFamily="18" charset="0"/>
              </a:rPr>
              <a:t>= </a:t>
            </a:r>
            <a:r>
              <a:rPr lang="el-GR" sz="3000" i="1" smtClean="0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sz="3000" i="1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sz="3000" smtClean="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GB" sz="3000" i="1" smtClean="0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sz="3000" i="1" smtClean="0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el-GR" sz="3000" i="1" smtClean="0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cs-CZ" sz="3000" i="1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sz="3000" i="1" smtClean="0">
                <a:solidFill>
                  <a:srgbClr val="FF3300"/>
                </a:solidFill>
                <a:latin typeface="Book Antiqua" pitchFamily="18" charset="0"/>
              </a:rPr>
              <a:t>x</a:t>
            </a:r>
            <a:r>
              <a:rPr lang="cs-CZ" sz="3000" smtClean="0">
                <a:solidFill>
                  <a:schemeClr val="tx1"/>
                </a:solidFill>
                <a:latin typeface="Book Antiqua" pitchFamily="18" charset="0"/>
              </a:rPr>
              <a:t> +     </a:t>
            </a:r>
            <a:r>
              <a:rPr lang="cs-CZ" sz="3000" i="1" smtClean="0">
                <a:solidFill>
                  <a:srgbClr val="FF3300"/>
                </a:solidFill>
                <a:latin typeface="Book Antiqua" pitchFamily="18" charset="0"/>
              </a:rPr>
              <a:t>x</a:t>
            </a:r>
            <a:r>
              <a:rPr lang="cs-CZ" sz="3000" baseline="-25000" smtClean="0">
                <a:solidFill>
                  <a:srgbClr val="FF3300"/>
                </a:solidFill>
                <a:latin typeface="Book Antiqua" pitchFamily="18" charset="0"/>
              </a:rPr>
              <a:t>0</a:t>
            </a:r>
            <a:r>
              <a:rPr lang="cs-CZ" sz="3000" smtClean="0">
                <a:solidFill>
                  <a:schemeClr val="tx1"/>
                </a:solidFill>
                <a:latin typeface="Book Antiqua" pitchFamily="18" charset="0"/>
              </a:rPr>
              <a:t>) </a:t>
            </a:r>
            <a:endParaRPr lang="cs-CZ" sz="3000" smtClean="0">
              <a:latin typeface="Book Antiqua" pitchFamily="18" charset="0"/>
            </a:endParaRPr>
          </a:p>
        </p:txBody>
      </p:sp>
      <p:sp>
        <p:nvSpPr>
          <p:cNvPr id="5" name="Zástupný symbol pro zápatí 4"/>
          <p:cNvSpPr txBox="1">
            <a:spLocks noGrp="1"/>
          </p:cNvSpPr>
          <p:nvPr/>
        </p:nvSpPr>
        <p:spPr>
          <a:xfrm>
            <a:off x="3581400" y="76200"/>
            <a:ext cx="2895600" cy="28892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endParaRPr lang="cs-CZ" sz="120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395288" y="404813"/>
            <a:ext cx="842486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4000" b="1" i="1">
                <a:latin typeface="Book Antiqua" pitchFamily="18" charset="0"/>
              </a:rPr>
              <a:t>Lorentzova trafo (shrnutí)</a:t>
            </a:r>
            <a:endParaRPr lang="en-US" sz="4000" i="1">
              <a:latin typeface="Book Antiqua" pitchFamily="18" charset="0"/>
            </a:endParaRPr>
          </a:p>
        </p:txBody>
      </p:sp>
      <p:sp>
        <p:nvSpPr>
          <p:cNvPr id="2" name="Zástupný symbol pro obsah 2"/>
          <p:cNvSpPr>
            <a:spLocks/>
          </p:cNvSpPr>
          <p:nvPr/>
        </p:nvSpPr>
        <p:spPr bwMode="auto">
          <a:xfrm>
            <a:off x="250825" y="4581525"/>
            <a:ext cx="8713788" cy="165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cs-CZ" sz="3000" b="1" i="1">
                <a:solidFill>
                  <a:srgbClr val="CC0000"/>
                </a:solidFill>
                <a:latin typeface="Book Antiqua" pitchFamily="18" charset="0"/>
              </a:rPr>
              <a:t>Inverzní </a:t>
            </a:r>
            <a:r>
              <a:rPr lang="cs-CZ" sz="3000" b="1" i="1">
                <a:latin typeface="Book Antiqua" pitchFamily="18" charset="0"/>
              </a:rPr>
              <a:t>Lorentzova transformace:</a:t>
            </a:r>
            <a:r>
              <a:rPr lang="cs-CZ" sz="3000" b="1" i="1">
                <a:solidFill>
                  <a:srgbClr val="CC0000"/>
                </a:solidFill>
                <a:latin typeface="Book Antiqua" pitchFamily="18" charset="0"/>
              </a:rPr>
              <a:t> </a:t>
            </a:r>
            <a:r>
              <a:rPr lang="el-GR" sz="3000" i="1">
                <a:latin typeface="Book Antiqua" pitchFamily="18" charset="0"/>
              </a:rPr>
              <a:t>β</a:t>
            </a:r>
            <a:r>
              <a:rPr lang="en-GB" sz="3000" i="1">
                <a:latin typeface="Book Antiqua" pitchFamily="18" charset="0"/>
              </a:rPr>
              <a:t>’ = </a:t>
            </a:r>
            <a:r>
              <a:rPr lang="en-GB" sz="3200" i="1" baseline="6000"/>
              <a:t>–</a:t>
            </a:r>
            <a:r>
              <a:rPr lang="en-GB"/>
              <a:t> </a:t>
            </a:r>
            <a:r>
              <a:rPr lang="el-GR" sz="3000" i="1">
                <a:latin typeface="Book Antiqua" pitchFamily="18" charset="0"/>
              </a:rPr>
              <a:t>β</a:t>
            </a:r>
            <a:r>
              <a:rPr lang="en-GB" sz="3000" i="1">
                <a:latin typeface="Book Antiqua" pitchFamily="18" charset="0"/>
              </a:rPr>
              <a:t> </a:t>
            </a:r>
            <a:endParaRPr lang="cs-CZ" sz="3000" i="1">
              <a:solidFill>
                <a:srgbClr val="CC0000"/>
              </a:solidFill>
              <a:latin typeface="Book Antiqua" pitchFamily="18" charset="0"/>
            </a:endParaRP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en-GB" sz="3000" i="1">
                <a:solidFill>
                  <a:srgbClr val="FF3300"/>
                </a:solidFill>
                <a:latin typeface="Book Antiqua" pitchFamily="18" charset="0"/>
              </a:rPr>
              <a:t>x</a:t>
            </a:r>
            <a:r>
              <a:rPr lang="cs-CZ" sz="3000" i="1">
                <a:solidFill>
                  <a:srgbClr val="FF3300"/>
                </a:solidFill>
                <a:latin typeface="Book Antiqua" pitchFamily="18" charset="0"/>
              </a:rPr>
              <a:t> </a:t>
            </a:r>
            <a:r>
              <a:rPr lang="cs-CZ" sz="3000">
                <a:latin typeface="Book Antiqua" pitchFamily="18" charset="0"/>
              </a:rPr>
              <a:t>	 </a:t>
            </a:r>
            <a:r>
              <a:rPr lang="cs-CZ" sz="3000" i="1">
                <a:latin typeface="Book Antiqua" pitchFamily="18" charset="0"/>
              </a:rPr>
              <a:t>= </a:t>
            </a:r>
            <a:r>
              <a:rPr lang="el-GR" sz="3000" i="1">
                <a:latin typeface="Book Antiqua" pitchFamily="18" charset="0"/>
              </a:rPr>
              <a:t>γ</a:t>
            </a:r>
            <a:r>
              <a:rPr lang="cs-CZ" sz="3000" i="1">
                <a:latin typeface="Book Antiqua" pitchFamily="18" charset="0"/>
              </a:rPr>
              <a:t> </a:t>
            </a:r>
            <a:r>
              <a:rPr lang="cs-CZ" sz="3000">
                <a:latin typeface="Book Antiqua" pitchFamily="18" charset="0"/>
              </a:rPr>
              <a:t>(</a:t>
            </a:r>
            <a:r>
              <a:rPr lang="en-GB" sz="3000" i="1">
                <a:solidFill>
                  <a:srgbClr val="32B503"/>
                </a:solidFill>
                <a:latin typeface="Book Antiqua" pitchFamily="18" charset="0"/>
              </a:rPr>
              <a:t>x’</a:t>
            </a:r>
            <a:r>
              <a:rPr lang="cs-CZ" sz="3000" i="1">
                <a:latin typeface="Book Antiqua" pitchFamily="18" charset="0"/>
              </a:rPr>
              <a:t>+ </a:t>
            </a:r>
            <a:r>
              <a:rPr lang="el-GR" sz="3000" i="1">
                <a:latin typeface="Book Antiqua" pitchFamily="18" charset="0"/>
              </a:rPr>
              <a:t>β</a:t>
            </a:r>
            <a:r>
              <a:rPr lang="en-GB" sz="3000" i="1">
                <a:latin typeface="Book Antiqua" pitchFamily="18" charset="0"/>
              </a:rPr>
              <a:t> </a:t>
            </a:r>
            <a:r>
              <a:rPr lang="cs-CZ" sz="3000" i="1">
                <a:solidFill>
                  <a:srgbClr val="32B503"/>
                </a:solidFill>
                <a:latin typeface="Book Antiqua" pitchFamily="18" charset="0"/>
              </a:rPr>
              <a:t>x</a:t>
            </a:r>
            <a:r>
              <a:rPr lang="cs-CZ" sz="3000" baseline="-25000">
                <a:solidFill>
                  <a:srgbClr val="32B503"/>
                </a:solidFill>
                <a:latin typeface="Book Antiqua" pitchFamily="18" charset="0"/>
              </a:rPr>
              <a:t>0</a:t>
            </a:r>
            <a:r>
              <a:rPr lang="en-GB" sz="3000" i="1">
                <a:solidFill>
                  <a:srgbClr val="32B503"/>
                </a:solidFill>
                <a:latin typeface="Book Antiqua" pitchFamily="18" charset="0"/>
              </a:rPr>
              <a:t>’</a:t>
            </a:r>
            <a:r>
              <a:rPr lang="cs-CZ" sz="3000">
                <a:latin typeface="Book Antiqua" pitchFamily="18" charset="0"/>
              </a:rPr>
              <a:t>) 	</a:t>
            </a:r>
            <a:r>
              <a:rPr lang="cs-CZ" sz="3000" i="1">
                <a:latin typeface="Book Antiqua" pitchFamily="18" charset="0"/>
              </a:rPr>
              <a:t>= </a:t>
            </a:r>
            <a:r>
              <a:rPr lang="el-GR" sz="3000" i="1">
                <a:latin typeface="Book Antiqua" pitchFamily="18" charset="0"/>
              </a:rPr>
              <a:t>γ</a:t>
            </a:r>
            <a:r>
              <a:rPr lang="cs-CZ" sz="3000" i="1">
                <a:latin typeface="Book Antiqua" pitchFamily="18" charset="0"/>
              </a:rPr>
              <a:t> </a:t>
            </a:r>
            <a:r>
              <a:rPr lang="cs-CZ" sz="3000">
                <a:latin typeface="Book Antiqua" pitchFamily="18" charset="0"/>
              </a:rPr>
              <a:t>(    </a:t>
            </a:r>
            <a:r>
              <a:rPr lang="en-GB" sz="3000" i="1">
                <a:solidFill>
                  <a:srgbClr val="32B503"/>
                </a:solidFill>
                <a:latin typeface="Book Antiqua" pitchFamily="18" charset="0"/>
              </a:rPr>
              <a:t>x’</a:t>
            </a:r>
            <a:r>
              <a:rPr lang="cs-CZ" sz="3000" i="1">
                <a:latin typeface="Book Antiqua" pitchFamily="18" charset="0"/>
              </a:rPr>
              <a:t>+ </a:t>
            </a:r>
            <a:r>
              <a:rPr lang="en-GB" sz="3000" i="1">
                <a:latin typeface="Book Antiqua" pitchFamily="18" charset="0"/>
              </a:rPr>
              <a:t> </a:t>
            </a:r>
            <a:r>
              <a:rPr lang="el-GR" sz="3000" i="1">
                <a:latin typeface="Book Antiqua" pitchFamily="18" charset="0"/>
              </a:rPr>
              <a:t>β</a:t>
            </a:r>
            <a:r>
              <a:rPr lang="en-GB" sz="3000" i="1">
                <a:latin typeface="Book Antiqua" pitchFamily="18" charset="0"/>
              </a:rPr>
              <a:t> </a:t>
            </a:r>
            <a:r>
              <a:rPr lang="cs-CZ" sz="3000" i="1">
                <a:solidFill>
                  <a:srgbClr val="32B503"/>
                </a:solidFill>
                <a:latin typeface="Book Antiqua" pitchFamily="18" charset="0"/>
              </a:rPr>
              <a:t>x</a:t>
            </a:r>
            <a:r>
              <a:rPr lang="cs-CZ" sz="3000" baseline="-25000">
                <a:solidFill>
                  <a:srgbClr val="32B503"/>
                </a:solidFill>
                <a:latin typeface="Book Antiqua" pitchFamily="18" charset="0"/>
              </a:rPr>
              <a:t>0</a:t>
            </a:r>
            <a:r>
              <a:rPr lang="en-GB" sz="3000" i="1">
                <a:solidFill>
                  <a:srgbClr val="32B503"/>
                </a:solidFill>
                <a:latin typeface="Book Antiqua" pitchFamily="18" charset="0"/>
              </a:rPr>
              <a:t>’</a:t>
            </a:r>
            <a:r>
              <a:rPr lang="cs-CZ" sz="3000">
                <a:latin typeface="Book Antiqua" pitchFamily="18" charset="0"/>
              </a:rPr>
              <a:t>)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cs-CZ" sz="3000" i="1">
                <a:solidFill>
                  <a:srgbClr val="FF3300"/>
                </a:solidFill>
                <a:latin typeface="Book Antiqua" pitchFamily="18" charset="0"/>
              </a:rPr>
              <a:t>x</a:t>
            </a:r>
            <a:r>
              <a:rPr lang="cs-CZ" sz="3000" baseline="-25000">
                <a:solidFill>
                  <a:srgbClr val="FF3300"/>
                </a:solidFill>
                <a:latin typeface="Book Antiqua" pitchFamily="18" charset="0"/>
              </a:rPr>
              <a:t>0</a:t>
            </a:r>
            <a:r>
              <a:rPr lang="cs-CZ" sz="3000" i="1">
                <a:solidFill>
                  <a:srgbClr val="FF3300"/>
                </a:solidFill>
                <a:latin typeface="Book Antiqua" pitchFamily="18" charset="0"/>
              </a:rPr>
              <a:t> </a:t>
            </a:r>
            <a:r>
              <a:rPr lang="cs-CZ" sz="3000">
                <a:latin typeface="Book Antiqua" pitchFamily="18" charset="0"/>
              </a:rPr>
              <a:t>	 </a:t>
            </a:r>
            <a:r>
              <a:rPr lang="cs-CZ" sz="3000" i="1">
                <a:latin typeface="Book Antiqua" pitchFamily="18" charset="0"/>
              </a:rPr>
              <a:t>= </a:t>
            </a:r>
            <a:r>
              <a:rPr lang="el-GR" sz="3000" i="1">
                <a:latin typeface="Book Antiqua" pitchFamily="18" charset="0"/>
              </a:rPr>
              <a:t>γ</a:t>
            </a:r>
            <a:r>
              <a:rPr lang="cs-CZ" sz="3000" i="1">
                <a:latin typeface="Book Antiqua" pitchFamily="18" charset="0"/>
              </a:rPr>
              <a:t> </a:t>
            </a:r>
            <a:r>
              <a:rPr lang="cs-CZ" sz="3000">
                <a:latin typeface="Book Antiqua" pitchFamily="18" charset="0"/>
              </a:rPr>
              <a:t>(</a:t>
            </a:r>
            <a:r>
              <a:rPr lang="en-GB" sz="3000" i="1">
                <a:latin typeface="Book Antiqua" pitchFamily="18" charset="0"/>
              </a:rPr>
              <a:t>x</a:t>
            </a:r>
            <a:r>
              <a:rPr lang="cs-CZ" sz="3000" baseline="-25000">
                <a:latin typeface="Book Antiqua" pitchFamily="18" charset="0"/>
              </a:rPr>
              <a:t>0</a:t>
            </a:r>
            <a:r>
              <a:rPr lang="en-GB" sz="3000" i="1">
                <a:latin typeface="Book Antiqua" pitchFamily="18" charset="0"/>
              </a:rPr>
              <a:t>’</a:t>
            </a:r>
            <a:r>
              <a:rPr lang="cs-CZ" sz="3000" i="1">
                <a:latin typeface="Book Antiqua" pitchFamily="18" charset="0"/>
              </a:rPr>
              <a:t>+ </a:t>
            </a:r>
            <a:r>
              <a:rPr lang="el-GR" sz="3000" i="1">
                <a:latin typeface="Book Antiqua" pitchFamily="18" charset="0"/>
              </a:rPr>
              <a:t>β</a:t>
            </a:r>
            <a:r>
              <a:rPr lang="en-GB" sz="3000" i="1">
                <a:latin typeface="Book Antiqua" pitchFamily="18" charset="0"/>
              </a:rPr>
              <a:t> </a:t>
            </a:r>
            <a:r>
              <a:rPr lang="cs-CZ" sz="3000" i="1">
                <a:solidFill>
                  <a:srgbClr val="32B503"/>
                </a:solidFill>
                <a:latin typeface="Book Antiqua" pitchFamily="18" charset="0"/>
              </a:rPr>
              <a:t>x</a:t>
            </a:r>
            <a:r>
              <a:rPr lang="en-GB" sz="3000" i="1">
                <a:solidFill>
                  <a:srgbClr val="32B503"/>
                </a:solidFill>
                <a:latin typeface="Book Antiqua" pitchFamily="18" charset="0"/>
              </a:rPr>
              <a:t>’</a:t>
            </a:r>
            <a:r>
              <a:rPr lang="cs-CZ" sz="3000">
                <a:latin typeface="Book Antiqua" pitchFamily="18" charset="0"/>
              </a:rPr>
              <a:t>) 	</a:t>
            </a:r>
            <a:r>
              <a:rPr lang="cs-CZ" sz="3000" i="1">
                <a:latin typeface="Book Antiqua" pitchFamily="18" charset="0"/>
              </a:rPr>
              <a:t>= </a:t>
            </a:r>
            <a:r>
              <a:rPr lang="el-GR" sz="3000" i="1">
                <a:latin typeface="Book Antiqua" pitchFamily="18" charset="0"/>
              </a:rPr>
              <a:t>γ</a:t>
            </a:r>
            <a:r>
              <a:rPr lang="cs-CZ" sz="3000" i="1">
                <a:latin typeface="Book Antiqua" pitchFamily="18" charset="0"/>
              </a:rPr>
              <a:t> </a:t>
            </a:r>
            <a:r>
              <a:rPr lang="cs-CZ" sz="3000">
                <a:latin typeface="Book Antiqua" pitchFamily="18" charset="0"/>
              </a:rPr>
              <a:t>(</a:t>
            </a:r>
            <a:r>
              <a:rPr lang="cs-CZ" sz="3000" i="1">
                <a:latin typeface="Book Antiqua" pitchFamily="18" charset="0"/>
              </a:rPr>
              <a:t> </a:t>
            </a:r>
            <a:r>
              <a:rPr lang="el-GR" sz="3000" i="1">
                <a:latin typeface="Book Antiqua" pitchFamily="18" charset="0"/>
              </a:rPr>
              <a:t>β</a:t>
            </a:r>
            <a:r>
              <a:rPr lang="cs-CZ" sz="3000" i="1">
                <a:latin typeface="Book Antiqua" pitchFamily="18" charset="0"/>
              </a:rPr>
              <a:t> </a:t>
            </a:r>
            <a:r>
              <a:rPr lang="en-GB" sz="3000" i="1">
                <a:solidFill>
                  <a:srgbClr val="32B503"/>
                </a:solidFill>
                <a:latin typeface="Book Antiqua" pitchFamily="18" charset="0"/>
              </a:rPr>
              <a:t>x’</a:t>
            </a:r>
            <a:r>
              <a:rPr lang="cs-CZ" sz="3000">
                <a:latin typeface="Book Antiqua" pitchFamily="18" charset="0"/>
              </a:rPr>
              <a:t> +    </a:t>
            </a:r>
            <a:r>
              <a:rPr lang="cs-CZ" sz="3000" i="1">
                <a:solidFill>
                  <a:srgbClr val="32B503"/>
                </a:solidFill>
                <a:latin typeface="Book Antiqua" pitchFamily="18" charset="0"/>
              </a:rPr>
              <a:t>x</a:t>
            </a:r>
            <a:r>
              <a:rPr lang="cs-CZ" sz="3000" baseline="-25000">
                <a:solidFill>
                  <a:srgbClr val="32B503"/>
                </a:solidFill>
                <a:latin typeface="Book Antiqua" pitchFamily="18" charset="0"/>
              </a:rPr>
              <a:t>0</a:t>
            </a:r>
            <a:r>
              <a:rPr lang="en-GB" sz="3000" i="1">
                <a:solidFill>
                  <a:srgbClr val="32B503"/>
                </a:solidFill>
                <a:latin typeface="Book Antiqua" pitchFamily="18" charset="0"/>
              </a:rPr>
              <a:t>’</a:t>
            </a:r>
            <a:r>
              <a:rPr lang="cs-CZ" sz="3000">
                <a:latin typeface="Book Antiqua" pitchFamily="18" charset="0"/>
              </a:rPr>
              <a:t>) </a:t>
            </a:r>
          </a:p>
        </p:txBody>
      </p:sp>
      <p:sp>
        <p:nvSpPr>
          <p:cNvPr id="6" name="Zástupný symbol pro obsah 2"/>
          <p:cNvSpPr>
            <a:spLocks/>
          </p:cNvSpPr>
          <p:nvPr/>
        </p:nvSpPr>
        <p:spPr bwMode="auto">
          <a:xfrm>
            <a:off x="466725" y="1052513"/>
            <a:ext cx="8713788" cy="1512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cs-CZ" sz="3000" b="1" i="1">
                <a:latin typeface="Book Antiqua" pitchFamily="18" charset="0"/>
              </a:rPr>
              <a:t>Označme </a:t>
            </a:r>
          </a:p>
        </p:txBody>
      </p:sp>
      <p:graphicFrame>
        <p:nvGraphicFramePr>
          <p:cNvPr id="32778" name="Object 10"/>
          <p:cNvGraphicFramePr>
            <a:graphicFrameLocks noChangeAspect="1"/>
          </p:cNvGraphicFramePr>
          <p:nvPr/>
        </p:nvGraphicFramePr>
        <p:xfrm>
          <a:off x="577850" y="1527175"/>
          <a:ext cx="4270375" cy="1108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14" name="Equation" r:id="rId4" imgW="4356000" imgH="1130040" progId="Equation.DSMT4">
                  <p:embed/>
                </p:oleObj>
              </mc:Choice>
              <mc:Fallback>
                <p:oleObj name="Equation" r:id="rId4" imgW="4356000" imgH="113004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7850" y="1527175"/>
                        <a:ext cx="4270375" cy="1108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79" name="Rectangle 11"/>
          <p:cNvSpPr>
            <a:spLocks noChangeArrowheads="1"/>
          </p:cNvSpPr>
          <p:nvPr/>
        </p:nvSpPr>
        <p:spPr bwMode="auto">
          <a:xfrm>
            <a:off x="5121275" y="1716088"/>
            <a:ext cx="3554413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3000" b="1">
                <a:latin typeface="Book Antiqua" pitchFamily="18" charset="0"/>
              </a:rPr>
              <a:t>(</a:t>
            </a:r>
            <a:r>
              <a:rPr lang="cs-CZ" sz="3000" b="1">
                <a:latin typeface="Book Antiqua" pitchFamily="18" charset="0"/>
              </a:rPr>
              <a:t>Lorentzův činitel)</a:t>
            </a:r>
            <a:endParaRPr lang="en-US" sz="3000" b="1">
              <a:latin typeface="Book Antiqua" pitchFamily="18" charset="0"/>
            </a:endParaRPr>
          </a:p>
        </p:txBody>
      </p:sp>
      <p:sp>
        <p:nvSpPr>
          <p:cNvPr id="11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23.4.2018    </a:t>
            </a:r>
            <a:r>
              <a:rPr lang="cs-CZ" sz="1200" dirty="0" smtClean="0">
                <a:solidFill>
                  <a:srgbClr val="D38E27"/>
                </a:solidFill>
              </a:rPr>
              <a:t>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12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27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8" presetClass="entr" presetSubtype="16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8" presetID="8" presetClass="entr" presetSubtype="16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8" presetClass="entr" presetSubtype="16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1" presetID="8" presetClass="entr" presetSubtype="16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TextovéPole 4"/>
          <p:cNvSpPr txBox="1">
            <a:spLocks noChangeArrowheads="1"/>
          </p:cNvSpPr>
          <p:nvPr/>
        </p:nvSpPr>
        <p:spPr bwMode="auto">
          <a:xfrm>
            <a:off x="1741488" y="444500"/>
            <a:ext cx="65468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i="1">
                <a:solidFill>
                  <a:schemeClr val="tx1"/>
                </a:solidFill>
                <a:latin typeface="Book Antiqua" pitchFamily="18" charset="0"/>
              </a:rPr>
              <a:t>Relativistická kinematika graficky</a:t>
            </a:r>
          </a:p>
        </p:txBody>
      </p:sp>
      <p:cxnSp>
        <p:nvCxnSpPr>
          <p:cNvPr id="7" name="Přímá spojovací čára 6"/>
          <p:cNvCxnSpPr>
            <a:cxnSpLocks noChangeShapeType="1"/>
          </p:cNvCxnSpPr>
          <p:nvPr/>
        </p:nvCxnSpPr>
        <p:spPr bwMode="auto">
          <a:xfrm flipH="1">
            <a:off x="4211638" y="1744663"/>
            <a:ext cx="33337" cy="4456112"/>
          </a:xfrm>
          <a:prstGeom prst="line">
            <a:avLst/>
          </a:prstGeom>
          <a:noFill/>
          <a:ln w="57150" algn="ctr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Přímá spojovací čára 8"/>
          <p:cNvCxnSpPr>
            <a:cxnSpLocks noChangeShapeType="1"/>
          </p:cNvCxnSpPr>
          <p:nvPr/>
        </p:nvCxnSpPr>
        <p:spPr bwMode="auto">
          <a:xfrm>
            <a:off x="1500188" y="3714750"/>
            <a:ext cx="5446712" cy="0"/>
          </a:xfrm>
          <a:prstGeom prst="line">
            <a:avLst/>
          </a:prstGeom>
          <a:noFill/>
          <a:ln w="57150" algn="ctr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Přímá spojovací čára 9"/>
          <p:cNvCxnSpPr/>
          <p:nvPr/>
        </p:nvCxnSpPr>
        <p:spPr>
          <a:xfrm>
            <a:off x="1500188" y="2998788"/>
            <a:ext cx="5715000" cy="1587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>
            <a:off x="1500188" y="4500563"/>
            <a:ext cx="5715000" cy="1587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čára 11"/>
          <p:cNvCxnSpPr/>
          <p:nvPr/>
        </p:nvCxnSpPr>
        <p:spPr>
          <a:xfrm>
            <a:off x="3429000" y="2428875"/>
            <a:ext cx="0" cy="3786188"/>
          </a:xfrm>
          <a:prstGeom prst="line">
            <a:avLst/>
          </a:prstGeom>
          <a:ln w="127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>
            <a:off x="4999038" y="2428875"/>
            <a:ext cx="0" cy="3786188"/>
          </a:xfrm>
          <a:prstGeom prst="line">
            <a:avLst/>
          </a:prstGeom>
          <a:ln w="127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čára 14"/>
          <p:cNvCxnSpPr>
            <a:cxnSpLocks noChangeShapeType="1"/>
          </p:cNvCxnSpPr>
          <p:nvPr/>
        </p:nvCxnSpPr>
        <p:spPr bwMode="auto">
          <a:xfrm flipH="1">
            <a:off x="3171825" y="1744663"/>
            <a:ext cx="1871663" cy="4470400"/>
          </a:xfrm>
          <a:prstGeom prst="line">
            <a:avLst/>
          </a:prstGeom>
          <a:noFill/>
          <a:ln w="5715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Přímá spojovací čára 15"/>
          <p:cNvCxnSpPr/>
          <p:nvPr/>
        </p:nvCxnSpPr>
        <p:spPr>
          <a:xfrm flipH="1">
            <a:off x="4021138" y="2060575"/>
            <a:ext cx="1785937" cy="41544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 rot="5400000">
            <a:off x="1288256" y="3802857"/>
            <a:ext cx="3389313" cy="14351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čára 18"/>
          <p:cNvCxnSpPr/>
          <p:nvPr/>
        </p:nvCxnSpPr>
        <p:spPr>
          <a:xfrm rot="10800000" flipV="1">
            <a:off x="1714500" y="1500188"/>
            <a:ext cx="4786313" cy="4714875"/>
          </a:xfrm>
          <a:prstGeom prst="line">
            <a:avLst/>
          </a:prstGeom>
          <a:ln w="57150" cmpd="tri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čára 20"/>
          <p:cNvCxnSpPr/>
          <p:nvPr/>
        </p:nvCxnSpPr>
        <p:spPr>
          <a:xfrm>
            <a:off x="1928813" y="1571625"/>
            <a:ext cx="4857750" cy="4572000"/>
          </a:xfrm>
          <a:prstGeom prst="line">
            <a:avLst/>
          </a:prstGeom>
          <a:ln w="76200" cmpd="tri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ovací čára 22"/>
          <p:cNvCxnSpPr>
            <a:cxnSpLocks noChangeShapeType="1"/>
          </p:cNvCxnSpPr>
          <p:nvPr/>
        </p:nvCxnSpPr>
        <p:spPr bwMode="auto">
          <a:xfrm flipH="1">
            <a:off x="785813" y="2527300"/>
            <a:ext cx="6162675" cy="2687638"/>
          </a:xfrm>
          <a:prstGeom prst="line">
            <a:avLst/>
          </a:prstGeom>
          <a:noFill/>
          <a:ln w="5715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Přímá spojovací čára 23"/>
          <p:cNvCxnSpPr/>
          <p:nvPr/>
        </p:nvCxnSpPr>
        <p:spPr>
          <a:xfrm rot="10800000" flipV="1">
            <a:off x="785813" y="2143125"/>
            <a:ext cx="5168900" cy="222091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ovací čára 24"/>
          <p:cNvCxnSpPr/>
          <p:nvPr/>
        </p:nvCxnSpPr>
        <p:spPr>
          <a:xfrm flipH="1">
            <a:off x="1255713" y="3511550"/>
            <a:ext cx="5419725" cy="24018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ovéPole 25"/>
          <p:cNvSpPr txBox="1">
            <a:spLocks noChangeArrowheads="1"/>
          </p:cNvSpPr>
          <p:nvPr/>
        </p:nvSpPr>
        <p:spPr bwMode="auto">
          <a:xfrm>
            <a:off x="3278188" y="1211263"/>
            <a:ext cx="1635125" cy="461962"/>
          </a:xfrm>
          <a:prstGeom prst="rect">
            <a:avLst/>
          </a:prstGeom>
          <a:solidFill>
            <a:schemeClr val="bg1">
              <a:alpha val="25098"/>
            </a:schemeClr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i="1">
                <a:solidFill>
                  <a:srgbClr val="00B0F0"/>
                </a:solidFill>
                <a:latin typeface="Book Antiqua" pitchFamily="18" charset="0"/>
              </a:rPr>
              <a:t>x</a:t>
            </a:r>
            <a:r>
              <a:rPr lang="cs-CZ" altLang="cs-CZ" sz="2400" b="1" baseline="-25000">
                <a:solidFill>
                  <a:srgbClr val="00B0F0"/>
                </a:solidFill>
                <a:latin typeface="Book Antiqua" pitchFamily="18" charset="0"/>
              </a:rPr>
              <a:t>0</a:t>
            </a:r>
            <a:r>
              <a:rPr lang="cs-CZ" altLang="cs-CZ" sz="2400" b="1" i="1">
                <a:solidFill>
                  <a:srgbClr val="00B0F0"/>
                </a:solidFill>
                <a:latin typeface="Book Antiqua" pitchFamily="18" charset="0"/>
              </a:rPr>
              <a:t>=ct; x=0</a:t>
            </a:r>
          </a:p>
        </p:txBody>
      </p:sp>
      <p:sp>
        <p:nvSpPr>
          <p:cNvPr id="27" name="TextovéPole 26"/>
          <p:cNvSpPr txBox="1">
            <a:spLocks noChangeArrowheads="1"/>
          </p:cNvSpPr>
          <p:nvPr/>
        </p:nvSpPr>
        <p:spPr bwMode="auto">
          <a:xfrm>
            <a:off x="6786563" y="3781621"/>
            <a:ext cx="2357437" cy="460375"/>
          </a:xfrm>
          <a:prstGeom prst="rect">
            <a:avLst/>
          </a:prstGeom>
          <a:solidFill>
            <a:schemeClr val="bg1">
              <a:lumMod val="95000"/>
              <a:alpha val="25098"/>
            </a:schemeClr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cs-CZ" altLang="cs-CZ" sz="2400" i="1" dirty="0">
                <a:solidFill>
                  <a:srgbClr val="0070C0"/>
                </a:solidFill>
                <a:latin typeface="Book Antiqua" pitchFamily="18" charset="0"/>
                <a:cs typeface="+mn-cs"/>
              </a:rPr>
              <a:t>x; </a:t>
            </a:r>
            <a:r>
              <a:rPr lang="cs-CZ" altLang="cs-CZ" sz="2400" i="1" dirty="0" smtClean="0">
                <a:solidFill>
                  <a:srgbClr val="0070C0"/>
                </a:solidFill>
                <a:latin typeface="Book Antiqua" pitchFamily="18" charset="0"/>
                <a:cs typeface="+mn-cs"/>
              </a:rPr>
              <a:t>současnost t=</a:t>
            </a:r>
            <a:r>
              <a:rPr lang="cs-CZ" altLang="cs-CZ" sz="2400" dirty="0" smtClean="0">
                <a:solidFill>
                  <a:srgbClr val="0070C0"/>
                </a:solidFill>
                <a:latin typeface="Book Antiqua" pitchFamily="18" charset="0"/>
                <a:cs typeface="+mn-cs"/>
              </a:rPr>
              <a:t>0</a:t>
            </a:r>
            <a:endParaRPr lang="cs-CZ" altLang="cs-CZ" sz="2400" dirty="0">
              <a:solidFill>
                <a:srgbClr val="0070C0"/>
              </a:solidFill>
              <a:latin typeface="Book Antiqua" pitchFamily="18" charset="0"/>
              <a:cs typeface="+mn-cs"/>
            </a:endParaRPr>
          </a:p>
        </p:txBody>
      </p:sp>
      <p:sp>
        <p:nvSpPr>
          <p:cNvPr id="29" name="TextovéPole 28"/>
          <p:cNvSpPr txBox="1">
            <a:spLocks noChangeArrowheads="1"/>
          </p:cNvSpPr>
          <p:nvPr/>
        </p:nvSpPr>
        <p:spPr bwMode="auto">
          <a:xfrm>
            <a:off x="5026025" y="1225550"/>
            <a:ext cx="1782763" cy="461963"/>
          </a:xfrm>
          <a:prstGeom prst="rect">
            <a:avLst/>
          </a:prstGeom>
          <a:solidFill>
            <a:srgbClr val="CC0000">
              <a:alpha val="16078"/>
            </a:srgbClr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i="1">
                <a:solidFill>
                  <a:srgbClr val="FF0000"/>
                </a:solidFill>
                <a:latin typeface="Book Antiqua" pitchFamily="18" charset="0"/>
              </a:rPr>
              <a:t>x</a:t>
            </a:r>
            <a:r>
              <a:rPr lang="en-US" altLang="cs-CZ" sz="2400" b="1" i="1">
                <a:solidFill>
                  <a:srgbClr val="FF0000"/>
                </a:solidFill>
                <a:latin typeface="Book Antiqua" pitchFamily="18" charset="0"/>
              </a:rPr>
              <a:t>’</a:t>
            </a:r>
            <a:r>
              <a:rPr lang="cs-CZ" altLang="cs-CZ" sz="2400" b="1" baseline="-25000">
                <a:solidFill>
                  <a:srgbClr val="FF0000"/>
                </a:solidFill>
                <a:latin typeface="Book Antiqua" pitchFamily="18" charset="0"/>
              </a:rPr>
              <a:t>0</a:t>
            </a:r>
            <a:r>
              <a:rPr lang="cs-CZ" altLang="cs-CZ" sz="2400" b="1" i="1">
                <a:solidFill>
                  <a:srgbClr val="FF0000"/>
                </a:solidFill>
                <a:latin typeface="Book Antiqua" pitchFamily="18" charset="0"/>
              </a:rPr>
              <a:t>=ct</a:t>
            </a:r>
            <a:r>
              <a:rPr lang="en-US" altLang="cs-CZ" sz="2400" b="1" i="1">
                <a:solidFill>
                  <a:srgbClr val="FF0000"/>
                </a:solidFill>
                <a:latin typeface="Book Antiqua" pitchFamily="18" charset="0"/>
              </a:rPr>
              <a:t>’</a:t>
            </a:r>
            <a:r>
              <a:rPr lang="cs-CZ" altLang="cs-CZ" sz="2400" b="1" i="1">
                <a:solidFill>
                  <a:srgbClr val="FF0000"/>
                </a:solidFill>
                <a:latin typeface="Book Antiqua" pitchFamily="18" charset="0"/>
              </a:rPr>
              <a:t>; x‘=0</a:t>
            </a:r>
          </a:p>
        </p:txBody>
      </p:sp>
      <p:sp>
        <p:nvSpPr>
          <p:cNvPr id="30" name="TextovéPole 29"/>
          <p:cNvSpPr txBox="1">
            <a:spLocks noChangeArrowheads="1"/>
          </p:cNvSpPr>
          <p:nvPr/>
        </p:nvSpPr>
        <p:spPr bwMode="auto">
          <a:xfrm>
            <a:off x="6575230" y="2768469"/>
            <a:ext cx="2579687" cy="461963"/>
          </a:xfrm>
          <a:prstGeom prst="rect">
            <a:avLst/>
          </a:prstGeom>
          <a:solidFill>
            <a:srgbClr val="FF0000">
              <a:alpha val="25098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i="1" noProof="1">
                <a:solidFill>
                  <a:srgbClr val="FF0000"/>
                </a:solidFill>
                <a:latin typeface="Book Antiqua" pitchFamily="18" charset="0"/>
              </a:rPr>
              <a:t>x</a:t>
            </a:r>
            <a:r>
              <a:rPr lang="en-US" altLang="cs-CZ" sz="2400" b="1" i="1" dirty="0">
                <a:solidFill>
                  <a:srgbClr val="FF0000"/>
                </a:solidFill>
                <a:latin typeface="Book Antiqua" pitchFamily="18" charset="0"/>
              </a:rPr>
              <a:t>’</a:t>
            </a:r>
            <a:r>
              <a:rPr lang="cs-CZ" altLang="cs-CZ" sz="2400" b="1" i="1" dirty="0">
                <a:solidFill>
                  <a:srgbClr val="FF0000"/>
                </a:solidFill>
                <a:latin typeface="Book Antiqua" pitchFamily="18" charset="0"/>
              </a:rPr>
              <a:t>; </a:t>
            </a:r>
            <a:r>
              <a:rPr lang="cs-CZ" altLang="cs-CZ" sz="2400" i="1" dirty="0">
                <a:solidFill>
                  <a:srgbClr val="FF0000"/>
                </a:solidFill>
                <a:latin typeface="Book Antiqua" pitchFamily="18" charset="0"/>
              </a:rPr>
              <a:t>současnost t‘=</a:t>
            </a:r>
            <a:r>
              <a:rPr lang="cs-CZ" altLang="cs-CZ" sz="2400" dirty="0">
                <a:solidFill>
                  <a:srgbClr val="FF0000"/>
                </a:solidFill>
                <a:latin typeface="Book Antiqua" pitchFamily="18" charset="0"/>
              </a:rPr>
              <a:t>0</a:t>
            </a:r>
          </a:p>
        </p:txBody>
      </p:sp>
      <p:sp>
        <p:nvSpPr>
          <p:cNvPr id="31" name="TextovéPole 30"/>
          <p:cNvSpPr txBox="1">
            <a:spLocks noChangeArrowheads="1"/>
          </p:cNvSpPr>
          <p:nvPr/>
        </p:nvSpPr>
        <p:spPr bwMode="auto">
          <a:xfrm>
            <a:off x="6443663" y="4786313"/>
            <a:ext cx="2449512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2400" b="1" i="1">
                <a:solidFill>
                  <a:srgbClr val="FF0000"/>
                </a:solidFill>
                <a:latin typeface="Book Antiqua" pitchFamily="18" charset="0"/>
              </a:rPr>
              <a:t>x</a:t>
            </a:r>
            <a:r>
              <a:rPr lang="en-US" altLang="cs-CZ" sz="2400" b="1" baseline="-25000">
                <a:solidFill>
                  <a:srgbClr val="FF0000"/>
                </a:solidFill>
                <a:latin typeface="Book Antiqua" pitchFamily="18" charset="0"/>
              </a:rPr>
              <a:t>0</a:t>
            </a:r>
            <a:r>
              <a:rPr lang="en-US" altLang="cs-CZ" sz="2400" b="1" i="1">
                <a:solidFill>
                  <a:srgbClr val="FF0000"/>
                </a:solidFill>
                <a:latin typeface="Book Antiqua" pitchFamily="18" charset="0"/>
              </a:rPr>
              <a:t>’ 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= </a:t>
            </a:r>
            <a:r>
              <a:rPr lang="el-GR" altLang="cs-CZ" sz="2400" b="1" i="1">
                <a:solidFill>
                  <a:srgbClr val="0070C0"/>
                </a:solidFill>
                <a:latin typeface="Book Antiqua" pitchFamily="18" charset="0"/>
              </a:rPr>
              <a:t>γ</a:t>
            </a:r>
            <a:r>
              <a:rPr lang="en-US" altLang="cs-CZ" sz="2400" b="1">
                <a:solidFill>
                  <a:srgbClr val="0070C0"/>
                </a:solidFill>
                <a:latin typeface="Book Antiqua" pitchFamily="18" charset="0"/>
              </a:rPr>
              <a:t>(</a:t>
            </a:r>
            <a:r>
              <a:rPr lang="en-US" altLang="cs-CZ" sz="2400" b="1" i="1">
                <a:solidFill>
                  <a:srgbClr val="0070C0"/>
                </a:solidFill>
                <a:latin typeface="Book Antiqua" pitchFamily="18" charset="0"/>
              </a:rPr>
              <a:t>x – </a:t>
            </a:r>
            <a:r>
              <a:rPr lang="el-GR" altLang="cs-CZ" sz="2400" b="1" i="1">
                <a:solidFill>
                  <a:srgbClr val="0070C0"/>
                </a:solidFill>
                <a:latin typeface="Book Antiqua" pitchFamily="18" charset="0"/>
              </a:rPr>
              <a:t>β</a:t>
            </a:r>
            <a:r>
              <a:rPr lang="en-US" altLang="cs-CZ" sz="2400" b="1" i="1">
                <a:solidFill>
                  <a:srgbClr val="0070C0"/>
                </a:solidFill>
                <a:latin typeface="Book Antiqua" pitchFamily="18" charset="0"/>
              </a:rPr>
              <a:t> x</a:t>
            </a:r>
            <a:r>
              <a:rPr lang="en-US" altLang="cs-CZ" sz="2400" b="1" baseline="-25000">
                <a:solidFill>
                  <a:srgbClr val="0070C0"/>
                </a:solidFill>
                <a:latin typeface="Book Antiqua" pitchFamily="18" charset="0"/>
              </a:rPr>
              <a:t>0</a:t>
            </a:r>
            <a:r>
              <a:rPr lang="en-US" altLang="cs-CZ" sz="2400" b="1">
                <a:solidFill>
                  <a:srgbClr val="0070C0"/>
                </a:solidFill>
                <a:latin typeface="Book Antiqua" pitchFamily="18" charset="0"/>
              </a:rPr>
              <a:t>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2400" b="1" i="1">
                <a:solidFill>
                  <a:srgbClr val="FF0000"/>
                </a:solidFill>
                <a:latin typeface="Book Antiqua" pitchFamily="18" charset="0"/>
              </a:rPr>
              <a:t>x’</a:t>
            </a:r>
            <a:r>
              <a:rPr lang="en-US" altLang="cs-CZ" sz="2400" b="1" i="1">
                <a:solidFill>
                  <a:srgbClr val="32B503"/>
                </a:solidFill>
                <a:latin typeface="Book Antiqua" pitchFamily="18" charset="0"/>
              </a:rPr>
              <a:t>  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=</a:t>
            </a:r>
            <a:r>
              <a:rPr lang="en-US" altLang="cs-CZ" sz="2400" b="1" i="1">
                <a:solidFill>
                  <a:srgbClr val="00B0F0"/>
                </a:solidFill>
                <a:latin typeface="Book Antiqua" pitchFamily="18" charset="0"/>
              </a:rPr>
              <a:t> </a:t>
            </a:r>
            <a:r>
              <a:rPr lang="el-GR" altLang="cs-CZ" sz="2400" b="1" i="1">
                <a:solidFill>
                  <a:srgbClr val="0070C0"/>
                </a:solidFill>
                <a:latin typeface="Book Antiqua" pitchFamily="18" charset="0"/>
              </a:rPr>
              <a:t>γ</a:t>
            </a:r>
            <a:r>
              <a:rPr lang="en-US" altLang="cs-CZ" sz="2400" b="1">
                <a:solidFill>
                  <a:srgbClr val="0070C0"/>
                </a:solidFill>
                <a:latin typeface="Book Antiqua" pitchFamily="18" charset="0"/>
              </a:rPr>
              <a:t>(</a:t>
            </a:r>
            <a:r>
              <a:rPr lang="en-US" altLang="cs-CZ" sz="2400" b="1" i="1">
                <a:solidFill>
                  <a:srgbClr val="0070C0"/>
                </a:solidFill>
                <a:latin typeface="Book Antiqua" pitchFamily="18" charset="0"/>
              </a:rPr>
              <a:t>x</a:t>
            </a:r>
            <a:r>
              <a:rPr lang="en-US" altLang="cs-CZ" sz="2400" b="1" baseline="-25000">
                <a:solidFill>
                  <a:srgbClr val="0070C0"/>
                </a:solidFill>
                <a:latin typeface="Book Antiqua" pitchFamily="18" charset="0"/>
              </a:rPr>
              <a:t>0</a:t>
            </a:r>
            <a:r>
              <a:rPr lang="en-US" altLang="cs-CZ" sz="2400" b="1" i="1">
                <a:solidFill>
                  <a:srgbClr val="0070C0"/>
                </a:solidFill>
                <a:latin typeface="Book Antiqua" pitchFamily="18" charset="0"/>
              </a:rPr>
              <a:t> – </a:t>
            </a:r>
            <a:r>
              <a:rPr lang="el-GR" altLang="cs-CZ" sz="2400" b="1" i="1">
                <a:solidFill>
                  <a:srgbClr val="0070C0"/>
                </a:solidFill>
                <a:latin typeface="Book Antiqua" pitchFamily="18" charset="0"/>
              </a:rPr>
              <a:t>β</a:t>
            </a:r>
            <a:r>
              <a:rPr lang="en-US" altLang="cs-CZ" sz="2400" b="1" i="1">
                <a:solidFill>
                  <a:srgbClr val="0070C0"/>
                </a:solidFill>
                <a:latin typeface="Book Antiqua" pitchFamily="18" charset="0"/>
              </a:rPr>
              <a:t> x</a:t>
            </a:r>
            <a:r>
              <a:rPr lang="en-US" altLang="cs-CZ" sz="2400" b="1">
                <a:solidFill>
                  <a:srgbClr val="0070C0"/>
                </a:solidFill>
                <a:latin typeface="Book Antiqua" pitchFamily="18" charset="0"/>
              </a:rPr>
              <a:t>)</a:t>
            </a:r>
            <a:endParaRPr lang="en-US" altLang="cs-CZ" sz="2400" b="1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2" name="TextovéPole 28"/>
          <p:cNvSpPr txBox="1">
            <a:spLocks noChangeArrowheads="1"/>
          </p:cNvSpPr>
          <p:nvPr/>
        </p:nvSpPr>
        <p:spPr bwMode="auto">
          <a:xfrm>
            <a:off x="6550102" y="1600216"/>
            <a:ext cx="1006475" cy="37623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i="1">
                <a:solidFill>
                  <a:schemeClr val="tx1"/>
                </a:solidFill>
                <a:latin typeface="Book Antiqua" pitchFamily="18" charset="0"/>
              </a:rPr>
              <a:t>světlo</a:t>
            </a:r>
          </a:p>
        </p:txBody>
      </p:sp>
      <p:sp>
        <p:nvSpPr>
          <p:cNvPr id="24604" name="Text Box 28"/>
          <p:cNvSpPr txBox="1">
            <a:spLocks noChangeArrowheads="1"/>
          </p:cNvSpPr>
          <p:nvPr/>
        </p:nvSpPr>
        <p:spPr bwMode="auto">
          <a:xfrm>
            <a:off x="641350" y="1184275"/>
            <a:ext cx="4095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i="1">
                <a:solidFill>
                  <a:srgbClr val="00B0F0"/>
                </a:solidFill>
                <a:latin typeface="Book Antiqua" pitchFamily="18" charset="0"/>
              </a:rPr>
              <a:t>S</a:t>
            </a:r>
            <a:endParaRPr lang="en-US" altLang="cs-CZ" b="1" i="1">
              <a:solidFill>
                <a:srgbClr val="00B0F0"/>
              </a:solidFill>
              <a:latin typeface="Book Antiqua" pitchFamily="18" charset="0"/>
            </a:endParaRPr>
          </a:p>
        </p:txBody>
      </p:sp>
      <p:sp>
        <p:nvSpPr>
          <p:cNvPr id="24605" name="Text Box 29"/>
          <p:cNvSpPr txBox="1">
            <a:spLocks noChangeArrowheads="1"/>
          </p:cNvSpPr>
          <p:nvPr/>
        </p:nvSpPr>
        <p:spPr bwMode="auto">
          <a:xfrm>
            <a:off x="603250" y="1606550"/>
            <a:ext cx="5222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i="1">
                <a:solidFill>
                  <a:srgbClr val="FF0000"/>
                </a:solidFill>
                <a:latin typeface="Book Antiqua" pitchFamily="18" charset="0"/>
              </a:rPr>
              <a:t>S</a:t>
            </a:r>
            <a:r>
              <a:rPr lang="en-GB" altLang="cs-CZ" b="1" i="1">
                <a:solidFill>
                  <a:srgbClr val="FF0000"/>
                </a:solidFill>
                <a:latin typeface="Book Antiqua" pitchFamily="18" charset="0"/>
              </a:rPr>
              <a:t>’</a:t>
            </a:r>
            <a:endParaRPr lang="en-US" altLang="cs-CZ" b="1" i="1">
              <a:solidFill>
                <a:srgbClr val="FF0000"/>
              </a:solidFill>
              <a:latin typeface="Book Antiqua" pitchFamily="18" charset="0"/>
            </a:endParaRPr>
          </a:p>
        </p:txBody>
      </p:sp>
      <p:cxnSp>
        <p:nvCxnSpPr>
          <p:cNvPr id="39" name="Přímá spojovací čára 20"/>
          <p:cNvCxnSpPr/>
          <p:nvPr/>
        </p:nvCxnSpPr>
        <p:spPr>
          <a:xfrm>
            <a:off x="2081213" y="1724025"/>
            <a:ext cx="4857750" cy="4572000"/>
          </a:xfrm>
          <a:prstGeom prst="line">
            <a:avLst/>
          </a:prstGeom>
          <a:ln w="31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ovací čára 18"/>
          <p:cNvCxnSpPr/>
          <p:nvPr/>
        </p:nvCxnSpPr>
        <p:spPr>
          <a:xfrm rot="10800000" flipV="1">
            <a:off x="1608138" y="1593850"/>
            <a:ext cx="4786312" cy="4714875"/>
          </a:xfrm>
          <a:prstGeom prst="line">
            <a:avLst/>
          </a:prstGeom>
          <a:ln w="31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se šipkou 5"/>
          <p:cNvCxnSpPr/>
          <p:nvPr/>
        </p:nvCxnSpPr>
        <p:spPr>
          <a:xfrm flipH="1">
            <a:off x="4244975" y="2428875"/>
            <a:ext cx="1709738" cy="0"/>
          </a:xfrm>
          <a:prstGeom prst="straightConnector1">
            <a:avLst/>
          </a:prstGeom>
          <a:ln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>
            <a:off x="5954713" y="2428875"/>
            <a:ext cx="0" cy="1285875"/>
          </a:xfrm>
          <a:prstGeom prst="straightConnector1">
            <a:avLst/>
          </a:prstGeom>
          <a:ln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se šipkou 31"/>
          <p:cNvCxnSpPr>
            <a:endCxn id="68" idx="6"/>
          </p:cNvCxnSpPr>
          <p:nvPr/>
        </p:nvCxnSpPr>
        <p:spPr>
          <a:xfrm flipH="1">
            <a:off x="4498975" y="2428875"/>
            <a:ext cx="1455738" cy="7000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nice se šipkou 33"/>
          <p:cNvCxnSpPr/>
          <p:nvPr/>
        </p:nvCxnSpPr>
        <p:spPr>
          <a:xfrm flipH="1">
            <a:off x="5737225" y="2428875"/>
            <a:ext cx="217488" cy="611188"/>
          </a:xfrm>
          <a:prstGeom prst="straightConnector1">
            <a:avLst/>
          </a:prstGeom>
          <a:ln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Ovál 41"/>
          <p:cNvSpPr/>
          <p:nvPr/>
        </p:nvSpPr>
        <p:spPr>
          <a:xfrm>
            <a:off x="5932488" y="2400300"/>
            <a:ext cx="44450" cy="46038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3" name="TextovéPole 42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863599" y="2185580"/>
            <a:ext cx="462756" cy="369332"/>
          </a:xfrm>
          <a:prstGeom prst="rect">
            <a:avLst/>
          </a:prstGeom>
          <a:blipFill rotWithShape="1">
            <a:blip r:embed="rId3"/>
            <a:stretch>
              <a:fillRect/>
            </a:stretch>
          </a:blipFill>
        </p:spPr>
        <p:txBody>
          <a:bodyPr/>
          <a:lstStyle/>
          <a:p>
            <a:r>
              <a:rPr lang="cs-CZ">
                <a:noFill/>
              </a:rPr>
              <a:t> </a:t>
            </a:r>
          </a:p>
        </p:txBody>
      </p:sp>
      <p:sp>
        <p:nvSpPr>
          <p:cNvPr id="45" name="TextovéPole 44"/>
          <p:cNvSpPr txBox="1">
            <a:spLocks noChangeArrowheads="1"/>
          </p:cNvSpPr>
          <p:nvPr/>
        </p:nvSpPr>
        <p:spPr bwMode="auto">
          <a:xfrm>
            <a:off x="3959225" y="2924175"/>
            <a:ext cx="3127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>
                <a:solidFill>
                  <a:srgbClr val="0070C0"/>
                </a:solidFill>
              </a:rPr>
              <a:t>1</a:t>
            </a:r>
          </a:p>
        </p:txBody>
      </p:sp>
      <p:sp>
        <p:nvSpPr>
          <p:cNvPr id="50" name="TextovéPole 49"/>
          <p:cNvSpPr txBox="1">
            <a:spLocks noChangeArrowheads="1"/>
          </p:cNvSpPr>
          <p:nvPr/>
        </p:nvSpPr>
        <p:spPr bwMode="auto">
          <a:xfrm>
            <a:off x="4767263" y="3667125"/>
            <a:ext cx="3127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>
                <a:solidFill>
                  <a:srgbClr val="0070C0"/>
                </a:solidFill>
              </a:rPr>
              <a:t>1</a:t>
            </a:r>
          </a:p>
        </p:txBody>
      </p:sp>
      <p:sp>
        <p:nvSpPr>
          <p:cNvPr id="51" name="TextovéPole 50"/>
          <p:cNvSpPr txBox="1">
            <a:spLocks noChangeArrowheads="1"/>
          </p:cNvSpPr>
          <p:nvPr/>
        </p:nvSpPr>
        <p:spPr bwMode="auto">
          <a:xfrm>
            <a:off x="3132138" y="3686175"/>
            <a:ext cx="3889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>
                <a:solidFill>
                  <a:srgbClr val="0070C0"/>
                </a:solidFill>
              </a:rPr>
              <a:t>-1</a:t>
            </a:r>
          </a:p>
        </p:txBody>
      </p:sp>
      <p:sp>
        <p:nvSpPr>
          <p:cNvPr id="52" name="TextovéPole 51"/>
          <p:cNvSpPr txBox="1">
            <a:spLocks noChangeArrowheads="1"/>
          </p:cNvSpPr>
          <p:nvPr/>
        </p:nvSpPr>
        <p:spPr bwMode="auto">
          <a:xfrm>
            <a:off x="3883025" y="4419600"/>
            <a:ext cx="3905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>
                <a:solidFill>
                  <a:srgbClr val="0070C0"/>
                </a:solidFill>
              </a:rPr>
              <a:t>-1</a:t>
            </a:r>
          </a:p>
        </p:txBody>
      </p:sp>
      <p:sp>
        <p:nvSpPr>
          <p:cNvPr id="46" name="Ovál 45"/>
          <p:cNvSpPr/>
          <p:nvPr/>
        </p:nvSpPr>
        <p:spPr>
          <a:xfrm>
            <a:off x="4181475" y="2949575"/>
            <a:ext cx="112713" cy="114300"/>
          </a:xfrm>
          <a:prstGeom prst="ellipse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4" name="Ovál 53"/>
          <p:cNvSpPr/>
          <p:nvPr/>
        </p:nvSpPr>
        <p:spPr>
          <a:xfrm>
            <a:off x="4941888" y="3657600"/>
            <a:ext cx="114300" cy="114300"/>
          </a:xfrm>
          <a:prstGeom prst="ellipse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5" name="Ovál 54"/>
          <p:cNvSpPr/>
          <p:nvPr/>
        </p:nvSpPr>
        <p:spPr>
          <a:xfrm>
            <a:off x="3370263" y="3657600"/>
            <a:ext cx="112712" cy="114300"/>
          </a:xfrm>
          <a:prstGeom prst="ellipse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6" name="Ovál 55"/>
          <p:cNvSpPr/>
          <p:nvPr/>
        </p:nvSpPr>
        <p:spPr>
          <a:xfrm>
            <a:off x="4171950" y="4443413"/>
            <a:ext cx="112713" cy="114300"/>
          </a:xfrm>
          <a:prstGeom prst="ellipse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7" name="Ovál 56"/>
          <p:cNvSpPr/>
          <p:nvPr/>
        </p:nvSpPr>
        <p:spPr>
          <a:xfrm>
            <a:off x="4579938" y="2670175"/>
            <a:ext cx="112712" cy="1143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8" name="Ovál 57"/>
          <p:cNvSpPr/>
          <p:nvPr/>
        </p:nvSpPr>
        <p:spPr>
          <a:xfrm>
            <a:off x="5230813" y="3200400"/>
            <a:ext cx="112712" cy="1143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9" name="Ovál 58"/>
          <p:cNvSpPr/>
          <p:nvPr/>
        </p:nvSpPr>
        <p:spPr>
          <a:xfrm>
            <a:off x="3684588" y="4741863"/>
            <a:ext cx="112712" cy="1143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0" name="Ovál 59"/>
          <p:cNvSpPr/>
          <p:nvPr/>
        </p:nvSpPr>
        <p:spPr>
          <a:xfrm>
            <a:off x="3074988" y="4138613"/>
            <a:ext cx="112712" cy="1143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1" name="TextovéPole 60"/>
          <p:cNvSpPr txBox="1">
            <a:spLocks noChangeArrowheads="1"/>
          </p:cNvSpPr>
          <p:nvPr/>
        </p:nvSpPr>
        <p:spPr bwMode="auto">
          <a:xfrm>
            <a:off x="4313238" y="2455863"/>
            <a:ext cx="3143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>
                <a:solidFill>
                  <a:srgbClr val="FF3300"/>
                </a:solidFill>
              </a:rPr>
              <a:t>1</a:t>
            </a:r>
          </a:p>
        </p:txBody>
      </p:sp>
      <p:sp>
        <p:nvSpPr>
          <p:cNvPr id="62" name="TextovéPole 61"/>
          <p:cNvSpPr txBox="1">
            <a:spLocks noChangeArrowheads="1"/>
          </p:cNvSpPr>
          <p:nvPr/>
        </p:nvSpPr>
        <p:spPr bwMode="auto">
          <a:xfrm>
            <a:off x="5253038" y="3200400"/>
            <a:ext cx="3143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>
                <a:solidFill>
                  <a:srgbClr val="FF3300"/>
                </a:solidFill>
              </a:rPr>
              <a:t>1</a:t>
            </a:r>
          </a:p>
        </p:txBody>
      </p:sp>
      <p:sp>
        <p:nvSpPr>
          <p:cNvPr id="63" name="TextovéPole 62"/>
          <p:cNvSpPr txBox="1">
            <a:spLocks noChangeArrowheads="1"/>
          </p:cNvSpPr>
          <p:nvPr/>
        </p:nvSpPr>
        <p:spPr bwMode="auto">
          <a:xfrm>
            <a:off x="3413125" y="4570413"/>
            <a:ext cx="3889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>
                <a:solidFill>
                  <a:srgbClr val="FF3300"/>
                </a:solidFill>
              </a:rPr>
              <a:t>-1</a:t>
            </a:r>
          </a:p>
        </p:txBody>
      </p:sp>
      <p:sp>
        <p:nvSpPr>
          <p:cNvPr id="64" name="TextovéPole 63"/>
          <p:cNvSpPr txBox="1">
            <a:spLocks noChangeArrowheads="1"/>
          </p:cNvSpPr>
          <p:nvPr/>
        </p:nvSpPr>
        <p:spPr bwMode="auto">
          <a:xfrm>
            <a:off x="2787650" y="3905250"/>
            <a:ext cx="3905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>
                <a:solidFill>
                  <a:srgbClr val="FF3300"/>
                </a:solidFill>
              </a:rPr>
              <a:t>-1</a:t>
            </a:r>
          </a:p>
        </p:txBody>
      </p:sp>
      <p:sp>
        <p:nvSpPr>
          <p:cNvPr id="66" name="Ovál 65"/>
          <p:cNvSpPr/>
          <p:nvPr/>
        </p:nvSpPr>
        <p:spPr>
          <a:xfrm>
            <a:off x="4214813" y="2382838"/>
            <a:ext cx="49212" cy="73025"/>
          </a:xfrm>
          <a:prstGeom prst="ellipse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7" name="Ovál 66"/>
          <p:cNvSpPr/>
          <p:nvPr/>
        </p:nvSpPr>
        <p:spPr>
          <a:xfrm>
            <a:off x="5929313" y="3657600"/>
            <a:ext cx="44450" cy="114300"/>
          </a:xfrm>
          <a:prstGeom prst="ellipse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8" name="Ovál 67"/>
          <p:cNvSpPr/>
          <p:nvPr/>
        </p:nvSpPr>
        <p:spPr>
          <a:xfrm>
            <a:off x="4441825" y="3071813"/>
            <a:ext cx="57150" cy="1143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0" name="Ovál 69"/>
          <p:cNvSpPr/>
          <p:nvPr/>
        </p:nvSpPr>
        <p:spPr>
          <a:xfrm>
            <a:off x="5708650" y="3006725"/>
            <a:ext cx="57150" cy="1143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1004888" y="1238250"/>
            <a:ext cx="11049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>
                <a:solidFill>
                  <a:srgbClr val="0070C0"/>
                </a:solidFill>
                <a:latin typeface="Book Antiqua" pitchFamily="18" charset="0"/>
              </a:rPr>
              <a:t>(</a:t>
            </a:r>
            <a:r>
              <a:rPr lang="cs-CZ" altLang="cs-CZ" sz="2400" i="1">
                <a:solidFill>
                  <a:srgbClr val="0070C0"/>
                </a:solidFill>
                <a:latin typeface="Book Antiqua" pitchFamily="18" charset="0"/>
              </a:rPr>
              <a:t>x</a:t>
            </a:r>
            <a:r>
              <a:rPr lang="cs-CZ" altLang="cs-CZ" sz="2400" baseline="-25000">
                <a:solidFill>
                  <a:srgbClr val="0070C0"/>
                </a:solidFill>
                <a:latin typeface="Book Antiqua" pitchFamily="18" charset="0"/>
              </a:rPr>
              <a:t>0  </a:t>
            </a:r>
            <a:r>
              <a:rPr lang="cs-CZ" altLang="cs-CZ" sz="2400">
                <a:solidFill>
                  <a:srgbClr val="0070C0"/>
                </a:solidFill>
                <a:latin typeface="Book Antiqua" pitchFamily="18" charset="0"/>
              </a:rPr>
              <a:t>; </a:t>
            </a:r>
            <a:r>
              <a:rPr lang="cs-CZ" altLang="cs-CZ" sz="2400" i="1">
                <a:solidFill>
                  <a:srgbClr val="0070C0"/>
                </a:solidFill>
                <a:latin typeface="Book Antiqua" pitchFamily="18" charset="0"/>
              </a:rPr>
              <a:t>x</a:t>
            </a:r>
            <a:r>
              <a:rPr lang="cs-CZ" altLang="cs-CZ" sz="2400">
                <a:solidFill>
                  <a:srgbClr val="0070C0"/>
                </a:solidFill>
                <a:latin typeface="Book Antiqua" pitchFamily="18" charset="0"/>
              </a:rPr>
              <a:t>)</a:t>
            </a:r>
          </a:p>
        </p:txBody>
      </p:sp>
      <p:sp>
        <p:nvSpPr>
          <p:cNvPr id="69" name="TextovéPole 68"/>
          <p:cNvSpPr txBox="1">
            <a:spLocks noChangeArrowheads="1"/>
          </p:cNvSpPr>
          <p:nvPr/>
        </p:nvSpPr>
        <p:spPr bwMode="auto">
          <a:xfrm>
            <a:off x="1017588" y="1660525"/>
            <a:ext cx="13350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>
                <a:solidFill>
                  <a:srgbClr val="FF0000"/>
                </a:solidFill>
                <a:latin typeface="Book Antiqua" pitchFamily="18" charset="0"/>
              </a:rPr>
              <a:t>(</a:t>
            </a:r>
            <a:r>
              <a:rPr lang="cs-CZ" altLang="cs-CZ" sz="2400" i="1">
                <a:solidFill>
                  <a:srgbClr val="FF0000"/>
                </a:solidFill>
                <a:latin typeface="Book Antiqua" pitchFamily="18" charset="0"/>
              </a:rPr>
              <a:t>x</a:t>
            </a:r>
            <a:r>
              <a:rPr lang="cs-CZ" altLang="cs-CZ" sz="2400" baseline="-25000">
                <a:solidFill>
                  <a:srgbClr val="FF0000"/>
                </a:solidFill>
                <a:latin typeface="Book Antiqua" pitchFamily="18" charset="0"/>
              </a:rPr>
              <a:t>0</a:t>
            </a:r>
            <a:r>
              <a:rPr lang="cs-CZ" altLang="cs-CZ" sz="2400" i="1">
                <a:solidFill>
                  <a:srgbClr val="FF0000"/>
                </a:solidFill>
                <a:latin typeface="Book Antiqua" pitchFamily="18" charset="0"/>
              </a:rPr>
              <a:t>‘</a:t>
            </a:r>
            <a:r>
              <a:rPr lang="cs-CZ" altLang="cs-CZ" sz="2400" baseline="-2500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cs-CZ" altLang="cs-CZ" sz="2400">
                <a:solidFill>
                  <a:srgbClr val="FF0000"/>
                </a:solidFill>
                <a:latin typeface="Book Antiqua" pitchFamily="18" charset="0"/>
              </a:rPr>
              <a:t>; </a:t>
            </a:r>
            <a:r>
              <a:rPr lang="cs-CZ" altLang="cs-CZ" sz="2400" i="1">
                <a:solidFill>
                  <a:srgbClr val="FF0000"/>
                </a:solidFill>
                <a:latin typeface="Book Antiqua" pitchFamily="18" charset="0"/>
              </a:rPr>
              <a:t>x‘</a:t>
            </a:r>
            <a:r>
              <a:rPr lang="cs-CZ" altLang="cs-CZ" sz="2400">
                <a:solidFill>
                  <a:srgbClr val="FF0000"/>
                </a:solidFill>
                <a:latin typeface="Book Antiqua" pitchFamily="18" charset="0"/>
              </a:rPr>
              <a:t>)</a:t>
            </a:r>
            <a:r>
              <a:rPr lang="cs-CZ" altLang="cs-CZ" sz="2400" i="1">
                <a:solidFill>
                  <a:srgbClr val="FF0000"/>
                </a:solidFill>
                <a:latin typeface="Book Antiqua" pitchFamily="18" charset="0"/>
              </a:rPr>
              <a:t>‘</a:t>
            </a:r>
            <a:endParaRPr lang="cs-CZ" altLang="cs-CZ" sz="2400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3959225" y="2274888"/>
            <a:ext cx="212725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1200">
                <a:solidFill>
                  <a:srgbClr val="00B0F0"/>
                </a:solidFill>
              </a:rPr>
              <a:t>2</a:t>
            </a:r>
          </a:p>
        </p:txBody>
      </p:sp>
      <p:sp>
        <p:nvSpPr>
          <p:cNvPr id="72" name="TextovéPole 71"/>
          <p:cNvSpPr txBox="1">
            <a:spLocks noChangeArrowheads="1"/>
          </p:cNvSpPr>
          <p:nvPr/>
        </p:nvSpPr>
        <p:spPr bwMode="auto">
          <a:xfrm>
            <a:off x="5745163" y="3727450"/>
            <a:ext cx="45402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1200">
                <a:solidFill>
                  <a:srgbClr val="00B0F0"/>
                </a:solidFill>
              </a:rPr>
              <a:t>2,3</a:t>
            </a:r>
          </a:p>
        </p:txBody>
      </p:sp>
      <p:sp>
        <p:nvSpPr>
          <p:cNvPr id="18" name="TextovéPole 17"/>
          <p:cNvSpPr txBox="1">
            <a:spLocks noChangeArrowheads="1"/>
          </p:cNvSpPr>
          <p:nvPr/>
        </p:nvSpPr>
        <p:spPr bwMode="auto">
          <a:xfrm>
            <a:off x="4132263" y="2932113"/>
            <a:ext cx="503237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1200">
                <a:solidFill>
                  <a:srgbClr val="FF0000"/>
                </a:solidFill>
              </a:rPr>
              <a:t>0,6</a:t>
            </a:r>
          </a:p>
        </p:txBody>
      </p:sp>
      <p:sp>
        <p:nvSpPr>
          <p:cNvPr id="20" name="TextovéPole 19"/>
          <p:cNvSpPr txBox="1">
            <a:spLocks noChangeArrowheads="1"/>
          </p:cNvSpPr>
          <p:nvPr/>
        </p:nvSpPr>
        <p:spPr bwMode="auto">
          <a:xfrm>
            <a:off x="5549900" y="3097213"/>
            <a:ext cx="4365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1200">
                <a:solidFill>
                  <a:srgbClr val="FF0000"/>
                </a:solidFill>
              </a:rPr>
              <a:t>1,3</a:t>
            </a:r>
          </a:p>
        </p:txBody>
      </p:sp>
      <p:sp>
        <p:nvSpPr>
          <p:cNvPr id="71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23.4.2018    </a:t>
            </a:r>
            <a:r>
              <a:rPr lang="cs-CZ" sz="1200" dirty="0" smtClean="0">
                <a:solidFill>
                  <a:srgbClr val="D38E27"/>
                </a:solidFill>
              </a:rPr>
              <a:t>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086381" y="1945079"/>
            <a:ext cx="11453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0070C0"/>
                </a:solidFill>
                <a:latin typeface="Cambria" panose="02040503050406030204" pitchFamily="18" charset="0"/>
              </a:rPr>
              <a:t>(2; 2,3)</a:t>
            </a:r>
          </a:p>
          <a:p>
            <a:r>
              <a:rPr lang="cs-CZ" dirty="0" smtClean="0">
                <a:solidFill>
                  <a:srgbClr val="FF0000"/>
                </a:solidFill>
                <a:latin typeface="Cambria" panose="02040503050406030204" pitchFamily="18" charset="0"/>
              </a:rPr>
              <a:t>(0,6; 1,3)</a:t>
            </a:r>
            <a:endParaRPr lang="cs-CZ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7061200" y="1238250"/>
            <a:ext cx="20494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i="1" dirty="0" smtClean="0">
                <a:solidFill>
                  <a:srgbClr val="00B0F0"/>
                </a:solidFill>
                <a:latin typeface="Cambria" panose="02040503050406030204" pitchFamily="18" charset="0"/>
              </a:rPr>
              <a:t>„Kniha osudu“</a:t>
            </a:r>
            <a:endParaRPr lang="cs-CZ" b="1" i="1" dirty="0">
              <a:solidFill>
                <a:srgbClr val="00B0F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3915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24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6" dur="500"/>
                                        <p:tgtEl>
                                          <p:spTgt spid="24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9" grpId="0" animBg="1"/>
      <p:bldP spid="30" grpId="0" animBg="1"/>
      <p:bldP spid="31" grpId="0"/>
      <p:bldP spid="2" grpId="0" animBg="1"/>
      <p:bldP spid="42" grpId="0" animBg="1"/>
      <p:bldP spid="45" grpId="0"/>
      <p:bldP spid="50" grpId="0"/>
      <p:bldP spid="51" grpId="0"/>
      <p:bldP spid="52" grpId="0"/>
      <p:bldP spid="46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/>
      <p:bldP spid="62" grpId="0"/>
      <p:bldP spid="63" grpId="0"/>
      <p:bldP spid="64" grpId="0"/>
      <p:bldP spid="66" grpId="0" animBg="1"/>
      <p:bldP spid="67" grpId="0" animBg="1"/>
      <p:bldP spid="68" grpId="0" animBg="1"/>
      <p:bldP spid="70" grpId="0" animBg="1"/>
      <p:bldP spid="8" grpId="0"/>
      <p:bldP spid="72" grpId="0"/>
      <p:bldP spid="18" grpId="0"/>
      <p:bldP spid="20" grpId="0"/>
      <p:bldP spid="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 txBox="1">
            <a:spLocks noGrp="1"/>
          </p:cNvSpPr>
          <p:nvPr/>
        </p:nvSpPr>
        <p:spPr>
          <a:xfrm>
            <a:off x="3124200" y="76200"/>
            <a:ext cx="3352800" cy="28892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endParaRPr lang="cs-CZ" sz="1200">
              <a:solidFill>
                <a:schemeClr val="accent1">
                  <a:shade val="75000"/>
                </a:schemeClr>
              </a:solidFill>
              <a:cs typeface="+mn-cs"/>
            </a:endParaRPr>
          </a:p>
        </p:txBody>
      </p:sp>
      <p:sp>
        <p:nvSpPr>
          <p:cNvPr id="4" name="Zástupný symbol pro číslo snímku 3"/>
          <p:cNvSpPr txBox="1">
            <a:spLocks noGrp="1"/>
          </p:cNvSpPr>
          <p:nvPr/>
        </p:nvSpPr>
        <p:spPr>
          <a:xfrm>
            <a:off x="8229600" y="6477000"/>
            <a:ext cx="762000" cy="24447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C5F81367-2197-45B1-BDDB-66B42E3A9F14}" type="slidenum">
              <a:rPr lang="cs-CZ" sz="1200">
                <a:solidFill>
                  <a:schemeClr val="accent1">
                    <a:shade val="75000"/>
                  </a:schemeClr>
                </a:solidFill>
                <a:cs typeface="+mn-cs"/>
              </a:rPr>
              <a:pPr algn="r">
                <a:defRPr/>
              </a:pPr>
              <a:t>29</a:t>
            </a:fld>
            <a:endParaRPr lang="cs-CZ" sz="1200">
              <a:solidFill>
                <a:schemeClr val="accent1">
                  <a:shade val="75000"/>
                </a:schemeClr>
              </a:solidFill>
              <a:cs typeface="+mn-cs"/>
            </a:endParaRPr>
          </a:p>
        </p:txBody>
      </p:sp>
      <p:sp>
        <p:nvSpPr>
          <p:cNvPr id="36868" name="TextovéPole 4"/>
          <p:cNvSpPr txBox="1">
            <a:spLocks noChangeArrowheads="1"/>
          </p:cNvSpPr>
          <p:nvPr/>
        </p:nvSpPr>
        <p:spPr bwMode="auto">
          <a:xfrm>
            <a:off x="2627313" y="333375"/>
            <a:ext cx="35020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i="1">
                <a:solidFill>
                  <a:schemeClr val="tx1"/>
                </a:solidFill>
                <a:latin typeface="Book Antiqua" pitchFamily="18" charset="0"/>
              </a:rPr>
              <a:t>Jednotky na osách</a:t>
            </a:r>
          </a:p>
        </p:txBody>
      </p:sp>
      <p:cxnSp>
        <p:nvCxnSpPr>
          <p:cNvPr id="7" name="Přímá spojovací čára 6"/>
          <p:cNvCxnSpPr>
            <a:cxnSpLocks noChangeShapeType="1"/>
          </p:cNvCxnSpPr>
          <p:nvPr/>
        </p:nvCxnSpPr>
        <p:spPr bwMode="auto">
          <a:xfrm flipH="1">
            <a:off x="4211638" y="1520825"/>
            <a:ext cx="1587" cy="4679950"/>
          </a:xfrm>
          <a:prstGeom prst="line">
            <a:avLst/>
          </a:prstGeom>
          <a:noFill/>
          <a:ln w="57150" algn="ctr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Přímá spojovací čára 8"/>
          <p:cNvCxnSpPr>
            <a:cxnSpLocks noChangeShapeType="1"/>
          </p:cNvCxnSpPr>
          <p:nvPr/>
        </p:nvCxnSpPr>
        <p:spPr bwMode="auto">
          <a:xfrm>
            <a:off x="1500188" y="3714750"/>
            <a:ext cx="5715000" cy="1588"/>
          </a:xfrm>
          <a:prstGeom prst="line">
            <a:avLst/>
          </a:prstGeom>
          <a:noFill/>
          <a:ln w="57150" algn="ctr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Přímá spojovací čára 14"/>
          <p:cNvCxnSpPr>
            <a:cxnSpLocks noChangeShapeType="1"/>
          </p:cNvCxnSpPr>
          <p:nvPr/>
        </p:nvCxnSpPr>
        <p:spPr bwMode="auto">
          <a:xfrm flipH="1">
            <a:off x="3143250" y="1628775"/>
            <a:ext cx="1971675" cy="4586288"/>
          </a:xfrm>
          <a:prstGeom prst="line">
            <a:avLst/>
          </a:prstGeom>
          <a:noFill/>
          <a:ln w="5715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Přímá spojovací čára 18"/>
          <p:cNvCxnSpPr/>
          <p:nvPr/>
        </p:nvCxnSpPr>
        <p:spPr>
          <a:xfrm rot="10800000" flipV="1">
            <a:off x="1714500" y="1500188"/>
            <a:ext cx="4786313" cy="4714875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čára 20"/>
          <p:cNvCxnSpPr/>
          <p:nvPr/>
        </p:nvCxnSpPr>
        <p:spPr>
          <a:xfrm>
            <a:off x="1928813" y="1571625"/>
            <a:ext cx="4857750" cy="4572000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ovací čára 22"/>
          <p:cNvCxnSpPr>
            <a:cxnSpLocks noChangeShapeType="1"/>
          </p:cNvCxnSpPr>
          <p:nvPr/>
        </p:nvCxnSpPr>
        <p:spPr bwMode="auto">
          <a:xfrm flipH="1">
            <a:off x="785813" y="2527300"/>
            <a:ext cx="6000750" cy="2687638"/>
          </a:xfrm>
          <a:prstGeom prst="line">
            <a:avLst/>
          </a:prstGeom>
          <a:noFill/>
          <a:ln w="5715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" name="TextovéPole 25"/>
          <p:cNvSpPr txBox="1">
            <a:spLocks noChangeArrowheads="1"/>
          </p:cNvSpPr>
          <p:nvPr/>
        </p:nvSpPr>
        <p:spPr bwMode="auto">
          <a:xfrm>
            <a:off x="3563938" y="1052513"/>
            <a:ext cx="1079500" cy="457200"/>
          </a:xfrm>
          <a:prstGeom prst="rect">
            <a:avLst/>
          </a:prstGeom>
          <a:solidFill>
            <a:schemeClr val="bg1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i="1">
                <a:solidFill>
                  <a:srgbClr val="0070C0"/>
                </a:solidFill>
                <a:latin typeface="Book Antiqua" pitchFamily="18" charset="0"/>
              </a:rPr>
              <a:t>x</a:t>
            </a:r>
            <a:r>
              <a:rPr lang="cs-CZ" altLang="cs-CZ" sz="2400" b="1" baseline="-25000">
                <a:solidFill>
                  <a:srgbClr val="0070C0"/>
                </a:solidFill>
                <a:latin typeface="Book Antiqua" pitchFamily="18" charset="0"/>
              </a:rPr>
              <a:t>0</a:t>
            </a:r>
            <a:r>
              <a:rPr lang="cs-CZ" altLang="cs-CZ" sz="2400" b="1" i="1">
                <a:solidFill>
                  <a:srgbClr val="0070C0"/>
                </a:solidFill>
                <a:latin typeface="Book Antiqua" pitchFamily="18" charset="0"/>
              </a:rPr>
              <a:t>=ct</a:t>
            </a:r>
          </a:p>
        </p:txBody>
      </p:sp>
      <p:sp>
        <p:nvSpPr>
          <p:cNvPr id="27" name="TextovéPole 26"/>
          <p:cNvSpPr txBox="1">
            <a:spLocks noChangeArrowheads="1"/>
          </p:cNvSpPr>
          <p:nvPr/>
        </p:nvSpPr>
        <p:spPr bwMode="auto">
          <a:xfrm>
            <a:off x="7000875" y="3821525"/>
            <a:ext cx="1963738" cy="4572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i="1">
                <a:solidFill>
                  <a:schemeClr val="tx1"/>
                </a:solidFill>
                <a:latin typeface="Book Antiqua" pitchFamily="18" charset="0"/>
              </a:rPr>
              <a:t>x; současnost</a:t>
            </a:r>
          </a:p>
        </p:txBody>
      </p:sp>
      <p:sp>
        <p:nvSpPr>
          <p:cNvPr id="29" name="TextovéPole 28"/>
          <p:cNvSpPr txBox="1">
            <a:spLocks noChangeArrowheads="1"/>
          </p:cNvSpPr>
          <p:nvPr/>
        </p:nvSpPr>
        <p:spPr bwMode="auto">
          <a:xfrm>
            <a:off x="4851400" y="1130300"/>
            <a:ext cx="1160463" cy="466725"/>
          </a:xfrm>
          <a:prstGeom prst="rect">
            <a:avLst/>
          </a:prstGeom>
          <a:solidFill>
            <a:schemeClr val="bg1">
              <a:alpha val="16078"/>
            </a:schemeClr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i="1">
                <a:solidFill>
                  <a:srgbClr val="FF0000"/>
                </a:solidFill>
                <a:latin typeface="Book Antiqua" pitchFamily="18" charset="0"/>
              </a:rPr>
              <a:t>x</a:t>
            </a:r>
            <a:r>
              <a:rPr lang="en-US" altLang="cs-CZ" sz="2400" b="1" i="1">
                <a:solidFill>
                  <a:srgbClr val="FF0000"/>
                </a:solidFill>
                <a:latin typeface="Book Antiqua" pitchFamily="18" charset="0"/>
              </a:rPr>
              <a:t>’</a:t>
            </a:r>
            <a:r>
              <a:rPr lang="cs-CZ" altLang="cs-CZ" sz="2400" b="1" baseline="-25000">
                <a:solidFill>
                  <a:srgbClr val="FF0000"/>
                </a:solidFill>
                <a:latin typeface="Book Antiqua" pitchFamily="18" charset="0"/>
              </a:rPr>
              <a:t>0</a:t>
            </a:r>
            <a:r>
              <a:rPr lang="cs-CZ" altLang="cs-CZ" sz="2400" b="1" i="1">
                <a:solidFill>
                  <a:srgbClr val="FF0000"/>
                </a:solidFill>
                <a:latin typeface="Book Antiqua" pitchFamily="18" charset="0"/>
              </a:rPr>
              <a:t>=ct</a:t>
            </a:r>
            <a:r>
              <a:rPr lang="en-US" altLang="cs-CZ" sz="2400" b="1" i="1">
                <a:solidFill>
                  <a:srgbClr val="FF0000"/>
                </a:solidFill>
                <a:latin typeface="Book Antiqua" pitchFamily="18" charset="0"/>
              </a:rPr>
              <a:t>’</a:t>
            </a:r>
            <a:endParaRPr lang="cs-CZ" altLang="cs-CZ" sz="2400" b="1" i="1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30" name="TextovéPole 29"/>
          <p:cNvSpPr txBox="1">
            <a:spLocks noChangeArrowheads="1"/>
          </p:cNvSpPr>
          <p:nvPr/>
        </p:nvSpPr>
        <p:spPr bwMode="auto">
          <a:xfrm>
            <a:off x="6991350" y="2032000"/>
            <a:ext cx="1944688" cy="466725"/>
          </a:xfrm>
          <a:prstGeom prst="rect">
            <a:avLst/>
          </a:prstGeom>
          <a:solidFill>
            <a:schemeClr val="bg1">
              <a:alpha val="25098"/>
            </a:schemeClr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i="1" noProof="1">
                <a:solidFill>
                  <a:srgbClr val="FF0000"/>
                </a:solidFill>
                <a:latin typeface="Book Antiqua" pitchFamily="18" charset="0"/>
              </a:rPr>
              <a:t>x</a:t>
            </a:r>
            <a:r>
              <a:rPr lang="en-US" altLang="cs-CZ" sz="2400" b="1" i="1">
                <a:solidFill>
                  <a:srgbClr val="FF0000"/>
                </a:solidFill>
                <a:latin typeface="Book Antiqua" pitchFamily="18" charset="0"/>
              </a:rPr>
              <a:t>’</a:t>
            </a:r>
            <a:r>
              <a:rPr lang="cs-CZ" altLang="cs-CZ" sz="2400" b="1" i="1">
                <a:solidFill>
                  <a:srgbClr val="FF0000"/>
                </a:solidFill>
                <a:latin typeface="Book Antiqua" pitchFamily="18" charset="0"/>
              </a:rPr>
              <a:t>; </a:t>
            </a:r>
            <a:r>
              <a:rPr lang="cs-CZ" altLang="cs-CZ" sz="2400" i="1">
                <a:solidFill>
                  <a:srgbClr val="FF0000"/>
                </a:solidFill>
                <a:latin typeface="Book Antiqua" pitchFamily="18" charset="0"/>
              </a:rPr>
              <a:t>současnost</a:t>
            </a:r>
          </a:p>
        </p:txBody>
      </p:sp>
      <p:sp>
        <p:nvSpPr>
          <p:cNvPr id="31" name="TextovéPole 30"/>
          <p:cNvSpPr txBox="1">
            <a:spLocks noChangeArrowheads="1"/>
          </p:cNvSpPr>
          <p:nvPr/>
        </p:nvSpPr>
        <p:spPr bwMode="auto">
          <a:xfrm>
            <a:off x="6443663" y="4786313"/>
            <a:ext cx="2449512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2400" b="1" i="1">
                <a:solidFill>
                  <a:srgbClr val="FF0000"/>
                </a:solidFill>
                <a:latin typeface="Book Antiqua" pitchFamily="18" charset="0"/>
              </a:rPr>
              <a:t>x</a:t>
            </a:r>
            <a:r>
              <a:rPr lang="en-US" altLang="cs-CZ" sz="2400" b="1" baseline="-25000">
                <a:solidFill>
                  <a:srgbClr val="FF0000"/>
                </a:solidFill>
                <a:latin typeface="Book Antiqua" pitchFamily="18" charset="0"/>
              </a:rPr>
              <a:t>0</a:t>
            </a:r>
            <a:r>
              <a:rPr lang="en-US" altLang="cs-CZ" sz="1800" b="1" i="1">
                <a:solidFill>
                  <a:srgbClr val="FF0000"/>
                </a:solidFill>
                <a:latin typeface="Arial" charset="0"/>
              </a:rPr>
              <a:t>’</a:t>
            </a:r>
            <a:r>
              <a:rPr lang="en-US" altLang="cs-CZ" sz="2400" b="1" i="1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= </a:t>
            </a:r>
            <a:r>
              <a:rPr lang="el-GR" altLang="cs-CZ" sz="2400" b="1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2400" b="1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US" altLang="cs-CZ" sz="2400" b="1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US" altLang="cs-CZ" sz="2400" b="1" i="1">
                <a:solidFill>
                  <a:srgbClr val="0070C0"/>
                </a:solidFill>
                <a:latin typeface="Book Antiqua" pitchFamily="18" charset="0"/>
              </a:rPr>
              <a:t>x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2400" b="1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– </a:t>
            </a:r>
            <a:r>
              <a:rPr lang="el-GR" altLang="cs-CZ" sz="2400" b="1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US" altLang="cs-CZ" sz="2400" b="1" i="1">
                <a:solidFill>
                  <a:srgbClr val="0070C0"/>
                </a:solidFill>
                <a:latin typeface="Book Antiqua" pitchFamily="18" charset="0"/>
              </a:rPr>
              <a:t>x</a:t>
            </a:r>
            <a:r>
              <a:rPr lang="en-US" altLang="cs-CZ" sz="2400" b="1" baseline="-25000">
                <a:solidFill>
                  <a:srgbClr val="0070C0"/>
                </a:solidFill>
                <a:latin typeface="Book Antiqua" pitchFamily="18" charset="0"/>
              </a:rPr>
              <a:t>0</a:t>
            </a:r>
            <a:r>
              <a:rPr lang="en-US" altLang="cs-CZ" sz="2400" b="1">
                <a:solidFill>
                  <a:schemeClr val="tx1"/>
                </a:solidFill>
                <a:latin typeface="Book Antiqua" pitchFamily="18" charset="0"/>
              </a:rPr>
              <a:t>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2400" b="1" i="1">
                <a:solidFill>
                  <a:srgbClr val="FF0000"/>
                </a:solidFill>
                <a:latin typeface="Book Antiqua" pitchFamily="18" charset="0"/>
              </a:rPr>
              <a:t>x’</a:t>
            </a:r>
            <a:r>
              <a:rPr lang="en-US" altLang="cs-CZ" sz="2400" b="1" i="1">
                <a:solidFill>
                  <a:srgbClr val="32B503"/>
                </a:solidFill>
                <a:latin typeface="Book Antiqua" pitchFamily="18" charset="0"/>
              </a:rPr>
              <a:t>  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= </a:t>
            </a:r>
            <a:r>
              <a:rPr lang="el-GR" altLang="cs-CZ" sz="2400" b="1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2400" b="1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US" altLang="cs-CZ" sz="2400" b="1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US" altLang="cs-CZ" sz="2400" b="1" i="1">
                <a:solidFill>
                  <a:srgbClr val="0070C0"/>
                </a:solidFill>
                <a:latin typeface="Book Antiqua" pitchFamily="18" charset="0"/>
              </a:rPr>
              <a:t>x</a:t>
            </a:r>
            <a:r>
              <a:rPr lang="en-US" altLang="cs-CZ" sz="2400" b="1" baseline="-25000">
                <a:solidFill>
                  <a:srgbClr val="0070C0"/>
                </a:solidFill>
                <a:latin typeface="Book Antiqua" pitchFamily="18" charset="0"/>
              </a:rPr>
              <a:t>0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 – </a:t>
            </a:r>
            <a:r>
              <a:rPr lang="el-GR" altLang="cs-CZ" sz="2400" b="1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US" altLang="cs-CZ" sz="2400" b="1" i="1">
                <a:solidFill>
                  <a:srgbClr val="0070C0"/>
                </a:solidFill>
                <a:latin typeface="Book Antiqua" pitchFamily="18" charset="0"/>
              </a:rPr>
              <a:t>x</a:t>
            </a:r>
            <a:r>
              <a:rPr lang="en-US" altLang="cs-CZ" sz="2400" b="1">
                <a:solidFill>
                  <a:schemeClr val="tx1"/>
                </a:solidFill>
                <a:latin typeface="Book Antiqua" pitchFamily="18" charset="0"/>
              </a:rPr>
              <a:t>)</a:t>
            </a:r>
            <a:endParaRPr lang="en-US" altLang="cs-CZ" sz="2400" b="1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" name="TextovéPole 28"/>
          <p:cNvSpPr txBox="1">
            <a:spLocks noChangeArrowheads="1"/>
          </p:cNvSpPr>
          <p:nvPr/>
        </p:nvSpPr>
        <p:spPr bwMode="auto">
          <a:xfrm>
            <a:off x="6443663" y="1125538"/>
            <a:ext cx="1006475" cy="37623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i="1">
                <a:solidFill>
                  <a:schemeClr val="tx1"/>
                </a:solidFill>
                <a:latin typeface="Book Antiqua" pitchFamily="18" charset="0"/>
              </a:rPr>
              <a:t>světlo</a:t>
            </a:r>
          </a:p>
        </p:txBody>
      </p:sp>
      <p:sp>
        <p:nvSpPr>
          <p:cNvPr id="36881" name="Line 29"/>
          <p:cNvSpPr>
            <a:spLocks noChangeShapeType="1"/>
          </p:cNvSpPr>
          <p:nvPr/>
        </p:nvSpPr>
        <p:spPr bwMode="auto">
          <a:xfrm>
            <a:off x="2700338" y="1916113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5858" name="Freeform 30"/>
          <p:cNvSpPr>
            <a:spLocks/>
          </p:cNvSpPr>
          <p:nvPr/>
        </p:nvSpPr>
        <p:spPr bwMode="auto">
          <a:xfrm>
            <a:off x="2484438" y="1520825"/>
            <a:ext cx="3816350" cy="1476375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5859" name="Freeform 31"/>
          <p:cNvSpPr>
            <a:spLocks/>
          </p:cNvSpPr>
          <p:nvPr/>
        </p:nvSpPr>
        <p:spPr bwMode="auto">
          <a:xfrm flipV="1">
            <a:off x="2627313" y="4508500"/>
            <a:ext cx="3673475" cy="1547813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5860" name="Freeform 32"/>
          <p:cNvSpPr>
            <a:spLocks/>
          </p:cNvSpPr>
          <p:nvPr/>
        </p:nvSpPr>
        <p:spPr bwMode="auto">
          <a:xfrm rot="-5614091">
            <a:off x="665163" y="2654300"/>
            <a:ext cx="3816350" cy="1476375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5861" name="Freeform 33"/>
          <p:cNvSpPr>
            <a:spLocks/>
          </p:cNvSpPr>
          <p:nvPr/>
        </p:nvSpPr>
        <p:spPr bwMode="auto">
          <a:xfrm rot="5230361">
            <a:off x="3950493" y="3018632"/>
            <a:ext cx="4214813" cy="2108200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5862" name="Line 34"/>
          <p:cNvSpPr>
            <a:spLocks noChangeShapeType="1"/>
          </p:cNvSpPr>
          <p:nvPr/>
        </p:nvSpPr>
        <p:spPr bwMode="auto">
          <a:xfrm>
            <a:off x="395288" y="1989138"/>
            <a:ext cx="936625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4243" name="Text Box 35"/>
          <p:cNvSpPr txBox="1">
            <a:spLocks noChangeArrowheads="1"/>
          </p:cNvSpPr>
          <p:nvPr/>
        </p:nvSpPr>
        <p:spPr bwMode="auto">
          <a:xfrm>
            <a:off x="323850" y="1628775"/>
            <a:ext cx="10795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tx1"/>
                </a:solidFill>
                <a:latin typeface="Arial" charset="0"/>
              </a:rPr>
              <a:t>jednotka</a:t>
            </a:r>
            <a:endParaRPr lang="en-US" altLang="cs-CZ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5864" name="Text Box 37"/>
          <p:cNvSpPr txBox="1">
            <a:spLocks noChangeArrowheads="1"/>
          </p:cNvSpPr>
          <p:nvPr/>
        </p:nvSpPr>
        <p:spPr bwMode="auto">
          <a:xfrm>
            <a:off x="3265488" y="3355975"/>
            <a:ext cx="468312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0070C0"/>
                </a:solidFill>
                <a:latin typeface="Arial" charset="0"/>
              </a:rPr>
              <a:t>-1</a:t>
            </a:r>
            <a:endParaRPr lang="en-US" altLang="cs-CZ" sz="180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35865" name="Text Box 38"/>
          <p:cNvSpPr txBox="1">
            <a:spLocks noChangeArrowheads="1"/>
          </p:cNvSpPr>
          <p:nvPr/>
        </p:nvSpPr>
        <p:spPr bwMode="auto">
          <a:xfrm>
            <a:off x="4791075" y="3703638"/>
            <a:ext cx="2159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0070C0"/>
                </a:solidFill>
                <a:latin typeface="Arial" charset="0"/>
              </a:rPr>
              <a:t>1</a:t>
            </a:r>
            <a:endParaRPr lang="en-US" altLang="cs-CZ" sz="180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35866" name="Text Box 39"/>
          <p:cNvSpPr txBox="1">
            <a:spLocks noChangeArrowheads="1"/>
          </p:cNvSpPr>
          <p:nvPr/>
        </p:nvSpPr>
        <p:spPr bwMode="auto">
          <a:xfrm>
            <a:off x="4248150" y="4221163"/>
            <a:ext cx="468313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0070C0"/>
                </a:solidFill>
                <a:latin typeface="Arial" charset="0"/>
              </a:rPr>
              <a:t>-1</a:t>
            </a:r>
            <a:endParaRPr lang="en-US" altLang="cs-CZ" sz="180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35867" name="Text Box 41"/>
          <p:cNvSpPr txBox="1">
            <a:spLocks noChangeArrowheads="1"/>
          </p:cNvSpPr>
          <p:nvPr/>
        </p:nvSpPr>
        <p:spPr bwMode="auto">
          <a:xfrm>
            <a:off x="3481388" y="4357688"/>
            <a:ext cx="403225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FF3300"/>
                </a:solidFill>
                <a:latin typeface="Arial" charset="0"/>
              </a:rPr>
              <a:t>-1</a:t>
            </a:r>
            <a:endParaRPr lang="en-US" altLang="cs-CZ" sz="1800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35868" name="Text Box 42"/>
          <p:cNvSpPr txBox="1">
            <a:spLocks noChangeArrowheads="1"/>
          </p:cNvSpPr>
          <p:nvPr/>
        </p:nvSpPr>
        <p:spPr bwMode="auto">
          <a:xfrm>
            <a:off x="2878138" y="3841750"/>
            <a:ext cx="4429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FF0000"/>
                </a:solidFill>
                <a:latin typeface="Arial" charset="0"/>
              </a:rPr>
              <a:t>-1</a:t>
            </a:r>
            <a:endParaRPr lang="en-US" altLang="cs-CZ" sz="180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35869" name="Text Box 43"/>
          <p:cNvSpPr txBox="1">
            <a:spLocks noChangeArrowheads="1"/>
          </p:cNvSpPr>
          <p:nvPr/>
        </p:nvSpPr>
        <p:spPr bwMode="auto">
          <a:xfrm>
            <a:off x="5059363" y="3206750"/>
            <a:ext cx="215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FF0000"/>
                </a:solidFill>
                <a:latin typeface="Arial" charset="0"/>
              </a:rPr>
              <a:t>1</a:t>
            </a:r>
            <a:endParaRPr lang="en-US" altLang="cs-CZ" sz="180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5" name="TextovéPole 30"/>
          <p:cNvSpPr txBox="1">
            <a:spLocks noChangeArrowheads="1"/>
          </p:cNvSpPr>
          <p:nvPr/>
        </p:nvSpPr>
        <p:spPr bwMode="auto">
          <a:xfrm>
            <a:off x="46038" y="2070100"/>
            <a:ext cx="19446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en-US" altLang="cs-CZ" sz="2400" b="1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2400" b="1" i="1" baseline="30000">
                <a:solidFill>
                  <a:schemeClr val="tx1"/>
                </a:solidFill>
                <a:latin typeface="Arial" charset="0"/>
              </a:rPr>
              <a:t>2 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altLang="cs-CZ" sz="2400" b="1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2400" b="1" i="1" baseline="30000">
                <a:solidFill>
                  <a:schemeClr val="tx1"/>
                </a:solidFill>
                <a:latin typeface="Arial" charset="0"/>
              </a:rPr>
              <a:t>2 </a:t>
            </a:r>
            <a:r>
              <a:rPr lang="cs-CZ" altLang="cs-CZ" sz="2400" b="1">
                <a:solidFill>
                  <a:schemeClr val="tx1"/>
                </a:solidFill>
                <a:latin typeface="Book Antiqua" pitchFamily="18" charset="0"/>
              </a:rPr>
              <a:t>= </a:t>
            </a:r>
            <a:r>
              <a:rPr lang="en-US" altLang="cs-CZ" sz="2400" b="1">
                <a:solidFill>
                  <a:schemeClr val="tx1"/>
                </a:solidFill>
                <a:latin typeface="Book Antiqua" pitchFamily="18" charset="0"/>
              </a:rPr>
              <a:t>± </a:t>
            </a:r>
            <a:r>
              <a:rPr lang="cs-CZ" altLang="cs-CZ" sz="2400" b="1">
                <a:solidFill>
                  <a:schemeClr val="tx1"/>
                </a:solidFill>
                <a:latin typeface="Book Antiqua" pitchFamily="18" charset="0"/>
              </a:rPr>
              <a:t>1</a:t>
            </a:r>
            <a:endParaRPr lang="en-US" altLang="cs-CZ" sz="2400" b="1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35871" name="Text Box 45"/>
          <p:cNvSpPr txBox="1">
            <a:spLocks noChangeArrowheads="1"/>
          </p:cNvSpPr>
          <p:nvPr/>
        </p:nvSpPr>
        <p:spPr bwMode="auto">
          <a:xfrm>
            <a:off x="4165600" y="3671888"/>
            <a:ext cx="3603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tx1"/>
                </a:solidFill>
                <a:latin typeface="Arial" charset="0"/>
              </a:rPr>
              <a:t>0</a:t>
            </a:r>
            <a:endParaRPr lang="en-US" altLang="cs-CZ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5872" name="Text Box 46"/>
          <p:cNvSpPr txBox="1">
            <a:spLocks noChangeArrowheads="1"/>
          </p:cNvSpPr>
          <p:nvPr/>
        </p:nvSpPr>
        <p:spPr bwMode="auto">
          <a:xfrm>
            <a:off x="4500563" y="2724150"/>
            <a:ext cx="215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FF3300"/>
                </a:solidFill>
                <a:latin typeface="Arial" charset="0"/>
              </a:rPr>
              <a:t>1</a:t>
            </a:r>
            <a:endParaRPr lang="en-US" altLang="cs-CZ" sz="1800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35873" name="Text Box 47"/>
          <p:cNvSpPr txBox="1">
            <a:spLocks noChangeArrowheads="1"/>
          </p:cNvSpPr>
          <p:nvPr/>
        </p:nvSpPr>
        <p:spPr bwMode="auto">
          <a:xfrm>
            <a:off x="3924300" y="2924175"/>
            <a:ext cx="215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0070C0"/>
                </a:solidFill>
                <a:latin typeface="Arial" charset="0"/>
              </a:rPr>
              <a:t>1</a:t>
            </a:r>
            <a:endParaRPr lang="en-US" altLang="cs-CZ" sz="1800">
              <a:solidFill>
                <a:srgbClr val="0070C0"/>
              </a:solidFill>
              <a:latin typeface="Arial" charset="0"/>
            </a:endParaRPr>
          </a:p>
        </p:txBody>
      </p:sp>
      <p:cxnSp>
        <p:nvCxnSpPr>
          <p:cNvPr id="38" name="Přímá spojovací čára 18"/>
          <p:cNvCxnSpPr/>
          <p:nvPr/>
        </p:nvCxnSpPr>
        <p:spPr>
          <a:xfrm rot="10800000" flipV="1">
            <a:off x="1668463" y="1484313"/>
            <a:ext cx="4786312" cy="4714875"/>
          </a:xfrm>
          <a:prstGeom prst="line">
            <a:avLst/>
          </a:prstGeom>
          <a:ln w="31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ovací čára 20"/>
          <p:cNvCxnSpPr/>
          <p:nvPr/>
        </p:nvCxnSpPr>
        <p:spPr>
          <a:xfrm>
            <a:off x="1882775" y="1555750"/>
            <a:ext cx="4857750" cy="4572000"/>
          </a:xfrm>
          <a:prstGeom prst="line">
            <a:avLst/>
          </a:prstGeom>
          <a:ln w="31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ál 5"/>
          <p:cNvSpPr/>
          <p:nvPr/>
        </p:nvSpPr>
        <p:spPr>
          <a:xfrm>
            <a:off x="4152900" y="2901950"/>
            <a:ext cx="107950" cy="98425"/>
          </a:xfrm>
          <a:prstGeom prst="ellipse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7" name="Ovál 36"/>
          <p:cNvSpPr/>
          <p:nvPr/>
        </p:nvSpPr>
        <p:spPr>
          <a:xfrm>
            <a:off x="4962525" y="3654425"/>
            <a:ext cx="107950" cy="98425"/>
          </a:xfrm>
          <a:prstGeom prst="ellipse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0" name="Ovál 39"/>
          <p:cNvSpPr/>
          <p:nvPr/>
        </p:nvSpPr>
        <p:spPr>
          <a:xfrm>
            <a:off x="4152900" y="4492625"/>
            <a:ext cx="107950" cy="98425"/>
          </a:xfrm>
          <a:prstGeom prst="ellipse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1" name="Ovál 40"/>
          <p:cNvSpPr/>
          <p:nvPr/>
        </p:nvSpPr>
        <p:spPr>
          <a:xfrm>
            <a:off x="3267075" y="3663950"/>
            <a:ext cx="107950" cy="98425"/>
          </a:xfrm>
          <a:prstGeom prst="ellipse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2" name="Ovál 41"/>
          <p:cNvSpPr/>
          <p:nvPr/>
        </p:nvSpPr>
        <p:spPr>
          <a:xfrm>
            <a:off x="4524375" y="2806700"/>
            <a:ext cx="107950" cy="98425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3" name="Ovál 42"/>
          <p:cNvSpPr/>
          <p:nvPr/>
        </p:nvSpPr>
        <p:spPr>
          <a:xfrm>
            <a:off x="5086350" y="3216275"/>
            <a:ext cx="107950" cy="98425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4" name="Ovál 43"/>
          <p:cNvSpPr/>
          <p:nvPr/>
        </p:nvSpPr>
        <p:spPr>
          <a:xfrm>
            <a:off x="3171825" y="4054475"/>
            <a:ext cx="107950" cy="98425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5" name="Ovál 44"/>
          <p:cNvSpPr/>
          <p:nvPr/>
        </p:nvSpPr>
        <p:spPr>
          <a:xfrm>
            <a:off x="3762375" y="4568825"/>
            <a:ext cx="107950" cy="98425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6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23.4.2018    </a:t>
            </a:r>
            <a:r>
              <a:rPr lang="cs-CZ" sz="1200" dirty="0" smtClean="0">
                <a:solidFill>
                  <a:srgbClr val="D38E27"/>
                </a:solidFill>
              </a:rPr>
              <a:t>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451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1" dur="200"/>
                                        <p:tgtEl>
                                          <p:spTgt spid="94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100"/>
                                        <p:tgtEl>
                                          <p:spTgt spid="35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9" grpId="0" animBg="1"/>
      <p:bldP spid="30" grpId="0" animBg="1"/>
      <p:bldP spid="31" grpId="0"/>
      <p:bldP spid="2" grpId="0" animBg="1"/>
      <p:bldP spid="35858" grpId="0" animBg="1"/>
      <p:bldP spid="35859" grpId="0" animBg="1"/>
      <p:bldP spid="35860" grpId="0" animBg="1"/>
      <p:bldP spid="35861" grpId="0" animBg="1"/>
      <p:bldP spid="35862" grpId="0" animBg="1"/>
      <p:bldP spid="94243" grpId="0"/>
      <p:bldP spid="35864" grpId="0"/>
      <p:bldP spid="35865" grpId="0"/>
      <p:bldP spid="35866" grpId="0"/>
      <p:bldP spid="35867" grpId="0"/>
      <p:bldP spid="35868" grpId="0"/>
      <p:bldP spid="35869" grpId="0"/>
      <p:bldP spid="5" grpId="0"/>
      <p:bldP spid="35871" grpId="0"/>
      <p:bldP spid="35872" grpId="0"/>
      <p:bldP spid="35873" grpId="0"/>
      <p:bldP spid="6" grpId="0" animBg="1"/>
      <p:bldP spid="37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3199" y="1285875"/>
            <a:ext cx="8785225" cy="54356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dirty="0" smtClean="0">
                <a:latin typeface="Book Antiqua" pitchFamily="18" charset="0"/>
              </a:rPr>
              <a:t>„Jsem tu dobře ve druhé ulici doleva???“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dirty="0" smtClean="0">
                <a:latin typeface="Book Antiqua" pitchFamily="18" charset="0"/>
              </a:rPr>
              <a:t>(„To je relativní – </a:t>
            </a:r>
            <a:r>
              <a:rPr lang="cs-CZ" b="1" i="1" dirty="0" smtClean="0">
                <a:latin typeface="Book Antiqua" pitchFamily="18" charset="0"/>
              </a:rPr>
              <a:t>kde</a:t>
            </a:r>
            <a:r>
              <a:rPr lang="cs-CZ" dirty="0" smtClean="0">
                <a:latin typeface="Book Antiqua" pitchFamily="18" charset="0"/>
              </a:rPr>
              <a:t> vám poradili?“)</a:t>
            </a:r>
            <a:endParaRPr lang="cs-CZ" dirty="0">
              <a:latin typeface="Book Antiqua" pitchFamily="18" charset="0"/>
            </a:endParaRP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dirty="0" smtClean="0">
                <a:latin typeface="Book Antiqua" pitchFamily="18" charset="0"/>
              </a:rPr>
              <a:t>Jak popsat polohu závisející na pozorovateli?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dirty="0" smtClean="0">
                <a:latin typeface="Book Antiqua" pitchFamily="18" charset="0"/>
              </a:rPr>
              <a:t>Vztažná soustava (v níž děj popisuji):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b="1" dirty="0" smtClean="0">
                <a:latin typeface="Book Antiqua" pitchFamily="18" charset="0"/>
              </a:rPr>
              <a:t>1 bod – počátek </a:t>
            </a:r>
            <a:r>
              <a:rPr lang="cs-CZ" dirty="0" smtClean="0">
                <a:latin typeface="Book Antiqua" pitchFamily="18" charset="0"/>
              </a:rPr>
              <a:t>O (</a:t>
            </a:r>
            <a:r>
              <a:rPr lang="cs-CZ" dirty="0" err="1" smtClean="0">
                <a:latin typeface="Book Antiqua" pitchFamily="18" charset="0"/>
              </a:rPr>
              <a:t>origō</a:t>
            </a:r>
            <a:r>
              <a:rPr lang="cs-CZ" dirty="0" smtClean="0">
                <a:latin typeface="Book Antiqua" pitchFamily="18" charset="0"/>
              </a:rPr>
              <a:t>), a z něj vycházejí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b="1" dirty="0" smtClean="0">
                <a:latin typeface="Book Antiqua" pitchFamily="18" charset="0"/>
              </a:rPr>
              <a:t>3 osy </a:t>
            </a:r>
            <a:r>
              <a:rPr lang="cs-CZ" dirty="0" smtClean="0">
                <a:latin typeface="Book Antiqua" pitchFamily="18" charset="0"/>
              </a:rPr>
              <a:t>(</a:t>
            </a:r>
            <a:r>
              <a:rPr lang="cs-CZ" i="1" dirty="0" smtClean="0">
                <a:latin typeface="Book Antiqua" pitchFamily="18" charset="0"/>
              </a:rPr>
              <a:t>x, y, z</a:t>
            </a:r>
            <a:r>
              <a:rPr lang="cs-CZ" dirty="0" smtClean="0">
                <a:latin typeface="Book Antiqua" pitchFamily="18" charset="0"/>
              </a:rPr>
              <a:t>) se stupnicemi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dirty="0" smtClean="0">
                <a:latin typeface="Book Antiqua" pitchFamily="18" charset="0"/>
              </a:rPr>
              <a:t>později přibude </a:t>
            </a:r>
            <a:r>
              <a:rPr lang="cs-CZ" b="1" dirty="0" smtClean="0">
                <a:latin typeface="Book Antiqua" pitchFamily="18" charset="0"/>
              </a:rPr>
              <a:t>čas</a:t>
            </a:r>
            <a:r>
              <a:rPr lang="cs-CZ" dirty="0" smtClean="0">
                <a:latin typeface="Book Antiqua" pitchFamily="18" charset="0"/>
              </a:rPr>
              <a:t> </a:t>
            </a:r>
            <a:r>
              <a:rPr lang="cs-CZ" i="1" dirty="0" smtClean="0">
                <a:latin typeface="Book Antiqua" pitchFamily="18" charset="0"/>
              </a:rPr>
              <a:t>t </a:t>
            </a:r>
            <a:r>
              <a:rPr lang="cs-CZ" dirty="0" smtClean="0">
                <a:latin typeface="Book Antiqua" pitchFamily="18" charset="0"/>
              </a:rPr>
              <a:t>(„časová osa“) se stupnicí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dirty="0" smtClean="0">
                <a:solidFill>
                  <a:srgbClr val="FF0000"/>
                </a:solidFill>
                <a:latin typeface="Book Antiqua" pitchFamily="18" charset="0"/>
              </a:rPr>
              <a:t>Bod (událost) </a:t>
            </a:r>
            <a:r>
              <a:rPr lang="cs-CZ" b="1" i="1" dirty="0" smtClean="0">
                <a:solidFill>
                  <a:srgbClr val="FF0000"/>
                </a:solidFill>
                <a:latin typeface="Book Antiqua" pitchFamily="18" charset="0"/>
              </a:rPr>
              <a:t>popisujeme</a:t>
            </a:r>
            <a:r>
              <a:rPr lang="cs-CZ" dirty="0" smtClean="0">
                <a:solidFill>
                  <a:srgbClr val="FF0000"/>
                </a:solidFill>
                <a:latin typeface="Book Antiqua" pitchFamily="18" charset="0"/>
              </a:rPr>
              <a:t> ve vztažné soustavě, 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dirty="0" smtClean="0">
                <a:solidFill>
                  <a:srgbClr val="FF0000"/>
                </a:solidFill>
                <a:latin typeface="Book Antiqua" pitchFamily="18" charset="0"/>
              </a:rPr>
              <a:t>ale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dirty="0" smtClean="0">
                <a:solidFill>
                  <a:srgbClr val="FF0000"/>
                </a:solidFill>
                <a:latin typeface="Book Antiqua" pitchFamily="18" charset="0"/>
              </a:rPr>
              <a:t>bod </a:t>
            </a:r>
            <a:r>
              <a:rPr lang="cs-CZ" dirty="0">
                <a:solidFill>
                  <a:srgbClr val="FF0000"/>
                </a:solidFill>
                <a:latin typeface="Book Antiqua" pitchFamily="18" charset="0"/>
              </a:rPr>
              <a:t>(událost) </a:t>
            </a:r>
            <a:r>
              <a:rPr lang="cs-CZ" b="1" i="1" dirty="0" smtClean="0">
                <a:solidFill>
                  <a:srgbClr val="FF0000"/>
                </a:solidFill>
                <a:latin typeface="Book Antiqua" pitchFamily="18" charset="0"/>
              </a:rPr>
              <a:t>nepatří</a:t>
            </a:r>
            <a:r>
              <a:rPr lang="cs-CZ" dirty="0" smtClean="0">
                <a:solidFill>
                  <a:srgbClr val="FF0000"/>
                </a:solidFill>
                <a:latin typeface="Book Antiqua" pitchFamily="18" charset="0"/>
              </a:rPr>
              <a:t> žádné vztažné soustavě.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dirty="0" smtClean="0">
                <a:solidFill>
                  <a:schemeClr val="tx1"/>
                </a:solidFill>
                <a:latin typeface="Book Antiqua" pitchFamily="18" charset="0"/>
              </a:rPr>
              <a:t>Pozorovatel: spojený se vztažnou soustavou.</a:t>
            </a:r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430213" y="396875"/>
            <a:ext cx="65119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27F727">
                        <a:alpha val="50999"/>
                      </a:srgbClr>
                    </a:gs>
                    <a:gs pos="50000">
                      <a:srgbClr val="FF3300">
                        <a:alpha val="53000"/>
                      </a:srgbClr>
                    </a:gs>
                    <a:gs pos="100000">
                      <a:srgbClr val="27F727">
                        <a:alpha val="50999"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  <a:defRPr/>
            </a:pPr>
            <a:r>
              <a:rPr lang="cs-CZ" sz="4000" b="1" i="1">
                <a:solidFill>
                  <a:schemeClr val="tx2"/>
                </a:solidFill>
                <a:latin typeface="Book Antiqua" pitchFamily="18" charset="0"/>
              </a:rPr>
              <a:t>Poloha: vztažná soustava S</a:t>
            </a:r>
          </a:p>
        </p:txBody>
      </p:sp>
      <p:sp>
        <p:nvSpPr>
          <p:cNvPr id="7" name="Zástupný symbol pro datum 7"/>
          <p:cNvSpPr txBox="1">
            <a:spLocks noGrp="1"/>
          </p:cNvSpPr>
          <p:nvPr/>
        </p:nvSpPr>
        <p:spPr bwMode="auto">
          <a:xfrm>
            <a:off x="6477000" y="-3810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200" dirty="0" smtClean="0">
                <a:solidFill>
                  <a:srgbClr val="D38E27"/>
                </a:solidFill>
              </a:rPr>
              <a:t>23.4.2018</a:t>
            </a:r>
            <a:r>
              <a:rPr lang="cs-CZ" sz="1200" dirty="0" smtClean="0">
                <a:solidFill>
                  <a:srgbClr val="D38E27"/>
                </a:solidFill>
              </a:rPr>
              <a:t>   </a:t>
            </a:r>
            <a:r>
              <a:rPr lang="cs-CZ" sz="1200" dirty="0" smtClean="0">
                <a:solidFill>
                  <a:srgbClr val="D38E27"/>
                </a:solidFill>
              </a:rPr>
              <a:t>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8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3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 txBox="1">
            <a:spLocks noGrp="1"/>
          </p:cNvSpPr>
          <p:nvPr/>
        </p:nvSpPr>
        <p:spPr>
          <a:xfrm>
            <a:off x="3124200" y="76200"/>
            <a:ext cx="3352800" cy="28892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endParaRPr lang="cs-CZ" sz="1200">
              <a:solidFill>
                <a:schemeClr val="accent1">
                  <a:shade val="75000"/>
                </a:schemeClr>
              </a:solidFill>
              <a:cs typeface="+mn-cs"/>
            </a:endParaRPr>
          </a:p>
        </p:txBody>
      </p:sp>
      <p:sp>
        <p:nvSpPr>
          <p:cNvPr id="4" name="Zástupný symbol pro číslo snímku 3"/>
          <p:cNvSpPr txBox="1">
            <a:spLocks noGrp="1"/>
          </p:cNvSpPr>
          <p:nvPr/>
        </p:nvSpPr>
        <p:spPr>
          <a:xfrm>
            <a:off x="8229600" y="6477000"/>
            <a:ext cx="762000" cy="24447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6953C0FD-3EF0-45D0-9563-291ADF88377E}" type="slidenum">
              <a:rPr lang="cs-CZ" sz="1200">
                <a:solidFill>
                  <a:schemeClr val="accent1">
                    <a:shade val="75000"/>
                  </a:schemeClr>
                </a:solidFill>
                <a:cs typeface="+mn-cs"/>
              </a:rPr>
              <a:pPr algn="r">
                <a:defRPr/>
              </a:pPr>
              <a:t>30</a:t>
            </a:fld>
            <a:endParaRPr lang="cs-CZ" sz="1200">
              <a:solidFill>
                <a:schemeClr val="accent1">
                  <a:shade val="75000"/>
                </a:schemeClr>
              </a:solidFill>
              <a:cs typeface="+mn-cs"/>
            </a:endParaRPr>
          </a:p>
        </p:txBody>
      </p:sp>
      <p:sp>
        <p:nvSpPr>
          <p:cNvPr id="37892" name="TextovéPole 4"/>
          <p:cNvSpPr txBox="1">
            <a:spLocks noChangeArrowheads="1"/>
          </p:cNvSpPr>
          <p:nvPr/>
        </p:nvSpPr>
        <p:spPr bwMode="auto">
          <a:xfrm>
            <a:off x="2700338" y="333375"/>
            <a:ext cx="366236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i="1">
                <a:solidFill>
                  <a:schemeClr val="tx1"/>
                </a:solidFill>
                <a:latin typeface="Book Antiqua" pitchFamily="18" charset="0"/>
              </a:rPr>
              <a:t>Metrová tyč stojící</a:t>
            </a:r>
          </a:p>
        </p:txBody>
      </p:sp>
      <p:cxnSp>
        <p:nvCxnSpPr>
          <p:cNvPr id="7" name="Přímá spojovací čára 6"/>
          <p:cNvCxnSpPr>
            <a:cxnSpLocks noChangeShapeType="1"/>
          </p:cNvCxnSpPr>
          <p:nvPr/>
        </p:nvCxnSpPr>
        <p:spPr bwMode="auto">
          <a:xfrm rot="5400000">
            <a:off x="1818482" y="3806031"/>
            <a:ext cx="4787900" cy="1587"/>
          </a:xfrm>
          <a:prstGeom prst="line">
            <a:avLst/>
          </a:prstGeom>
          <a:noFill/>
          <a:ln w="5715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Přímá spojovací čára 8"/>
          <p:cNvCxnSpPr>
            <a:cxnSpLocks noChangeShapeType="1"/>
          </p:cNvCxnSpPr>
          <p:nvPr/>
        </p:nvCxnSpPr>
        <p:spPr bwMode="auto">
          <a:xfrm>
            <a:off x="1500188" y="3714750"/>
            <a:ext cx="5715000" cy="1588"/>
          </a:xfrm>
          <a:prstGeom prst="line">
            <a:avLst/>
          </a:prstGeom>
          <a:noFill/>
          <a:ln w="5715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Přímá spojovací čára 14"/>
          <p:cNvCxnSpPr>
            <a:cxnSpLocks noChangeShapeType="1"/>
          </p:cNvCxnSpPr>
          <p:nvPr/>
        </p:nvCxnSpPr>
        <p:spPr bwMode="auto">
          <a:xfrm rot="5400000">
            <a:off x="1850851" y="2955925"/>
            <a:ext cx="4564063" cy="1954213"/>
          </a:xfrm>
          <a:prstGeom prst="line">
            <a:avLst/>
          </a:prstGeom>
          <a:noFill/>
          <a:ln w="5715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Přímá spojovací čára 18"/>
          <p:cNvCxnSpPr>
            <a:cxnSpLocks noChangeShapeType="1"/>
          </p:cNvCxnSpPr>
          <p:nvPr/>
        </p:nvCxnSpPr>
        <p:spPr bwMode="auto">
          <a:xfrm rot="10800000" flipV="1">
            <a:off x="1714500" y="1500188"/>
            <a:ext cx="4786313" cy="4714875"/>
          </a:xfrm>
          <a:prstGeom prst="line">
            <a:avLst/>
          </a:prstGeom>
          <a:noFill/>
          <a:ln w="38100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Přímá spojovací čára 20"/>
          <p:cNvCxnSpPr>
            <a:cxnSpLocks noChangeShapeType="1"/>
          </p:cNvCxnSpPr>
          <p:nvPr/>
        </p:nvCxnSpPr>
        <p:spPr bwMode="auto">
          <a:xfrm>
            <a:off x="1908175" y="1617663"/>
            <a:ext cx="4857750" cy="4572000"/>
          </a:xfrm>
          <a:prstGeom prst="line">
            <a:avLst/>
          </a:prstGeom>
          <a:noFill/>
          <a:ln w="38100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Přímá spojovací čára 22"/>
          <p:cNvCxnSpPr>
            <a:cxnSpLocks noChangeShapeType="1"/>
          </p:cNvCxnSpPr>
          <p:nvPr/>
        </p:nvCxnSpPr>
        <p:spPr bwMode="auto">
          <a:xfrm rot="10800000" flipV="1">
            <a:off x="785813" y="2428875"/>
            <a:ext cx="6357937" cy="2786063"/>
          </a:xfrm>
          <a:prstGeom prst="line">
            <a:avLst/>
          </a:prstGeom>
          <a:noFill/>
          <a:ln w="57150" algn="ctr">
            <a:solidFill>
              <a:srgbClr val="00B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" name="TextovéPole 25"/>
          <p:cNvSpPr txBox="1">
            <a:spLocks noChangeArrowheads="1"/>
          </p:cNvSpPr>
          <p:nvPr/>
        </p:nvSpPr>
        <p:spPr bwMode="auto">
          <a:xfrm>
            <a:off x="3611563" y="1052513"/>
            <a:ext cx="1079500" cy="4572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i="1">
                <a:solidFill>
                  <a:srgbClr val="0070C0"/>
                </a:solidFill>
                <a:latin typeface="Book Antiqua" pitchFamily="18" charset="0"/>
              </a:rPr>
              <a:t>x</a:t>
            </a:r>
            <a:r>
              <a:rPr lang="cs-CZ" altLang="cs-CZ" sz="2400" b="1" baseline="-25000">
                <a:solidFill>
                  <a:srgbClr val="0070C0"/>
                </a:solidFill>
                <a:latin typeface="Book Antiqua" pitchFamily="18" charset="0"/>
              </a:rPr>
              <a:t>0</a:t>
            </a:r>
            <a:r>
              <a:rPr lang="cs-CZ" altLang="cs-CZ" sz="2400" b="1" i="1">
                <a:solidFill>
                  <a:srgbClr val="0070C0"/>
                </a:solidFill>
                <a:latin typeface="Book Antiqua" pitchFamily="18" charset="0"/>
              </a:rPr>
              <a:t>=ct</a:t>
            </a:r>
          </a:p>
        </p:txBody>
      </p:sp>
      <p:sp>
        <p:nvSpPr>
          <p:cNvPr id="27" name="TextovéPole 26"/>
          <p:cNvSpPr txBox="1">
            <a:spLocks noChangeArrowheads="1"/>
          </p:cNvSpPr>
          <p:nvPr/>
        </p:nvSpPr>
        <p:spPr bwMode="auto">
          <a:xfrm>
            <a:off x="7127875" y="3830702"/>
            <a:ext cx="1963738" cy="457200"/>
          </a:xfrm>
          <a:prstGeom prst="rect">
            <a:avLst/>
          </a:prstGeom>
          <a:solidFill>
            <a:schemeClr val="bg1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i="1">
                <a:solidFill>
                  <a:srgbClr val="0070C0"/>
                </a:solidFill>
                <a:latin typeface="Book Antiqua" pitchFamily="18" charset="0"/>
              </a:rPr>
              <a:t>x; současnost</a:t>
            </a:r>
          </a:p>
        </p:txBody>
      </p:sp>
      <p:sp>
        <p:nvSpPr>
          <p:cNvPr id="29" name="TextovéPole 28"/>
          <p:cNvSpPr txBox="1">
            <a:spLocks noChangeArrowheads="1"/>
          </p:cNvSpPr>
          <p:nvPr/>
        </p:nvSpPr>
        <p:spPr bwMode="auto">
          <a:xfrm>
            <a:off x="4851400" y="1130300"/>
            <a:ext cx="1160463" cy="466725"/>
          </a:xfrm>
          <a:prstGeom prst="rect">
            <a:avLst/>
          </a:prstGeom>
          <a:solidFill>
            <a:schemeClr val="bg1">
              <a:alpha val="16078"/>
            </a:schemeClr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i="1">
                <a:solidFill>
                  <a:srgbClr val="FF0000"/>
                </a:solidFill>
                <a:latin typeface="Book Antiqua" pitchFamily="18" charset="0"/>
              </a:rPr>
              <a:t>x</a:t>
            </a:r>
            <a:r>
              <a:rPr lang="en-US" altLang="cs-CZ" sz="2400" b="1" i="1">
                <a:solidFill>
                  <a:srgbClr val="FF0000"/>
                </a:solidFill>
                <a:latin typeface="Book Antiqua" pitchFamily="18" charset="0"/>
              </a:rPr>
              <a:t>’</a:t>
            </a:r>
            <a:r>
              <a:rPr lang="cs-CZ" altLang="cs-CZ" sz="2400" b="1" baseline="-25000">
                <a:solidFill>
                  <a:srgbClr val="FF0000"/>
                </a:solidFill>
                <a:latin typeface="Book Antiqua" pitchFamily="18" charset="0"/>
              </a:rPr>
              <a:t>0</a:t>
            </a:r>
            <a:r>
              <a:rPr lang="cs-CZ" altLang="cs-CZ" sz="2400" b="1" i="1">
                <a:solidFill>
                  <a:srgbClr val="FF0000"/>
                </a:solidFill>
                <a:latin typeface="Book Antiqua" pitchFamily="18" charset="0"/>
              </a:rPr>
              <a:t>=ct</a:t>
            </a:r>
            <a:r>
              <a:rPr lang="en-US" altLang="cs-CZ" sz="2400" b="1" i="1">
                <a:solidFill>
                  <a:srgbClr val="FF0000"/>
                </a:solidFill>
                <a:latin typeface="Book Antiqua" pitchFamily="18" charset="0"/>
              </a:rPr>
              <a:t>’</a:t>
            </a:r>
            <a:endParaRPr lang="cs-CZ" altLang="cs-CZ" sz="2400" b="1" i="1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30" name="TextovéPole 29"/>
          <p:cNvSpPr txBox="1">
            <a:spLocks noChangeArrowheads="1"/>
          </p:cNvSpPr>
          <p:nvPr/>
        </p:nvSpPr>
        <p:spPr bwMode="auto">
          <a:xfrm>
            <a:off x="6948488" y="2060575"/>
            <a:ext cx="1944687" cy="466725"/>
          </a:xfrm>
          <a:prstGeom prst="rect">
            <a:avLst/>
          </a:prstGeom>
          <a:solidFill>
            <a:schemeClr val="bg1"/>
          </a:solidFill>
          <a:ln w="9525">
            <a:solidFill>
              <a:srgbClr val="92D05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i="1" noProof="1">
                <a:solidFill>
                  <a:srgbClr val="009900"/>
                </a:solidFill>
                <a:latin typeface="Book Antiqua" pitchFamily="18" charset="0"/>
              </a:rPr>
              <a:t>x</a:t>
            </a:r>
            <a:r>
              <a:rPr lang="en-US" altLang="cs-CZ" sz="2400" b="1" i="1">
                <a:solidFill>
                  <a:srgbClr val="009900"/>
                </a:solidFill>
                <a:latin typeface="Book Antiqua" pitchFamily="18" charset="0"/>
              </a:rPr>
              <a:t>’</a:t>
            </a:r>
            <a:r>
              <a:rPr lang="cs-CZ" altLang="cs-CZ" sz="2400" b="1" i="1">
                <a:solidFill>
                  <a:srgbClr val="009900"/>
                </a:solidFill>
                <a:latin typeface="Book Antiqua" pitchFamily="18" charset="0"/>
              </a:rPr>
              <a:t>; </a:t>
            </a:r>
            <a:r>
              <a:rPr lang="cs-CZ" altLang="cs-CZ" sz="2400" i="1">
                <a:solidFill>
                  <a:srgbClr val="009900"/>
                </a:solidFill>
                <a:latin typeface="Book Antiqua" pitchFamily="18" charset="0"/>
              </a:rPr>
              <a:t>současnost</a:t>
            </a:r>
          </a:p>
        </p:txBody>
      </p:sp>
      <p:sp>
        <p:nvSpPr>
          <p:cNvPr id="31" name="TextovéPole 30"/>
          <p:cNvSpPr txBox="1">
            <a:spLocks noChangeArrowheads="1"/>
          </p:cNvSpPr>
          <p:nvPr/>
        </p:nvSpPr>
        <p:spPr bwMode="auto">
          <a:xfrm>
            <a:off x="6443663" y="4786313"/>
            <a:ext cx="2449512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2400" b="1" i="1">
                <a:solidFill>
                  <a:srgbClr val="FF0000"/>
                </a:solidFill>
                <a:latin typeface="Book Antiqua" pitchFamily="18" charset="0"/>
              </a:rPr>
              <a:t>x</a:t>
            </a:r>
            <a:r>
              <a:rPr lang="en-US" altLang="cs-CZ" sz="2400" b="1" baseline="-25000">
                <a:solidFill>
                  <a:srgbClr val="FF0000"/>
                </a:solidFill>
                <a:latin typeface="Book Antiqua" pitchFamily="18" charset="0"/>
              </a:rPr>
              <a:t>0</a:t>
            </a:r>
            <a:r>
              <a:rPr lang="en-US" altLang="cs-CZ" sz="1800" b="1" i="1">
                <a:solidFill>
                  <a:srgbClr val="FF0000"/>
                </a:solidFill>
                <a:latin typeface="Arial" charset="0"/>
              </a:rPr>
              <a:t>’</a:t>
            </a:r>
            <a:r>
              <a:rPr lang="en-US" altLang="cs-CZ" sz="2400" b="1" i="1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= </a:t>
            </a:r>
            <a:r>
              <a:rPr lang="el-GR" altLang="cs-CZ" sz="2400" b="1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en-US" altLang="cs-CZ" sz="2400" b="1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x – </a:t>
            </a:r>
            <a:r>
              <a:rPr lang="el-GR" altLang="cs-CZ" sz="2400" b="1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 x</a:t>
            </a:r>
            <a:r>
              <a:rPr lang="en-US" altLang="cs-CZ" sz="2400" b="1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US" altLang="cs-CZ" sz="2400" b="1">
                <a:solidFill>
                  <a:schemeClr val="tx1"/>
                </a:solidFill>
                <a:latin typeface="Book Antiqua" pitchFamily="18" charset="0"/>
              </a:rPr>
              <a:t>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2400" b="1" i="1">
                <a:solidFill>
                  <a:srgbClr val="217802"/>
                </a:solidFill>
                <a:latin typeface="Book Antiqua" pitchFamily="18" charset="0"/>
              </a:rPr>
              <a:t>x’</a:t>
            </a:r>
            <a:r>
              <a:rPr lang="en-US" altLang="cs-CZ" sz="2400" b="1" i="1">
                <a:solidFill>
                  <a:srgbClr val="32B503"/>
                </a:solidFill>
                <a:latin typeface="Book Antiqua" pitchFamily="18" charset="0"/>
              </a:rPr>
              <a:t>   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= </a:t>
            </a:r>
            <a:r>
              <a:rPr lang="el-GR" altLang="cs-CZ" sz="2400" b="1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en-US" altLang="cs-CZ" sz="2400" b="1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en-US" altLang="cs-CZ" sz="2400" b="1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 – </a:t>
            </a:r>
            <a:r>
              <a:rPr lang="el-GR" altLang="cs-CZ" sz="2400" b="1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 x</a:t>
            </a:r>
            <a:r>
              <a:rPr lang="en-US" altLang="cs-CZ" sz="2400" b="1">
                <a:solidFill>
                  <a:schemeClr val="tx1"/>
                </a:solidFill>
                <a:latin typeface="Book Antiqua" pitchFamily="18" charset="0"/>
              </a:rPr>
              <a:t>)</a:t>
            </a:r>
            <a:endParaRPr lang="en-US" altLang="cs-CZ" sz="2400" b="1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" name="TextovéPole 28"/>
          <p:cNvSpPr txBox="1">
            <a:spLocks noChangeArrowheads="1"/>
          </p:cNvSpPr>
          <p:nvPr/>
        </p:nvSpPr>
        <p:spPr bwMode="auto">
          <a:xfrm>
            <a:off x="6443663" y="1125538"/>
            <a:ext cx="1006475" cy="37623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i="1">
                <a:solidFill>
                  <a:schemeClr val="tx1"/>
                </a:solidFill>
                <a:latin typeface="Book Antiqua" pitchFamily="18" charset="0"/>
              </a:rPr>
              <a:t>světlo</a:t>
            </a:r>
          </a:p>
        </p:txBody>
      </p:sp>
      <p:sp>
        <p:nvSpPr>
          <p:cNvPr id="37905" name="Line 18"/>
          <p:cNvSpPr>
            <a:spLocks noChangeShapeType="1"/>
          </p:cNvSpPr>
          <p:nvPr/>
        </p:nvSpPr>
        <p:spPr bwMode="auto">
          <a:xfrm>
            <a:off x="2700338" y="1916113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7906" name="Freeform 19"/>
          <p:cNvSpPr>
            <a:spLocks/>
          </p:cNvSpPr>
          <p:nvPr/>
        </p:nvSpPr>
        <p:spPr bwMode="auto">
          <a:xfrm>
            <a:off x="2484438" y="1520825"/>
            <a:ext cx="3816350" cy="1476375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7907" name="Freeform 20"/>
          <p:cNvSpPr>
            <a:spLocks/>
          </p:cNvSpPr>
          <p:nvPr/>
        </p:nvSpPr>
        <p:spPr bwMode="auto">
          <a:xfrm flipV="1">
            <a:off x="2627313" y="4508500"/>
            <a:ext cx="3673475" cy="1547813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7908" name="Freeform 21"/>
          <p:cNvSpPr>
            <a:spLocks/>
          </p:cNvSpPr>
          <p:nvPr/>
        </p:nvSpPr>
        <p:spPr bwMode="auto">
          <a:xfrm rot="-5614091">
            <a:off x="665163" y="2654300"/>
            <a:ext cx="3816350" cy="1476375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7909" name="Freeform 22"/>
          <p:cNvSpPr>
            <a:spLocks/>
          </p:cNvSpPr>
          <p:nvPr/>
        </p:nvSpPr>
        <p:spPr bwMode="auto">
          <a:xfrm rot="5230361">
            <a:off x="3978276" y="3303587"/>
            <a:ext cx="3816350" cy="1476375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7910" name="Text Box 27"/>
          <p:cNvSpPr txBox="1">
            <a:spLocks noChangeArrowheads="1"/>
          </p:cNvSpPr>
          <p:nvPr/>
        </p:nvSpPr>
        <p:spPr bwMode="auto">
          <a:xfrm>
            <a:off x="4859338" y="3709988"/>
            <a:ext cx="2159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0070C0"/>
                </a:solidFill>
                <a:latin typeface="Arial" charset="0"/>
              </a:rPr>
              <a:t>1</a:t>
            </a:r>
            <a:endParaRPr lang="en-US" altLang="cs-CZ" sz="180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37911" name="Text Box 28"/>
          <p:cNvSpPr txBox="1">
            <a:spLocks noChangeArrowheads="1"/>
          </p:cNvSpPr>
          <p:nvPr/>
        </p:nvSpPr>
        <p:spPr bwMode="auto">
          <a:xfrm>
            <a:off x="4203700" y="4268788"/>
            <a:ext cx="496888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0070C0"/>
                </a:solidFill>
                <a:latin typeface="Arial" charset="0"/>
              </a:rPr>
              <a:t>-1</a:t>
            </a:r>
            <a:endParaRPr lang="en-US" altLang="cs-CZ" sz="180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36888" name="Text Box 30"/>
          <p:cNvSpPr txBox="1">
            <a:spLocks noChangeArrowheads="1"/>
          </p:cNvSpPr>
          <p:nvPr/>
        </p:nvSpPr>
        <p:spPr bwMode="auto">
          <a:xfrm>
            <a:off x="3476625" y="4424363"/>
            <a:ext cx="49530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FF3300"/>
                </a:solidFill>
                <a:latin typeface="Arial" charset="0"/>
              </a:rPr>
              <a:t>-1</a:t>
            </a:r>
            <a:endParaRPr lang="en-US" altLang="cs-CZ" sz="1800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36889" name="Text Box 32"/>
          <p:cNvSpPr txBox="1">
            <a:spLocks noChangeArrowheads="1"/>
          </p:cNvSpPr>
          <p:nvPr/>
        </p:nvSpPr>
        <p:spPr bwMode="auto">
          <a:xfrm>
            <a:off x="5173663" y="3181350"/>
            <a:ext cx="215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00B050"/>
                </a:solidFill>
                <a:latin typeface="Arial" charset="0"/>
              </a:rPr>
              <a:t>1</a:t>
            </a:r>
            <a:endParaRPr lang="en-US" altLang="cs-CZ" sz="1800">
              <a:solidFill>
                <a:srgbClr val="00B050"/>
              </a:solidFill>
              <a:latin typeface="Arial" charset="0"/>
            </a:endParaRPr>
          </a:p>
        </p:txBody>
      </p:sp>
      <p:cxnSp>
        <p:nvCxnSpPr>
          <p:cNvPr id="5" name="Přímá spojovací čára 6"/>
          <p:cNvCxnSpPr>
            <a:cxnSpLocks noChangeShapeType="1"/>
          </p:cNvCxnSpPr>
          <p:nvPr/>
        </p:nvCxnSpPr>
        <p:spPr bwMode="auto">
          <a:xfrm flipH="1">
            <a:off x="5146675" y="2060575"/>
            <a:ext cx="1588" cy="4140200"/>
          </a:xfrm>
          <a:prstGeom prst="line">
            <a:avLst/>
          </a:prstGeom>
          <a:noFill/>
          <a:ln w="5715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6893" name="Line 36"/>
          <p:cNvSpPr>
            <a:spLocks noChangeShapeType="1"/>
          </p:cNvSpPr>
          <p:nvPr/>
        </p:nvSpPr>
        <p:spPr bwMode="auto">
          <a:xfrm>
            <a:off x="4211638" y="5575300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6894" name="Line 37"/>
          <p:cNvSpPr>
            <a:spLocks noChangeShapeType="1"/>
          </p:cNvSpPr>
          <p:nvPr/>
        </p:nvSpPr>
        <p:spPr bwMode="auto">
          <a:xfrm>
            <a:off x="4211638" y="5343525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6895" name="Line 38"/>
          <p:cNvSpPr>
            <a:spLocks noChangeShapeType="1"/>
          </p:cNvSpPr>
          <p:nvPr/>
        </p:nvSpPr>
        <p:spPr bwMode="auto">
          <a:xfrm>
            <a:off x="4211638" y="5097463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6896" name="Line 39"/>
          <p:cNvSpPr>
            <a:spLocks noChangeShapeType="1"/>
          </p:cNvSpPr>
          <p:nvPr/>
        </p:nvSpPr>
        <p:spPr bwMode="auto">
          <a:xfrm>
            <a:off x="4211638" y="4859338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7919" name="Text Box 40"/>
          <p:cNvSpPr txBox="1">
            <a:spLocks noChangeArrowheads="1"/>
          </p:cNvSpPr>
          <p:nvPr/>
        </p:nvSpPr>
        <p:spPr bwMode="auto">
          <a:xfrm>
            <a:off x="4165600" y="3671888"/>
            <a:ext cx="3603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tx1"/>
                </a:solidFill>
                <a:latin typeface="Arial" charset="0"/>
              </a:rPr>
              <a:t>0</a:t>
            </a:r>
            <a:endParaRPr lang="en-US" altLang="cs-CZ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6898" name="Text Box 41"/>
          <p:cNvSpPr txBox="1">
            <a:spLocks noChangeArrowheads="1"/>
          </p:cNvSpPr>
          <p:nvPr/>
        </p:nvSpPr>
        <p:spPr bwMode="auto">
          <a:xfrm>
            <a:off x="4500563" y="2724150"/>
            <a:ext cx="215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FF3300"/>
                </a:solidFill>
                <a:latin typeface="Arial" charset="0"/>
              </a:rPr>
              <a:t>1</a:t>
            </a:r>
            <a:endParaRPr lang="en-US" altLang="cs-CZ" sz="1800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37921" name="Text Box 42"/>
          <p:cNvSpPr txBox="1">
            <a:spLocks noChangeArrowheads="1"/>
          </p:cNvSpPr>
          <p:nvPr/>
        </p:nvSpPr>
        <p:spPr bwMode="auto">
          <a:xfrm>
            <a:off x="3924300" y="2924175"/>
            <a:ext cx="215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0070C0"/>
                </a:solidFill>
                <a:latin typeface="Arial" charset="0"/>
              </a:rPr>
              <a:t>1</a:t>
            </a:r>
            <a:endParaRPr lang="en-US" altLang="cs-CZ" sz="1800">
              <a:solidFill>
                <a:srgbClr val="0070C0"/>
              </a:solidFill>
              <a:latin typeface="Arial" charset="0"/>
            </a:endParaRPr>
          </a:p>
        </p:txBody>
      </p:sp>
      <p:cxnSp>
        <p:nvCxnSpPr>
          <p:cNvPr id="37" name="Přímá spojovací čára 22"/>
          <p:cNvCxnSpPr>
            <a:cxnSpLocks noChangeShapeType="1"/>
          </p:cNvCxnSpPr>
          <p:nvPr/>
        </p:nvCxnSpPr>
        <p:spPr bwMode="auto">
          <a:xfrm flipH="1">
            <a:off x="4213225" y="3892550"/>
            <a:ext cx="896938" cy="376238"/>
          </a:xfrm>
          <a:prstGeom prst="line">
            <a:avLst/>
          </a:prstGeom>
          <a:noFill/>
          <a:ln w="12700" algn="ctr">
            <a:solidFill>
              <a:srgbClr val="32B50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8" name="Přímá spojovací čára 22"/>
          <p:cNvCxnSpPr>
            <a:cxnSpLocks noChangeShapeType="1"/>
          </p:cNvCxnSpPr>
          <p:nvPr/>
        </p:nvCxnSpPr>
        <p:spPr bwMode="auto">
          <a:xfrm flipH="1">
            <a:off x="4165600" y="4197350"/>
            <a:ext cx="974725" cy="431800"/>
          </a:xfrm>
          <a:prstGeom prst="line">
            <a:avLst/>
          </a:prstGeom>
          <a:noFill/>
          <a:ln w="12700" algn="ctr">
            <a:solidFill>
              <a:srgbClr val="32B50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" name="Přímá spojovací čára 22"/>
          <p:cNvCxnSpPr>
            <a:cxnSpLocks noChangeShapeType="1"/>
          </p:cNvCxnSpPr>
          <p:nvPr/>
        </p:nvCxnSpPr>
        <p:spPr bwMode="auto">
          <a:xfrm flipH="1">
            <a:off x="4211638" y="4540250"/>
            <a:ext cx="898525" cy="360363"/>
          </a:xfrm>
          <a:prstGeom prst="line">
            <a:avLst/>
          </a:prstGeom>
          <a:noFill/>
          <a:ln w="12700" algn="ctr">
            <a:solidFill>
              <a:srgbClr val="32B50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0" name="Přímá spojovací čára 18"/>
          <p:cNvCxnSpPr>
            <a:cxnSpLocks noChangeShapeType="1"/>
          </p:cNvCxnSpPr>
          <p:nvPr/>
        </p:nvCxnSpPr>
        <p:spPr bwMode="auto">
          <a:xfrm rot="10800000" flipV="1">
            <a:off x="1730375" y="1462610"/>
            <a:ext cx="4786313" cy="4714875"/>
          </a:xfrm>
          <a:prstGeom prst="line">
            <a:avLst/>
          </a:prstGeom>
          <a:noFill/>
          <a:ln w="635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" name="Přímá spojovací čára 20"/>
          <p:cNvCxnSpPr>
            <a:cxnSpLocks noChangeShapeType="1"/>
          </p:cNvCxnSpPr>
          <p:nvPr/>
        </p:nvCxnSpPr>
        <p:spPr bwMode="auto">
          <a:xfrm>
            <a:off x="1911524" y="1567559"/>
            <a:ext cx="4857750" cy="4572000"/>
          </a:xfrm>
          <a:prstGeom prst="line">
            <a:avLst/>
          </a:prstGeom>
          <a:noFill/>
          <a:ln w="635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2" name="Text Box 30"/>
          <p:cNvSpPr txBox="1">
            <a:spLocks noChangeArrowheads="1"/>
          </p:cNvSpPr>
          <p:nvPr/>
        </p:nvSpPr>
        <p:spPr bwMode="auto">
          <a:xfrm>
            <a:off x="2781300" y="3892550"/>
            <a:ext cx="4953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00B050"/>
                </a:solidFill>
                <a:latin typeface="Arial" charset="0"/>
              </a:rPr>
              <a:t>-1</a:t>
            </a:r>
            <a:endParaRPr lang="en-US" altLang="cs-CZ" sz="1800">
              <a:solidFill>
                <a:srgbClr val="00B050"/>
              </a:solidFill>
              <a:latin typeface="Arial" charset="0"/>
            </a:endParaRPr>
          </a:p>
        </p:txBody>
      </p:sp>
      <p:sp>
        <p:nvSpPr>
          <p:cNvPr id="46" name="Line 39"/>
          <p:cNvSpPr>
            <a:spLocks noChangeShapeType="1"/>
          </p:cNvSpPr>
          <p:nvPr/>
        </p:nvSpPr>
        <p:spPr bwMode="auto">
          <a:xfrm>
            <a:off x="4221163" y="4619625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7" name="Line 39"/>
          <p:cNvSpPr>
            <a:spLocks noChangeShapeType="1"/>
          </p:cNvSpPr>
          <p:nvPr/>
        </p:nvSpPr>
        <p:spPr bwMode="auto">
          <a:xfrm>
            <a:off x="4211638" y="4378325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8" name="Line 39"/>
          <p:cNvSpPr>
            <a:spLocks noChangeShapeType="1"/>
          </p:cNvSpPr>
          <p:nvPr/>
        </p:nvSpPr>
        <p:spPr bwMode="auto">
          <a:xfrm>
            <a:off x="4230688" y="4154488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9" name="Line 39"/>
          <p:cNvSpPr>
            <a:spLocks noChangeShapeType="1"/>
          </p:cNvSpPr>
          <p:nvPr/>
        </p:nvSpPr>
        <p:spPr bwMode="auto">
          <a:xfrm>
            <a:off x="4221163" y="3949700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0" name="Line 39"/>
          <p:cNvSpPr>
            <a:spLocks noChangeShapeType="1"/>
          </p:cNvSpPr>
          <p:nvPr/>
        </p:nvSpPr>
        <p:spPr bwMode="auto">
          <a:xfrm>
            <a:off x="4230688" y="3716338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" name="Line 39"/>
          <p:cNvSpPr>
            <a:spLocks noChangeShapeType="1"/>
          </p:cNvSpPr>
          <p:nvPr/>
        </p:nvSpPr>
        <p:spPr bwMode="auto">
          <a:xfrm>
            <a:off x="4202113" y="3454400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cxnSp>
        <p:nvCxnSpPr>
          <p:cNvPr id="52" name="Přímá spojovací čára 22"/>
          <p:cNvCxnSpPr>
            <a:cxnSpLocks noChangeShapeType="1"/>
          </p:cNvCxnSpPr>
          <p:nvPr/>
        </p:nvCxnSpPr>
        <p:spPr bwMode="auto">
          <a:xfrm flipH="1">
            <a:off x="4230688" y="4865688"/>
            <a:ext cx="898525" cy="360362"/>
          </a:xfrm>
          <a:prstGeom prst="line">
            <a:avLst/>
          </a:prstGeom>
          <a:noFill/>
          <a:ln w="12700" algn="ctr">
            <a:solidFill>
              <a:srgbClr val="32B50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3" name="Přímá spojovací čára 22"/>
          <p:cNvCxnSpPr>
            <a:cxnSpLocks noChangeShapeType="1"/>
          </p:cNvCxnSpPr>
          <p:nvPr/>
        </p:nvCxnSpPr>
        <p:spPr bwMode="auto">
          <a:xfrm flipH="1">
            <a:off x="4211638" y="5208588"/>
            <a:ext cx="898525" cy="360362"/>
          </a:xfrm>
          <a:prstGeom prst="line">
            <a:avLst/>
          </a:prstGeom>
          <a:noFill/>
          <a:ln w="12700" algn="ctr">
            <a:solidFill>
              <a:srgbClr val="32B50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4" name="Přímá spojovací čára 22"/>
          <p:cNvCxnSpPr>
            <a:cxnSpLocks noChangeShapeType="1"/>
          </p:cNvCxnSpPr>
          <p:nvPr/>
        </p:nvCxnSpPr>
        <p:spPr bwMode="auto">
          <a:xfrm flipH="1">
            <a:off x="4232275" y="2965450"/>
            <a:ext cx="896938" cy="376238"/>
          </a:xfrm>
          <a:prstGeom prst="line">
            <a:avLst/>
          </a:prstGeom>
          <a:noFill/>
          <a:ln w="12700" algn="ctr">
            <a:solidFill>
              <a:srgbClr val="32B50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5" name="Line 39"/>
          <p:cNvSpPr>
            <a:spLocks noChangeShapeType="1"/>
          </p:cNvSpPr>
          <p:nvPr/>
        </p:nvSpPr>
        <p:spPr bwMode="auto">
          <a:xfrm>
            <a:off x="4221163" y="3255963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6" name="Line 39"/>
          <p:cNvSpPr>
            <a:spLocks noChangeShapeType="1"/>
          </p:cNvSpPr>
          <p:nvPr/>
        </p:nvSpPr>
        <p:spPr bwMode="auto">
          <a:xfrm>
            <a:off x="4173538" y="3054350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7" name="Line 39"/>
          <p:cNvSpPr>
            <a:spLocks noChangeShapeType="1"/>
          </p:cNvSpPr>
          <p:nvPr/>
        </p:nvSpPr>
        <p:spPr bwMode="auto">
          <a:xfrm>
            <a:off x="4217988" y="2860675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8" name="Line 39"/>
          <p:cNvSpPr>
            <a:spLocks noChangeShapeType="1"/>
          </p:cNvSpPr>
          <p:nvPr/>
        </p:nvSpPr>
        <p:spPr bwMode="auto">
          <a:xfrm>
            <a:off x="4184650" y="2649538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" name="Obousměrná vodorovná šipka 11"/>
          <p:cNvSpPr/>
          <p:nvPr/>
        </p:nvSpPr>
        <p:spPr>
          <a:xfrm rot="20259035">
            <a:off x="4192588" y="2271713"/>
            <a:ext cx="941387" cy="233362"/>
          </a:xfrm>
          <a:prstGeom prst="left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1" name="Obousměrná vodorovná šipka 60"/>
          <p:cNvSpPr/>
          <p:nvPr/>
        </p:nvSpPr>
        <p:spPr>
          <a:xfrm rot="20356857">
            <a:off x="4224338" y="3387725"/>
            <a:ext cx="904875" cy="234950"/>
          </a:xfrm>
          <a:prstGeom prst="left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3" name="Ovál 12"/>
          <p:cNvSpPr/>
          <p:nvPr/>
        </p:nvSpPr>
        <p:spPr>
          <a:xfrm>
            <a:off x="5245100" y="3208338"/>
            <a:ext cx="90488" cy="82550"/>
          </a:xfrm>
          <a:prstGeom prst="ellipse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cxnSp>
        <p:nvCxnSpPr>
          <p:cNvPr id="63" name="Přímá spojovací čára 22"/>
          <p:cNvCxnSpPr>
            <a:cxnSpLocks noChangeShapeType="1"/>
          </p:cNvCxnSpPr>
          <p:nvPr/>
        </p:nvCxnSpPr>
        <p:spPr bwMode="auto">
          <a:xfrm flipH="1">
            <a:off x="4246563" y="2714625"/>
            <a:ext cx="896937" cy="376238"/>
          </a:xfrm>
          <a:prstGeom prst="line">
            <a:avLst/>
          </a:prstGeom>
          <a:noFill/>
          <a:ln w="12700" algn="ctr">
            <a:solidFill>
              <a:srgbClr val="32B50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4" name="Přímá spojovací čára 22"/>
          <p:cNvCxnSpPr>
            <a:cxnSpLocks noChangeShapeType="1"/>
          </p:cNvCxnSpPr>
          <p:nvPr/>
        </p:nvCxnSpPr>
        <p:spPr bwMode="auto">
          <a:xfrm flipH="1">
            <a:off x="4214813" y="2486025"/>
            <a:ext cx="896937" cy="376238"/>
          </a:xfrm>
          <a:prstGeom prst="line">
            <a:avLst/>
          </a:prstGeom>
          <a:noFill/>
          <a:ln w="12700" algn="ctr">
            <a:solidFill>
              <a:srgbClr val="32B50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5" name="Přímá spojovací čára 22"/>
          <p:cNvCxnSpPr>
            <a:cxnSpLocks noChangeShapeType="1"/>
          </p:cNvCxnSpPr>
          <p:nvPr/>
        </p:nvCxnSpPr>
        <p:spPr bwMode="auto">
          <a:xfrm flipH="1">
            <a:off x="4227513" y="3586163"/>
            <a:ext cx="896937" cy="377825"/>
          </a:xfrm>
          <a:prstGeom prst="line">
            <a:avLst/>
          </a:prstGeom>
          <a:noFill/>
          <a:ln w="12700" algn="ctr">
            <a:solidFill>
              <a:srgbClr val="32B50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9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23.4.2018    </a:t>
            </a:r>
            <a:r>
              <a:rPr lang="cs-CZ" sz="1200" dirty="0" smtClean="0">
                <a:solidFill>
                  <a:srgbClr val="D38E27"/>
                </a:solidFill>
              </a:rPr>
              <a:t>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7310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100"/>
                                        <p:tgtEl>
                                          <p:spTgt spid="36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id="32" presetID="6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100"/>
                                        <p:tgtEl>
                                          <p:spTgt spid="36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200"/>
                            </p:stCondLst>
                            <p:childTnLst>
                              <p:par>
                                <p:cTn id="36" presetID="6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100"/>
                                        <p:tgtEl>
                                          <p:spTgt spid="36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8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230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28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33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380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430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480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53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580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6300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6800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4" dur="100"/>
                                        <p:tgtEl>
                                          <p:spTgt spid="36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7" dur="1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9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1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1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18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12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2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9" grpId="0" animBg="1"/>
      <p:bldP spid="30" grpId="0" animBg="1"/>
      <p:bldP spid="31" grpId="0"/>
      <p:bldP spid="2" grpId="0" animBg="1"/>
      <p:bldP spid="36888" grpId="0"/>
      <p:bldP spid="36889" grpId="0"/>
      <p:bldP spid="36893" grpId="0" animBg="1"/>
      <p:bldP spid="36894" grpId="0" animBg="1"/>
      <p:bldP spid="36895" grpId="0" animBg="1"/>
      <p:bldP spid="36896" grpId="0" animBg="1"/>
      <p:bldP spid="36898" grpId="0"/>
      <p:bldP spid="42" grpId="0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5" grpId="0" animBg="1"/>
      <p:bldP spid="56" grpId="0" animBg="1"/>
      <p:bldP spid="57" grpId="0" animBg="1"/>
      <p:bldP spid="58" grpId="0" animBg="1"/>
      <p:bldP spid="12" grpId="0" animBg="1"/>
      <p:bldP spid="61" grpId="0" animBg="1"/>
      <p:bldP spid="13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 txBox="1">
            <a:spLocks noGrp="1"/>
          </p:cNvSpPr>
          <p:nvPr/>
        </p:nvSpPr>
        <p:spPr>
          <a:xfrm>
            <a:off x="3124200" y="76200"/>
            <a:ext cx="3352800" cy="28892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endParaRPr lang="cs-CZ" sz="1200">
              <a:solidFill>
                <a:schemeClr val="accent1">
                  <a:shade val="75000"/>
                </a:schemeClr>
              </a:solidFill>
              <a:cs typeface="+mn-cs"/>
            </a:endParaRPr>
          </a:p>
        </p:txBody>
      </p:sp>
      <p:sp>
        <p:nvSpPr>
          <p:cNvPr id="4" name="Zástupný symbol pro číslo snímku 3"/>
          <p:cNvSpPr txBox="1">
            <a:spLocks noGrp="1"/>
          </p:cNvSpPr>
          <p:nvPr/>
        </p:nvSpPr>
        <p:spPr>
          <a:xfrm>
            <a:off x="8229600" y="6477000"/>
            <a:ext cx="762000" cy="24447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9DB48DCC-15CE-482A-A9DA-547C56CA63FA}" type="slidenum">
              <a:rPr lang="cs-CZ" sz="1200">
                <a:solidFill>
                  <a:schemeClr val="accent1">
                    <a:shade val="75000"/>
                  </a:schemeClr>
                </a:solidFill>
                <a:cs typeface="+mn-cs"/>
              </a:rPr>
              <a:pPr algn="r">
                <a:defRPr/>
              </a:pPr>
              <a:t>31</a:t>
            </a:fld>
            <a:endParaRPr lang="cs-CZ" sz="1200">
              <a:solidFill>
                <a:schemeClr val="accent1">
                  <a:shade val="75000"/>
                </a:schemeClr>
              </a:solidFill>
              <a:cs typeface="+mn-cs"/>
            </a:endParaRPr>
          </a:p>
        </p:txBody>
      </p:sp>
      <p:sp>
        <p:nvSpPr>
          <p:cNvPr id="38916" name="TextovéPole 4"/>
          <p:cNvSpPr txBox="1">
            <a:spLocks noChangeArrowheads="1"/>
          </p:cNvSpPr>
          <p:nvPr/>
        </p:nvSpPr>
        <p:spPr bwMode="auto">
          <a:xfrm>
            <a:off x="2700338" y="333375"/>
            <a:ext cx="3436937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i="1">
                <a:solidFill>
                  <a:schemeClr val="tx1"/>
                </a:solidFill>
                <a:latin typeface="Book Antiqua" pitchFamily="18" charset="0"/>
              </a:rPr>
              <a:t>Metrová tyč letící</a:t>
            </a:r>
          </a:p>
        </p:txBody>
      </p:sp>
      <p:cxnSp>
        <p:nvCxnSpPr>
          <p:cNvPr id="7" name="Přímá spojovací čára 6"/>
          <p:cNvCxnSpPr>
            <a:cxnSpLocks noChangeShapeType="1"/>
          </p:cNvCxnSpPr>
          <p:nvPr/>
        </p:nvCxnSpPr>
        <p:spPr bwMode="auto">
          <a:xfrm rot="5400000">
            <a:off x="1818482" y="3806031"/>
            <a:ext cx="4787900" cy="1587"/>
          </a:xfrm>
          <a:prstGeom prst="line">
            <a:avLst/>
          </a:prstGeom>
          <a:noFill/>
          <a:ln w="5715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Přímá spojovací čára 8"/>
          <p:cNvCxnSpPr>
            <a:cxnSpLocks noChangeShapeType="1"/>
          </p:cNvCxnSpPr>
          <p:nvPr/>
        </p:nvCxnSpPr>
        <p:spPr bwMode="auto">
          <a:xfrm>
            <a:off x="1500188" y="3714750"/>
            <a:ext cx="5715000" cy="1588"/>
          </a:xfrm>
          <a:prstGeom prst="line">
            <a:avLst/>
          </a:prstGeom>
          <a:noFill/>
          <a:ln w="5715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Přímá spojovací čára 14"/>
          <p:cNvCxnSpPr>
            <a:cxnSpLocks noChangeShapeType="1"/>
          </p:cNvCxnSpPr>
          <p:nvPr/>
        </p:nvCxnSpPr>
        <p:spPr bwMode="auto">
          <a:xfrm rot="5400000">
            <a:off x="1831975" y="2997200"/>
            <a:ext cx="4529138" cy="1906588"/>
          </a:xfrm>
          <a:prstGeom prst="line">
            <a:avLst/>
          </a:prstGeom>
          <a:noFill/>
          <a:ln w="5715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Přímá spojovací čára 18"/>
          <p:cNvCxnSpPr>
            <a:cxnSpLocks noChangeShapeType="1"/>
          </p:cNvCxnSpPr>
          <p:nvPr/>
        </p:nvCxnSpPr>
        <p:spPr bwMode="auto">
          <a:xfrm rot="10800000" flipV="1">
            <a:off x="1714500" y="1481138"/>
            <a:ext cx="4786313" cy="4714875"/>
          </a:xfrm>
          <a:prstGeom prst="line">
            <a:avLst/>
          </a:prstGeom>
          <a:noFill/>
          <a:ln w="38100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Přímá spojovací čára 20"/>
          <p:cNvCxnSpPr>
            <a:cxnSpLocks noChangeShapeType="1"/>
          </p:cNvCxnSpPr>
          <p:nvPr/>
        </p:nvCxnSpPr>
        <p:spPr bwMode="auto">
          <a:xfrm>
            <a:off x="1714848" y="1382713"/>
            <a:ext cx="4857750" cy="457200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Přímá spojovací čára 22"/>
          <p:cNvCxnSpPr>
            <a:cxnSpLocks noChangeShapeType="1"/>
          </p:cNvCxnSpPr>
          <p:nvPr/>
        </p:nvCxnSpPr>
        <p:spPr bwMode="auto">
          <a:xfrm rot="10800000" flipV="1">
            <a:off x="785813" y="2428875"/>
            <a:ext cx="6357937" cy="2786063"/>
          </a:xfrm>
          <a:prstGeom prst="line">
            <a:avLst/>
          </a:prstGeom>
          <a:noFill/>
          <a:ln w="57150" algn="ctr">
            <a:solidFill>
              <a:srgbClr val="00B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" name="TextovéPole 25"/>
          <p:cNvSpPr txBox="1">
            <a:spLocks noChangeArrowheads="1"/>
          </p:cNvSpPr>
          <p:nvPr/>
        </p:nvSpPr>
        <p:spPr bwMode="auto">
          <a:xfrm>
            <a:off x="3563938" y="1052513"/>
            <a:ext cx="10795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2400" b="1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2400" b="1" i="1">
                <a:solidFill>
                  <a:schemeClr val="tx1"/>
                </a:solidFill>
                <a:latin typeface="Book Antiqua" pitchFamily="18" charset="0"/>
              </a:rPr>
              <a:t>=ct</a:t>
            </a:r>
          </a:p>
        </p:txBody>
      </p:sp>
      <p:sp>
        <p:nvSpPr>
          <p:cNvPr id="27" name="TextovéPole 26"/>
          <p:cNvSpPr txBox="1">
            <a:spLocks noChangeArrowheads="1"/>
          </p:cNvSpPr>
          <p:nvPr/>
        </p:nvSpPr>
        <p:spPr bwMode="auto">
          <a:xfrm>
            <a:off x="7000875" y="3764854"/>
            <a:ext cx="1963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i="1">
                <a:solidFill>
                  <a:schemeClr val="tx1"/>
                </a:solidFill>
                <a:latin typeface="Book Antiqua" pitchFamily="18" charset="0"/>
              </a:rPr>
              <a:t>x; současnost</a:t>
            </a:r>
          </a:p>
        </p:txBody>
      </p:sp>
      <p:sp>
        <p:nvSpPr>
          <p:cNvPr id="29" name="TextovéPole 28"/>
          <p:cNvSpPr txBox="1">
            <a:spLocks noChangeArrowheads="1"/>
          </p:cNvSpPr>
          <p:nvPr/>
        </p:nvSpPr>
        <p:spPr bwMode="auto">
          <a:xfrm>
            <a:off x="4851400" y="1130300"/>
            <a:ext cx="1160463" cy="466725"/>
          </a:xfrm>
          <a:prstGeom prst="rect">
            <a:avLst/>
          </a:prstGeom>
          <a:solidFill>
            <a:srgbClr val="CC0000">
              <a:alpha val="16078"/>
            </a:srgbClr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cs-CZ" altLang="cs-CZ" sz="2400" b="1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2400" b="1" i="1">
                <a:solidFill>
                  <a:schemeClr val="tx1"/>
                </a:solidFill>
                <a:latin typeface="Book Antiqua" pitchFamily="18" charset="0"/>
              </a:rPr>
              <a:t>=ct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’</a:t>
            </a:r>
            <a:endParaRPr lang="cs-CZ" altLang="cs-CZ" sz="2400" b="1" i="1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30" name="TextovéPole 29"/>
          <p:cNvSpPr txBox="1">
            <a:spLocks noChangeArrowheads="1"/>
          </p:cNvSpPr>
          <p:nvPr/>
        </p:nvSpPr>
        <p:spPr bwMode="auto">
          <a:xfrm>
            <a:off x="6948488" y="2060575"/>
            <a:ext cx="1944687" cy="466725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i="1" noProof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cs-CZ" altLang="cs-CZ" sz="2400" b="1" i="1">
                <a:solidFill>
                  <a:schemeClr val="tx1"/>
                </a:solidFill>
                <a:latin typeface="Book Antiqua" pitchFamily="18" charset="0"/>
              </a:rPr>
              <a:t>; </a:t>
            </a:r>
            <a:r>
              <a:rPr lang="cs-CZ" altLang="cs-CZ" sz="2400" i="1">
                <a:solidFill>
                  <a:schemeClr val="tx1"/>
                </a:solidFill>
                <a:latin typeface="Book Antiqua" pitchFamily="18" charset="0"/>
              </a:rPr>
              <a:t>současnost</a:t>
            </a:r>
          </a:p>
        </p:txBody>
      </p:sp>
      <p:sp>
        <p:nvSpPr>
          <p:cNvPr id="31" name="TextovéPole 30"/>
          <p:cNvSpPr txBox="1">
            <a:spLocks noChangeArrowheads="1"/>
          </p:cNvSpPr>
          <p:nvPr/>
        </p:nvSpPr>
        <p:spPr bwMode="auto">
          <a:xfrm>
            <a:off x="6443663" y="4786313"/>
            <a:ext cx="2449512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2400" b="1" i="1">
                <a:solidFill>
                  <a:srgbClr val="FF0000"/>
                </a:solidFill>
                <a:latin typeface="Book Antiqua" pitchFamily="18" charset="0"/>
              </a:rPr>
              <a:t>x</a:t>
            </a:r>
            <a:r>
              <a:rPr lang="en-US" altLang="cs-CZ" sz="2400" b="1" baseline="-25000">
                <a:solidFill>
                  <a:srgbClr val="FF0000"/>
                </a:solidFill>
                <a:latin typeface="Book Antiqua" pitchFamily="18" charset="0"/>
              </a:rPr>
              <a:t>0</a:t>
            </a:r>
            <a:r>
              <a:rPr lang="en-US" altLang="cs-CZ" sz="1800" b="1" i="1">
                <a:solidFill>
                  <a:srgbClr val="FF0000"/>
                </a:solidFill>
                <a:latin typeface="Arial" charset="0"/>
              </a:rPr>
              <a:t>’</a:t>
            </a:r>
            <a:r>
              <a:rPr lang="en-US" altLang="cs-CZ" sz="2400" b="1" i="1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= </a:t>
            </a:r>
            <a:r>
              <a:rPr lang="el-GR" altLang="cs-CZ" sz="2400" b="1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en-US" altLang="cs-CZ" sz="2400" b="1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x – </a:t>
            </a:r>
            <a:r>
              <a:rPr lang="el-GR" altLang="cs-CZ" sz="2400" b="1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 x</a:t>
            </a:r>
            <a:r>
              <a:rPr lang="en-US" altLang="cs-CZ" sz="2400" b="1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US" altLang="cs-CZ" sz="2400" b="1">
                <a:solidFill>
                  <a:schemeClr val="tx1"/>
                </a:solidFill>
                <a:latin typeface="Book Antiqua" pitchFamily="18" charset="0"/>
              </a:rPr>
              <a:t>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2400" b="1" i="1">
                <a:solidFill>
                  <a:srgbClr val="217802"/>
                </a:solidFill>
                <a:latin typeface="Book Antiqua" pitchFamily="18" charset="0"/>
              </a:rPr>
              <a:t>x’</a:t>
            </a:r>
            <a:r>
              <a:rPr lang="en-US" altLang="cs-CZ" sz="2400" b="1" i="1">
                <a:solidFill>
                  <a:srgbClr val="32B503"/>
                </a:solidFill>
                <a:latin typeface="Book Antiqua" pitchFamily="18" charset="0"/>
              </a:rPr>
              <a:t>   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= </a:t>
            </a:r>
            <a:r>
              <a:rPr lang="el-GR" altLang="cs-CZ" sz="2400" b="1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en-US" altLang="cs-CZ" sz="2400" b="1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en-US" altLang="cs-CZ" sz="2400" b="1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 – </a:t>
            </a:r>
            <a:r>
              <a:rPr lang="el-GR" altLang="cs-CZ" sz="2400" b="1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 x</a:t>
            </a:r>
            <a:r>
              <a:rPr lang="en-US" altLang="cs-CZ" sz="2400" b="1">
                <a:solidFill>
                  <a:schemeClr val="tx1"/>
                </a:solidFill>
                <a:latin typeface="Book Antiqua" pitchFamily="18" charset="0"/>
              </a:rPr>
              <a:t>)</a:t>
            </a:r>
            <a:endParaRPr lang="en-US" altLang="cs-CZ" sz="2400" b="1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" name="TextovéPole 28"/>
          <p:cNvSpPr txBox="1">
            <a:spLocks noChangeArrowheads="1"/>
          </p:cNvSpPr>
          <p:nvPr/>
        </p:nvSpPr>
        <p:spPr bwMode="auto">
          <a:xfrm>
            <a:off x="6443663" y="1125538"/>
            <a:ext cx="1006475" cy="37623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i="1">
                <a:solidFill>
                  <a:schemeClr val="tx1"/>
                </a:solidFill>
                <a:latin typeface="Book Antiqua" pitchFamily="18" charset="0"/>
              </a:rPr>
              <a:t>světlo</a:t>
            </a:r>
          </a:p>
        </p:txBody>
      </p:sp>
      <p:sp>
        <p:nvSpPr>
          <p:cNvPr id="38929" name="Line 18"/>
          <p:cNvSpPr>
            <a:spLocks noChangeShapeType="1"/>
          </p:cNvSpPr>
          <p:nvPr/>
        </p:nvSpPr>
        <p:spPr bwMode="auto">
          <a:xfrm>
            <a:off x="2700338" y="1916113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8930" name="Freeform 19"/>
          <p:cNvSpPr>
            <a:spLocks/>
          </p:cNvSpPr>
          <p:nvPr/>
        </p:nvSpPr>
        <p:spPr bwMode="auto">
          <a:xfrm>
            <a:off x="2484438" y="1520825"/>
            <a:ext cx="3816350" cy="1476375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8931" name="Freeform 20"/>
          <p:cNvSpPr>
            <a:spLocks/>
          </p:cNvSpPr>
          <p:nvPr/>
        </p:nvSpPr>
        <p:spPr bwMode="auto">
          <a:xfrm flipV="1">
            <a:off x="2627313" y="4508500"/>
            <a:ext cx="3673475" cy="1547813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8932" name="Freeform 21"/>
          <p:cNvSpPr>
            <a:spLocks/>
          </p:cNvSpPr>
          <p:nvPr/>
        </p:nvSpPr>
        <p:spPr bwMode="auto">
          <a:xfrm rot="-5614091">
            <a:off x="665163" y="2654300"/>
            <a:ext cx="3816350" cy="1476375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8933" name="Freeform 22"/>
          <p:cNvSpPr>
            <a:spLocks/>
          </p:cNvSpPr>
          <p:nvPr/>
        </p:nvSpPr>
        <p:spPr bwMode="auto">
          <a:xfrm rot="5230361">
            <a:off x="3978276" y="3303587"/>
            <a:ext cx="3816350" cy="1476375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8934" name="Text Box 26"/>
          <p:cNvSpPr txBox="1">
            <a:spLocks noChangeArrowheads="1"/>
          </p:cNvSpPr>
          <p:nvPr/>
        </p:nvSpPr>
        <p:spPr bwMode="auto">
          <a:xfrm>
            <a:off x="2876550" y="3357563"/>
            <a:ext cx="465138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tx1"/>
                </a:solidFill>
                <a:latin typeface="Arial" charset="0"/>
              </a:rPr>
              <a:t>-1</a:t>
            </a:r>
            <a:endParaRPr lang="en-US" altLang="cs-CZ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8935" name="Text Box 27"/>
          <p:cNvSpPr txBox="1">
            <a:spLocks noChangeArrowheads="1"/>
          </p:cNvSpPr>
          <p:nvPr/>
        </p:nvSpPr>
        <p:spPr bwMode="auto">
          <a:xfrm>
            <a:off x="5122863" y="3709988"/>
            <a:ext cx="2159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tx1"/>
                </a:solidFill>
                <a:latin typeface="Arial" charset="0"/>
              </a:rPr>
              <a:t>1</a:t>
            </a:r>
            <a:endParaRPr lang="en-US" altLang="cs-CZ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8936" name="Text Box 28"/>
          <p:cNvSpPr txBox="1">
            <a:spLocks noChangeArrowheads="1"/>
          </p:cNvSpPr>
          <p:nvPr/>
        </p:nvSpPr>
        <p:spPr bwMode="auto">
          <a:xfrm>
            <a:off x="4248150" y="4221163"/>
            <a:ext cx="43180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tx1"/>
                </a:solidFill>
                <a:latin typeface="Arial" charset="0"/>
              </a:rPr>
              <a:t>-1</a:t>
            </a:r>
            <a:endParaRPr lang="en-US" altLang="cs-CZ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7913" name="Text Box 30"/>
          <p:cNvSpPr txBox="1">
            <a:spLocks noChangeArrowheads="1"/>
          </p:cNvSpPr>
          <p:nvPr/>
        </p:nvSpPr>
        <p:spPr bwMode="auto">
          <a:xfrm>
            <a:off x="3487738" y="4357688"/>
            <a:ext cx="503237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FF3300"/>
                </a:solidFill>
                <a:latin typeface="Arial" charset="0"/>
              </a:rPr>
              <a:t>-1</a:t>
            </a:r>
            <a:endParaRPr lang="en-US" altLang="cs-CZ" sz="1800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37914" name="Text Box 31"/>
          <p:cNvSpPr txBox="1">
            <a:spLocks noChangeArrowheads="1"/>
          </p:cNvSpPr>
          <p:nvPr/>
        </p:nvSpPr>
        <p:spPr bwMode="auto">
          <a:xfrm>
            <a:off x="2916238" y="3860800"/>
            <a:ext cx="503237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32B503"/>
                </a:solidFill>
                <a:latin typeface="Arial" charset="0"/>
              </a:rPr>
              <a:t>-1</a:t>
            </a:r>
            <a:endParaRPr lang="en-US" altLang="cs-CZ" sz="1800">
              <a:solidFill>
                <a:srgbClr val="32B503"/>
              </a:solidFill>
              <a:latin typeface="Arial" charset="0"/>
            </a:endParaRPr>
          </a:p>
        </p:txBody>
      </p:sp>
      <p:sp>
        <p:nvSpPr>
          <p:cNvPr id="37915" name="Text Box 32"/>
          <p:cNvSpPr txBox="1">
            <a:spLocks noChangeArrowheads="1"/>
          </p:cNvSpPr>
          <p:nvPr/>
        </p:nvSpPr>
        <p:spPr bwMode="auto">
          <a:xfrm>
            <a:off x="5173663" y="3181350"/>
            <a:ext cx="215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32B503"/>
                </a:solidFill>
                <a:latin typeface="Arial" charset="0"/>
              </a:rPr>
              <a:t>1</a:t>
            </a:r>
            <a:endParaRPr lang="en-US" altLang="cs-CZ" sz="1800">
              <a:solidFill>
                <a:srgbClr val="32B503"/>
              </a:solidFill>
              <a:latin typeface="Arial" charset="0"/>
            </a:endParaRPr>
          </a:p>
        </p:txBody>
      </p:sp>
      <p:cxnSp>
        <p:nvCxnSpPr>
          <p:cNvPr id="5" name="Přímá spojovací čára 14"/>
          <p:cNvCxnSpPr>
            <a:cxnSpLocks noChangeShapeType="1"/>
          </p:cNvCxnSpPr>
          <p:nvPr/>
        </p:nvCxnSpPr>
        <p:spPr bwMode="auto">
          <a:xfrm rot="5400000">
            <a:off x="2798762" y="2482851"/>
            <a:ext cx="4714875" cy="2000250"/>
          </a:xfrm>
          <a:prstGeom prst="line">
            <a:avLst/>
          </a:prstGeom>
          <a:noFill/>
          <a:ln w="5715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" name="Přímá spojovací čára 22"/>
          <p:cNvCxnSpPr>
            <a:cxnSpLocks noChangeShapeType="1"/>
          </p:cNvCxnSpPr>
          <p:nvPr/>
        </p:nvCxnSpPr>
        <p:spPr bwMode="auto">
          <a:xfrm rot="10800000" flipV="1">
            <a:off x="3419475" y="5157788"/>
            <a:ext cx="1008063" cy="431800"/>
          </a:xfrm>
          <a:prstGeom prst="line">
            <a:avLst/>
          </a:prstGeom>
          <a:noFill/>
          <a:ln w="12700" algn="ctr">
            <a:solidFill>
              <a:srgbClr val="32B50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Přímá spojovací čára 22"/>
          <p:cNvCxnSpPr>
            <a:cxnSpLocks noChangeShapeType="1"/>
          </p:cNvCxnSpPr>
          <p:nvPr/>
        </p:nvCxnSpPr>
        <p:spPr bwMode="auto">
          <a:xfrm rot="10800000" flipV="1">
            <a:off x="3275013" y="5508625"/>
            <a:ext cx="1008062" cy="431800"/>
          </a:xfrm>
          <a:prstGeom prst="line">
            <a:avLst/>
          </a:prstGeom>
          <a:noFill/>
          <a:ln w="12700" algn="ctr">
            <a:solidFill>
              <a:srgbClr val="32B50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Přímá spojovací čára 22"/>
          <p:cNvCxnSpPr>
            <a:cxnSpLocks noChangeShapeType="1"/>
          </p:cNvCxnSpPr>
          <p:nvPr/>
        </p:nvCxnSpPr>
        <p:spPr bwMode="auto">
          <a:xfrm rot="10800000" flipV="1">
            <a:off x="3563938" y="4797425"/>
            <a:ext cx="1008062" cy="431800"/>
          </a:xfrm>
          <a:prstGeom prst="line">
            <a:avLst/>
          </a:prstGeom>
          <a:noFill/>
          <a:ln w="12700" algn="ctr">
            <a:solidFill>
              <a:srgbClr val="32B50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Přímá spojovací čára 22"/>
          <p:cNvCxnSpPr>
            <a:cxnSpLocks noChangeShapeType="1"/>
          </p:cNvCxnSpPr>
          <p:nvPr/>
        </p:nvCxnSpPr>
        <p:spPr bwMode="auto">
          <a:xfrm rot="10800000" flipV="1">
            <a:off x="3708400" y="4437063"/>
            <a:ext cx="1008063" cy="431800"/>
          </a:xfrm>
          <a:prstGeom prst="line">
            <a:avLst/>
          </a:prstGeom>
          <a:noFill/>
          <a:ln w="12700" algn="ctr">
            <a:solidFill>
              <a:srgbClr val="32B50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Přímá spojovací čára 22"/>
          <p:cNvCxnSpPr>
            <a:cxnSpLocks noChangeShapeType="1"/>
          </p:cNvCxnSpPr>
          <p:nvPr/>
        </p:nvCxnSpPr>
        <p:spPr bwMode="auto">
          <a:xfrm rot="10800000" flipV="1">
            <a:off x="3873500" y="4076700"/>
            <a:ext cx="1008063" cy="431800"/>
          </a:xfrm>
          <a:prstGeom prst="line">
            <a:avLst/>
          </a:prstGeom>
          <a:noFill/>
          <a:ln w="12700" algn="ctr">
            <a:solidFill>
              <a:srgbClr val="32B50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7922" name="Text Box 46"/>
          <p:cNvSpPr txBox="1">
            <a:spLocks noChangeArrowheads="1"/>
          </p:cNvSpPr>
          <p:nvPr/>
        </p:nvSpPr>
        <p:spPr bwMode="auto">
          <a:xfrm>
            <a:off x="4500563" y="2724150"/>
            <a:ext cx="215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FF3300"/>
                </a:solidFill>
                <a:latin typeface="Arial" charset="0"/>
              </a:rPr>
              <a:t>1</a:t>
            </a:r>
            <a:endParaRPr lang="en-US" altLang="cs-CZ" sz="1800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38947" name="Text Box 47"/>
          <p:cNvSpPr txBox="1">
            <a:spLocks noChangeArrowheads="1"/>
          </p:cNvSpPr>
          <p:nvPr/>
        </p:nvSpPr>
        <p:spPr bwMode="auto">
          <a:xfrm>
            <a:off x="3924300" y="2924175"/>
            <a:ext cx="215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tx1"/>
                </a:solidFill>
                <a:latin typeface="Arial" charset="0"/>
              </a:rPr>
              <a:t>1</a:t>
            </a:r>
            <a:endParaRPr lang="en-US" altLang="cs-CZ" sz="1800">
              <a:solidFill>
                <a:schemeClr val="tx1"/>
              </a:solidFill>
              <a:latin typeface="Arial" charset="0"/>
            </a:endParaRPr>
          </a:p>
        </p:txBody>
      </p:sp>
      <p:cxnSp>
        <p:nvCxnSpPr>
          <p:cNvPr id="37" name="Přímá spojovací čára 18"/>
          <p:cNvCxnSpPr>
            <a:cxnSpLocks noChangeShapeType="1"/>
          </p:cNvCxnSpPr>
          <p:nvPr/>
        </p:nvCxnSpPr>
        <p:spPr bwMode="auto">
          <a:xfrm rot="10800000" flipV="1">
            <a:off x="1673573" y="1489075"/>
            <a:ext cx="4786313" cy="47148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8" name="Přímá spojovací čára 20"/>
          <p:cNvCxnSpPr>
            <a:cxnSpLocks noChangeShapeType="1"/>
          </p:cNvCxnSpPr>
          <p:nvPr/>
        </p:nvCxnSpPr>
        <p:spPr bwMode="auto">
          <a:xfrm>
            <a:off x="2060575" y="1737965"/>
            <a:ext cx="4857750" cy="4572000"/>
          </a:xfrm>
          <a:prstGeom prst="line">
            <a:avLst/>
          </a:prstGeom>
          <a:noFill/>
          <a:ln w="38100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" name="Přímá spojovací čára 22"/>
          <p:cNvCxnSpPr>
            <a:cxnSpLocks noChangeShapeType="1"/>
          </p:cNvCxnSpPr>
          <p:nvPr/>
        </p:nvCxnSpPr>
        <p:spPr bwMode="auto">
          <a:xfrm rot="10800000" flipV="1">
            <a:off x="3995738" y="3789363"/>
            <a:ext cx="1009650" cy="431800"/>
          </a:xfrm>
          <a:prstGeom prst="line">
            <a:avLst/>
          </a:prstGeom>
          <a:noFill/>
          <a:ln w="12700" algn="ctr">
            <a:solidFill>
              <a:srgbClr val="32B50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0" name="Přímá spojovací čára 22"/>
          <p:cNvCxnSpPr>
            <a:cxnSpLocks noChangeShapeType="1"/>
          </p:cNvCxnSpPr>
          <p:nvPr/>
        </p:nvCxnSpPr>
        <p:spPr bwMode="auto">
          <a:xfrm rot="10800000" flipV="1">
            <a:off x="4098925" y="3557588"/>
            <a:ext cx="1008063" cy="431800"/>
          </a:xfrm>
          <a:prstGeom prst="line">
            <a:avLst/>
          </a:prstGeom>
          <a:noFill/>
          <a:ln w="12700" algn="ctr">
            <a:solidFill>
              <a:srgbClr val="32B50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" name="Přímá spojovací čára 22"/>
          <p:cNvCxnSpPr>
            <a:cxnSpLocks noChangeShapeType="1"/>
          </p:cNvCxnSpPr>
          <p:nvPr/>
        </p:nvCxnSpPr>
        <p:spPr bwMode="auto">
          <a:xfrm rot="10800000" flipV="1">
            <a:off x="4346575" y="2932113"/>
            <a:ext cx="1008063" cy="431800"/>
          </a:xfrm>
          <a:prstGeom prst="line">
            <a:avLst/>
          </a:prstGeom>
          <a:noFill/>
          <a:ln w="12700" algn="ctr">
            <a:solidFill>
              <a:srgbClr val="32B50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2" name="Přímá spojovací čára 22"/>
          <p:cNvCxnSpPr>
            <a:cxnSpLocks noChangeShapeType="1"/>
          </p:cNvCxnSpPr>
          <p:nvPr/>
        </p:nvCxnSpPr>
        <p:spPr bwMode="auto">
          <a:xfrm rot="10800000" flipV="1">
            <a:off x="4489450" y="2655888"/>
            <a:ext cx="1008063" cy="431800"/>
          </a:xfrm>
          <a:prstGeom prst="line">
            <a:avLst/>
          </a:prstGeom>
          <a:noFill/>
          <a:ln w="12700" algn="ctr">
            <a:solidFill>
              <a:srgbClr val="32B50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" name="TextovéPole 15"/>
          <p:cNvSpPr txBox="1">
            <a:spLocks noChangeArrowheads="1"/>
          </p:cNvSpPr>
          <p:nvPr/>
        </p:nvSpPr>
        <p:spPr bwMode="auto">
          <a:xfrm>
            <a:off x="4994275" y="1828800"/>
            <a:ext cx="5461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b="1">
                <a:solidFill>
                  <a:srgbClr val="0070C0"/>
                </a:solidFill>
              </a:rPr>
              <a:t>&lt;1</a:t>
            </a:r>
          </a:p>
        </p:txBody>
      </p:sp>
      <p:sp>
        <p:nvSpPr>
          <p:cNvPr id="45" name="TextovéPole 44"/>
          <p:cNvSpPr txBox="1">
            <a:spLocks noChangeArrowheads="1"/>
          </p:cNvSpPr>
          <p:nvPr/>
        </p:nvSpPr>
        <p:spPr bwMode="auto">
          <a:xfrm rot="-1226401">
            <a:off x="3508375" y="6107113"/>
            <a:ext cx="5461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b="1">
                <a:solidFill>
                  <a:srgbClr val="00B050"/>
                </a:solidFill>
              </a:rPr>
              <a:t>=1</a:t>
            </a:r>
          </a:p>
        </p:txBody>
      </p:sp>
      <p:sp>
        <p:nvSpPr>
          <p:cNvPr id="17" name="Obousměrná vodorovná šipka 16"/>
          <p:cNvSpPr/>
          <p:nvPr/>
        </p:nvSpPr>
        <p:spPr>
          <a:xfrm>
            <a:off x="4835525" y="2109788"/>
            <a:ext cx="785813" cy="319087"/>
          </a:xfrm>
          <a:prstGeom prst="leftRightArrow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8" name="Obousměrná vodorovná šipka 17"/>
          <p:cNvSpPr/>
          <p:nvPr/>
        </p:nvSpPr>
        <p:spPr>
          <a:xfrm rot="20198354">
            <a:off x="3222625" y="5868988"/>
            <a:ext cx="971550" cy="306387"/>
          </a:xfrm>
          <a:prstGeom prst="leftRightArrow">
            <a:avLst/>
          </a:prstGeom>
          <a:solidFill>
            <a:srgbClr val="32B503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0" name="Ovál 19"/>
          <p:cNvSpPr/>
          <p:nvPr/>
        </p:nvSpPr>
        <p:spPr>
          <a:xfrm>
            <a:off x="5138738" y="3662363"/>
            <a:ext cx="71437" cy="100012"/>
          </a:xfrm>
          <a:prstGeom prst="ellipse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9" name="Ovál 48"/>
          <p:cNvSpPr/>
          <p:nvPr/>
        </p:nvSpPr>
        <p:spPr>
          <a:xfrm>
            <a:off x="3262313" y="3648075"/>
            <a:ext cx="71437" cy="100013"/>
          </a:xfrm>
          <a:prstGeom prst="ellipse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0" name="Ovál 49"/>
          <p:cNvSpPr/>
          <p:nvPr/>
        </p:nvSpPr>
        <p:spPr>
          <a:xfrm>
            <a:off x="4170363" y="2906713"/>
            <a:ext cx="71437" cy="101600"/>
          </a:xfrm>
          <a:prstGeom prst="ellipse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1" name="Ovál 50"/>
          <p:cNvSpPr/>
          <p:nvPr/>
        </p:nvSpPr>
        <p:spPr>
          <a:xfrm>
            <a:off x="4171950" y="4491038"/>
            <a:ext cx="71438" cy="100012"/>
          </a:xfrm>
          <a:prstGeom prst="ellipse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2" name="Ovál 51"/>
          <p:cNvSpPr/>
          <p:nvPr/>
        </p:nvSpPr>
        <p:spPr>
          <a:xfrm>
            <a:off x="3781425" y="4570413"/>
            <a:ext cx="68263" cy="90487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/>
          </a:p>
        </p:txBody>
      </p:sp>
      <p:sp>
        <p:nvSpPr>
          <p:cNvPr id="53" name="Ovál 52"/>
          <p:cNvSpPr/>
          <p:nvPr/>
        </p:nvSpPr>
        <p:spPr>
          <a:xfrm>
            <a:off x="4535488" y="2782888"/>
            <a:ext cx="68262" cy="889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/>
          </a:p>
        </p:txBody>
      </p:sp>
      <p:sp>
        <p:nvSpPr>
          <p:cNvPr id="54" name="Ovál 53"/>
          <p:cNvSpPr/>
          <p:nvPr/>
        </p:nvSpPr>
        <p:spPr>
          <a:xfrm>
            <a:off x="4994275" y="3668713"/>
            <a:ext cx="69850" cy="90487"/>
          </a:xfrm>
          <a:prstGeom prst="ellipse">
            <a:avLst/>
          </a:prstGeom>
          <a:solidFill>
            <a:schemeClr val="bg1"/>
          </a:solidFill>
          <a:ln>
            <a:solidFill>
              <a:srgbClr val="32B50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/>
          </a:p>
        </p:txBody>
      </p:sp>
      <p:sp>
        <p:nvSpPr>
          <p:cNvPr id="55" name="Ovál 54"/>
          <p:cNvSpPr/>
          <p:nvPr/>
        </p:nvSpPr>
        <p:spPr>
          <a:xfrm>
            <a:off x="4176713" y="3667125"/>
            <a:ext cx="69850" cy="88900"/>
          </a:xfrm>
          <a:prstGeom prst="ellipse">
            <a:avLst/>
          </a:prstGeom>
          <a:solidFill>
            <a:schemeClr val="bg1"/>
          </a:solidFill>
          <a:ln>
            <a:solidFill>
              <a:srgbClr val="32B50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/>
          </a:p>
        </p:txBody>
      </p:sp>
      <p:sp>
        <p:nvSpPr>
          <p:cNvPr id="56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23.4.2018    </a:t>
            </a:r>
            <a:r>
              <a:rPr lang="cs-CZ" sz="1200" dirty="0" smtClean="0">
                <a:solidFill>
                  <a:srgbClr val="D38E27"/>
                </a:solidFill>
              </a:rPr>
              <a:t>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6258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69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7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7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78" presetID="1" presetClass="entr" presetSubtype="0" fill="hold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8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8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9" grpId="0" animBg="1"/>
      <p:bldP spid="30" grpId="0" animBg="1"/>
      <p:bldP spid="31" grpId="0"/>
      <p:bldP spid="2" grpId="0" animBg="1"/>
      <p:bldP spid="37913" grpId="0"/>
      <p:bldP spid="37914" grpId="0"/>
      <p:bldP spid="37915" grpId="0"/>
      <p:bldP spid="37922" grpId="0"/>
      <p:bldP spid="16" grpId="0"/>
      <p:bldP spid="45" grpId="0"/>
      <p:bldP spid="17" grpId="0" animBg="1"/>
      <p:bldP spid="18" grpId="0" animBg="1"/>
      <p:bldP spid="52" grpId="0" animBg="1"/>
      <p:bldP spid="53" grpId="0" animBg="1"/>
      <p:bldP spid="54" grpId="0" animBg="1"/>
      <p:bldP spid="55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 txBox="1">
            <a:spLocks noGrp="1"/>
          </p:cNvSpPr>
          <p:nvPr/>
        </p:nvSpPr>
        <p:spPr>
          <a:xfrm>
            <a:off x="3124200" y="76200"/>
            <a:ext cx="3352800" cy="28892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endParaRPr lang="cs-CZ" sz="1200">
              <a:solidFill>
                <a:schemeClr val="accent1">
                  <a:shade val="75000"/>
                </a:schemeClr>
              </a:solidFill>
              <a:cs typeface="+mn-cs"/>
            </a:endParaRPr>
          </a:p>
        </p:txBody>
      </p:sp>
      <p:sp>
        <p:nvSpPr>
          <p:cNvPr id="4" name="Zástupný symbol pro číslo snímku 3"/>
          <p:cNvSpPr txBox="1">
            <a:spLocks noGrp="1"/>
          </p:cNvSpPr>
          <p:nvPr/>
        </p:nvSpPr>
        <p:spPr>
          <a:xfrm>
            <a:off x="8229600" y="6477000"/>
            <a:ext cx="762000" cy="24447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AB18EF53-6BA0-4A10-BDAC-705DD32508EF}" type="slidenum">
              <a:rPr lang="cs-CZ" sz="1200">
                <a:solidFill>
                  <a:schemeClr val="accent1">
                    <a:shade val="75000"/>
                  </a:schemeClr>
                </a:solidFill>
                <a:cs typeface="+mn-cs"/>
              </a:rPr>
              <a:pPr algn="r">
                <a:defRPr/>
              </a:pPr>
              <a:t>32</a:t>
            </a:fld>
            <a:endParaRPr lang="cs-CZ" sz="1200">
              <a:solidFill>
                <a:schemeClr val="accent1">
                  <a:shade val="75000"/>
                </a:schemeClr>
              </a:solidFill>
              <a:cs typeface="+mn-cs"/>
            </a:endParaRPr>
          </a:p>
        </p:txBody>
      </p:sp>
      <p:sp>
        <p:nvSpPr>
          <p:cNvPr id="39940" name="TextovéPole 4"/>
          <p:cNvSpPr txBox="1">
            <a:spLocks noChangeArrowheads="1"/>
          </p:cNvSpPr>
          <p:nvPr/>
        </p:nvSpPr>
        <p:spPr bwMode="auto">
          <a:xfrm>
            <a:off x="2930525" y="333375"/>
            <a:ext cx="278923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i="1">
                <a:solidFill>
                  <a:schemeClr val="tx1"/>
                </a:solidFill>
                <a:latin typeface="Book Antiqua" pitchFamily="18" charset="0"/>
              </a:rPr>
              <a:t>Hodiny stojící</a:t>
            </a:r>
          </a:p>
        </p:txBody>
      </p:sp>
      <p:cxnSp>
        <p:nvCxnSpPr>
          <p:cNvPr id="7" name="Přímá spojovací čára 6"/>
          <p:cNvCxnSpPr>
            <a:cxnSpLocks noChangeShapeType="1"/>
          </p:cNvCxnSpPr>
          <p:nvPr/>
        </p:nvCxnSpPr>
        <p:spPr bwMode="auto">
          <a:xfrm rot="5400000">
            <a:off x="1818482" y="3806031"/>
            <a:ext cx="4787900" cy="1587"/>
          </a:xfrm>
          <a:prstGeom prst="line">
            <a:avLst/>
          </a:prstGeom>
          <a:noFill/>
          <a:ln w="7620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Přímá spojovací čára 8"/>
          <p:cNvCxnSpPr>
            <a:cxnSpLocks noChangeShapeType="1"/>
          </p:cNvCxnSpPr>
          <p:nvPr/>
        </p:nvCxnSpPr>
        <p:spPr bwMode="auto">
          <a:xfrm>
            <a:off x="1500188" y="3714750"/>
            <a:ext cx="5715000" cy="1588"/>
          </a:xfrm>
          <a:prstGeom prst="line">
            <a:avLst/>
          </a:prstGeom>
          <a:noFill/>
          <a:ln w="1905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Přímá spojovací čára 14"/>
          <p:cNvCxnSpPr>
            <a:cxnSpLocks noChangeShapeType="1"/>
          </p:cNvCxnSpPr>
          <p:nvPr/>
        </p:nvCxnSpPr>
        <p:spPr bwMode="auto">
          <a:xfrm rot="5400000">
            <a:off x="1785937" y="2857501"/>
            <a:ext cx="4714875" cy="2000250"/>
          </a:xfrm>
          <a:prstGeom prst="line">
            <a:avLst/>
          </a:prstGeom>
          <a:noFill/>
          <a:ln w="127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Přímá spojovací čára 18"/>
          <p:cNvCxnSpPr>
            <a:cxnSpLocks noChangeShapeType="1"/>
          </p:cNvCxnSpPr>
          <p:nvPr/>
        </p:nvCxnSpPr>
        <p:spPr bwMode="auto">
          <a:xfrm rot="10800000" flipV="1">
            <a:off x="1689100" y="1466751"/>
            <a:ext cx="4786313" cy="4714875"/>
          </a:xfrm>
          <a:prstGeom prst="line">
            <a:avLst/>
          </a:prstGeom>
          <a:noFill/>
          <a:ln w="12700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Přímá spojovací čára 20"/>
          <p:cNvCxnSpPr>
            <a:cxnSpLocks noChangeShapeType="1"/>
          </p:cNvCxnSpPr>
          <p:nvPr/>
        </p:nvCxnSpPr>
        <p:spPr bwMode="auto">
          <a:xfrm>
            <a:off x="1917700" y="1557338"/>
            <a:ext cx="4857750" cy="4572000"/>
          </a:xfrm>
          <a:prstGeom prst="line">
            <a:avLst/>
          </a:prstGeom>
          <a:noFill/>
          <a:ln w="12700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Přímá spojovací čára 22"/>
          <p:cNvCxnSpPr>
            <a:cxnSpLocks noChangeShapeType="1"/>
          </p:cNvCxnSpPr>
          <p:nvPr/>
        </p:nvCxnSpPr>
        <p:spPr bwMode="auto">
          <a:xfrm rot="10800000" flipV="1">
            <a:off x="785813" y="2428875"/>
            <a:ext cx="6357937" cy="2786063"/>
          </a:xfrm>
          <a:prstGeom prst="line">
            <a:avLst/>
          </a:prstGeom>
          <a:noFill/>
          <a:ln w="28575" algn="ctr">
            <a:solidFill>
              <a:srgbClr val="00B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" name="TextovéPole 25"/>
          <p:cNvSpPr txBox="1">
            <a:spLocks noChangeArrowheads="1"/>
          </p:cNvSpPr>
          <p:nvPr/>
        </p:nvSpPr>
        <p:spPr bwMode="auto">
          <a:xfrm>
            <a:off x="3563938" y="1052513"/>
            <a:ext cx="1079500" cy="457200"/>
          </a:xfrm>
          <a:prstGeom prst="rect">
            <a:avLst/>
          </a:prstGeom>
          <a:solidFill>
            <a:srgbClr val="00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2400" b="1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2400" b="1" i="1">
                <a:solidFill>
                  <a:schemeClr val="tx1"/>
                </a:solidFill>
                <a:latin typeface="Book Antiqua" pitchFamily="18" charset="0"/>
              </a:rPr>
              <a:t>=ct</a:t>
            </a:r>
          </a:p>
        </p:txBody>
      </p:sp>
      <p:sp>
        <p:nvSpPr>
          <p:cNvPr id="27" name="TextovéPole 26"/>
          <p:cNvSpPr txBox="1">
            <a:spLocks noChangeArrowheads="1"/>
          </p:cNvSpPr>
          <p:nvPr/>
        </p:nvSpPr>
        <p:spPr bwMode="auto">
          <a:xfrm>
            <a:off x="7000875" y="3764854"/>
            <a:ext cx="1963738" cy="457200"/>
          </a:xfrm>
          <a:prstGeom prst="rect">
            <a:avLst/>
          </a:prstGeom>
          <a:solidFill>
            <a:srgbClr val="00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i="1">
                <a:solidFill>
                  <a:schemeClr val="tx1"/>
                </a:solidFill>
                <a:latin typeface="Book Antiqua" pitchFamily="18" charset="0"/>
              </a:rPr>
              <a:t>x; současnost</a:t>
            </a:r>
          </a:p>
        </p:txBody>
      </p:sp>
      <p:sp>
        <p:nvSpPr>
          <p:cNvPr id="29" name="TextovéPole 28"/>
          <p:cNvSpPr txBox="1">
            <a:spLocks noChangeArrowheads="1"/>
          </p:cNvSpPr>
          <p:nvPr/>
        </p:nvSpPr>
        <p:spPr bwMode="auto">
          <a:xfrm>
            <a:off x="4851400" y="1130300"/>
            <a:ext cx="1160463" cy="466725"/>
          </a:xfrm>
          <a:prstGeom prst="rect">
            <a:avLst/>
          </a:prstGeom>
          <a:solidFill>
            <a:srgbClr val="CC0000">
              <a:alpha val="16078"/>
            </a:srgbClr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cs-CZ" altLang="cs-CZ" sz="2400" b="1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2400" b="1" i="1">
                <a:solidFill>
                  <a:schemeClr val="tx1"/>
                </a:solidFill>
                <a:latin typeface="Book Antiqua" pitchFamily="18" charset="0"/>
              </a:rPr>
              <a:t>=ct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’</a:t>
            </a:r>
            <a:endParaRPr lang="cs-CZ" altLang="cs-CZ" sz="2400" b="1" i="1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30" name="TextovéPole 29"/>
          <p:cNvSpPr txBox="1">
            <a:spLocks noChangeArrowheads="1"/>
          </p:cNvSpPr>
          <p:nvPr/>
        </p:nvSpPr>
        <p:spPr bwMode="auto">
          <a:xfrm>
            <a:off x="6948488" y="2060575"/>
            <a:ext cx="1944687" cy="466725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i="1" noProof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cs-CZ" altLang="cs-CZ" sz="2400" b="1" i="1">
                <a:solidFill>
                  <a:schemeClr val="tx1"/>
                </a:solidFill>
                <a:latin typeface="Book Antiqua" pitchFamily="18" charset="0"/>
              </a:rPr>
              <a:t>; </a:t>
            </a:r>
            <a:r>
              <a:rPr lang="cs-CZ" altLang="cs-CZ" sz="2400" i="1">
                <a:solidFill>
                  <a:schemeClr val="tx1"/>
                </a:solidFill>
                <a:latin typeface="Book Antiqua" pitchFamily="18" charset="0"/>
              </a:rPr>
              <a:t>současnost</a:t>
            </a:r>
          </a:p>
        </p:txBody>
      </p:sp>
      <p:sp>
        <p:nvSpPr>
          <p:cNvPr id="31" name="TextovéPole 30"/>
          <p:cNvSpPr txBox="1">
            <a:spLocks noChangeArrowheads="1"/>
          </p:cNvSpPr>
          <p:nvPr/>
        </p:nvSpPr>
        <p:spPr bwMode="auto">
          <a:xfrm>
            <a:off x="6443663" y="4786313"/>
            <a:ext cx="2449512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2400" b="1" i="1">
                <a:solidFill>
                  <a:srgbClr val="FF0000"/>
                </a:solidFill>
                <a:latin typeface="Book Antiqua" pitchFamily="18" charset="0"/>
              </a:rPr>
              <a:t>x</a:t>
            </a:r>
            <a:r>
              <a:rPr lang="en-US" altLang="cs-CZ" sz="2400" b="1" baseline="-25000">
                <a:solidFill>
                  <a:srgbClr val="FF0000"/>
                </a:solidFill>
                <a:latin typeface="Book Antiqua" pitchFamily="18" charset="0"/>
              </a:rPr>
              <a:t>0</a:t>
            </a:r>
            <a:r>
              <a:rPr lang="en-US" altLang="cs-CZ" sz="1800" b="1" i="1">
                <a:solidFill>
                  <a:srgbClr val="FF0000"/>
                </a:solidFill>
                <a:latin typeface="Arial" charset="0"/>
              </a:rPr>
              <a:t>’</a:t>
            </a:r>
            <a:r>
              <a:rPr lang="en-US" altLang="cs-CZ" sz="2400" b="1" i="1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= </a:t>
            </a:r>
            <a:r>
              <a:rPr lang="el-GR" altLang="cs-CZ" sz="2400" b="1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en-US" altLang="cs-CZ" sz="2400" b="1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x – </a:t>
            </a:r>
            <a:r>
              <a:rPr lang="el-GR" altLang="cs-CZ" sz="2400" b="1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 x</a:t>
            </a:r>
            <a:r>
              <a:rPr lang="en-US" altLang="cs-CZ" sz="2400" b="1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US" altLang="cs-CZ" sz="2400" b="1">
                <a:solidFill>
                  <a:schemeClr val="tx1"/>
                </a:solidFill>
                <a:latin typeface="Book Antiqua" pitchFamily="18" charset="0"/>
              </a:rPr>
              <a:t>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2400" b="1" i="1">
                <a:solidFill>
                  <a:srgbClr val="217802"/>
                </a:solidFill>
                <a:latin typeface="Book Antiqua" pitchFamily="18" charset="0"/>
              </a:rPr>
              <a:t>x’</a:t>
            </a:r>
            <a:r>
              <a:rPr lang="en-US" altLang="cs-CZ" sz="2400" b="1" i="1">
                <a:solidFill>
                  <a:srgbClr val="32B503"/>
                </a:solidFill>
                <a:latin typeface="Book Antiqua" pitchFamily="18" charset="0"/>
              </a:rPr>
              <a:t>   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= </a:t>
            </a:r>
            <a:r>
              <a:rPr lang="el-GR" altLang="cs-CZ" sz="2400" b="1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en-US" altLang="cs-CZ" sz="2400" b="1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en-US" altLang="cs-CZ" sz="2400" b="1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 – </a:t>
            </a:r>
            <a:r>
              <a:rPr lang="el-GR" altLang="cs-CZ" sz="2400" b="1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 x</a:t>
            </a:r>
            <a:r>
              <a:rPr lang="en-US" altLang="cs-CZ" sz="2400" b="1">
                <a:solidFill>
                  <a:schemeClr val="tx1"/>
                </a:solidFill>
                <a:latin typeface="Book Antiqua" pitchFamily="18" charset="0"/>
              </a:rPr>
              <a:t>)</a:t>
            </a:r>
            <a:endParaRPr lang="en-US" altLang="cs-CZ" sz="2400" b="1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" name="TextovéPole 28"/>
          <p:cNvSpPr txBox="1">
            <a:spLocks noChangeArrowheads="1"/>
          </p:cNvSpPr>
          <p:nvPr/>
        </p:nvSpPr>
        <p:spPr bwMode="auto">
          <a:xfrm>
            <a:off x="6443663" y="1125538"/>
            <a:ext cx="1006475" cy="37623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i="1">
                <a:solidFill>
                  <a:schemeClr val="tx1"/>
                </a:solidFill>
                <a:latin typeface="Book Antiqua" pitchFamily="18" charset="0"/>
              </a:rPr>
              <a:t>světlo</a:t>
            </a:r>
          </a:p>
        </p:txBody>
      </p:sp>
      <p:sp>
        <p:nvSpPr>
          <p:cNvPr id="39953" name="Line 18"/>
          <p:cNvSpPr>
            <a:spLocks noChangeShapeType="1"/>
          </p:cNvSpPr>
          <p:nvPr/>
        </p:nvSpPr>
        <p:spPr bwMode="auto">
          <a:xfrm>
            <a:off x="2700338" y="1916113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9954" name="Freeform 19"/>
          <p:cNvSpPr>
            <a:spLocks/>
          </p:cNvSpPr>
          <p:nvPr/>
        </p:nvSpPr>
        <p:spPr bwMode="auto">
          <a:xfrm>
            <a:off x="2484438" y="1520825"/>
            <a:ext cx="3816350" cy="1476375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9955" name="Freeform 20"/>
          <p:cNvSpPr>
            <a:spLocks/>
          </p:cNvSpPr>
          <p:nvPr/>
        </p:nvSpPr>
        <p:spPr bwMode="auto">
          <a:xfrm flipV="1">
            <a:off x="2627313" y="4508500"/>
            <a:ext cx="3673475" cy="1547813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9956" name="Freeform 21"/>
          <p:cNvSpPr>
            <a:spLocks/>
          </p:cNvSpPr>
          <p:nvPr/>
        </p:nvSpPr>
        <p:spPr bwMode="auto">
          <a:xfrm rot="-5614091">
            <a:off x="665163" y="2654300"/>
            <a:ext cx="3816350" cy="1476375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9957" name="Freeform 22"/>
          <p:cNvSpPr>
            <a:spLocks/>
          </p:cNvSpPr>
          <p:nvPr/>
        </p:nvSpPr>
        <p:spPr bwMode="auto">
          <a:xfrm rot="5230361">
            <a:off x="3978276" y="3303587"/>
            <a:ext cx="3816350" cy="1476375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9958" name="Text Box 24"/>
          <p:cNvSpPr txBox="1">
            <a:spLocks noChangeArrowheads="1"/>
          </p:cNvSpPr>
          <p:nvPr/>
        </p:nvSpPr>
        <p:spPr bwMode="auto">
          <a:xfrm>
            <a:off x="2855913" y="3405188"/>
            <a:ext cx="48895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tx1"/>
                </a:solidFill>
                <a:latin typeface="Arial" charset="0"/>
              </a:rPr>
              <a:t>-1</a:t>
            </a:r>
            <a:endParaRPr lang="en-US" altLang="cs-CZ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9959" name="Text Box 25"/>
          <p:cNvSpPr txBox="1">
            <a:spLocks noChangeArrowheads="1"/>
          </p:cNvSpPr>
          <p:nvPr/>
        </p:nvSpPr>
        <p:spPr bwMode="auto">
          <a:xfrm>
            <a:off x="4932363" y="3644900"/>
            <a:ext cx="215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tx1"/>
                </a:solidFill>
                <a:latin typeface="Arial" charset="0"/>
              </a:rPr>
              <a:t>1</a:t>
            </a:r>
            <a:endParaRPr lang="en-US" altLang="cs-CZ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9960" name="Text Box 26"/>
          <p:cNvSpPr txBox="1">
            <a:spLocks noChangeArrowheads="1"/>
          </p:cNvSpPr>
          <p:nvPr/>
        </p:nvSpPr>
        <p:spPr bwMode="auto">
          <a:xfrm>
            <a:off x="4262438" y="4303713"/>
            <a:ext cx="442912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tx1"/>
                </a:solidFill>
                <a:latin typeface="Arial" charset="0"/>
              </a:rPr>
              <a:t>-1</a:t>
            </a:r>
            <a:endParaRPr lang="en-US" altLang="cs-CZ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8937" name="Text Box 27"/>
          <p:cNvSpPr txBox="1">
            <a:spLocks noChangeArrowheads="1"/>
          </p:cNvSpPr>
          <p:nvPr/>
        </p:nvSpPr>
        <p:spPr bwMode="auto">
          <a:xfrm>
            <a:off x="4310063" y="2198688"/>
            <a:ext cx="673100" cy="830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800" baseline="-16000">
                <a:solidFill>
                  <a:srgbClr val="FF3300"/>
                </a:solidFill>
                <a:latin typeface="Arial" charset="0"/>
              </a:rPr>
              <a:t>1</a:t>
            </a:r>
            <a:r>
              <a:rPr lang="cs-CZ" altLang="cs-CZ" sz="4800">
                <a:solidFill>
                  <a:srgbClr val="FF3300"/>
                </a:solidFill>
                <a:latin typeface="Arial" charset="0"/>
              </a:rPr>
              <a:t>.</a:t>
            </a:r>
            <a:endParaRPr lang="en-US" altLang="cs-CZ" sz="4800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38938" name="Text Box 28"/>
          <p:cNvSpPr txBox="1">
            <a:spLocks noChangeArrowheads="1"/>
          </p:cNvSpPr>
          <p:nvPr/>
        </p:nvSpPr>
        <p:spPr bwMode="auto">
          <a:xfrm>
            <a:off x="3446463" y="4002088"/>
            <a:ext cx="668337" cy="83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FF3300"/>
                </a:solidFill>
                <a:latin typeface="Arial" charset="0"/>
              </a:rPr>
              <a:t>-1</a:t>
            </a:r>
            <a:r>
              <a:rPr lang="cs-CZ" altLang="cs-CZ" sz="4800">
                <a:solidFill>
                  <a:srgbClr val="FF3300"/>
                </a:solidFill>
                <a:latin typeface="Arial" charset="0"/>
              </a:rPr>
              <a:t>.</a:t>
            </a:r>
            <a:endParaRPr lang="en-US" altLang="cs-CZ" sz="4800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38939" name="Text Box 29"/>
          <p:cNvSpPr txBox="1">
            <a:spLocks noChangeArrowheads="1"/>
          </p:cNvSpPr>
          <p:nvPr/>
        </p:nvSpPr>
        <p:spPr bwMode="auto">
          <a:xfrm>
            <a:off x="2709863" y="3546475"/>
            <a:ext cx="674687" cy="83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32B503"/>
                </a:solidFill>
                <a:latin typeface="Arial" charset="0"/>
              </a:rPr>
              <a:t>-1</a:t>
            </a:r>
            <a:r>
              <a:rPr lang="cs-CZ" altLang="cs-CZ" sz="4800">
                <a:solidFill>
                  <a:srgbClr val="32B503"/>
                </a:solidFill>
                <a:latin typeface="Arial" charset="0"/>
              </a:rPr>
              <a:t>.</a:t>
            </a:r>
            <a:endParaRPr lang="en-US" altLang="cs-CZ" sz="4800">
              <a:solidFill>
                <a:srgbClr val="32B503"/>
              </a:solidFill>
              <a:latin typeface="Arial" charset="0"/>
            </a:endParaRPr>
          </a:p>
        </p:txBody>
      </p:sp>
      <p:sp>
        <p:nvSpPr>
          <p:cNvPr id="38940" name="Text Box 30"/>
          <p:cNvSpPr txBox="1">
            <a:spLocks noChangeArrowheads="1"/>
          </p:cNvSpPr>
          <p:nvPr/>
        </p:nvSpPr>
        <p:spPr bwMode="auto">
          <a:xfrm>
            <a:off x="4992688" y="2635250"/>
            <a:ext cx="546100" cy="83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32B503"/>
                </a:solidFill>
                <a:latin typeface="Arial" charset="0"/>
              </a:rPr>
              <a:t>1</a:t>
            </a:r>
            <a:r>
              <a:rPr lang="cs-CZ" altLang="cs-CZ" sz="4800">
                <a:solidFill>
                  <a:srgbClr val="32B503"/>
                </a:solidFill>
                <a:latin typeface="Arial" charset="0"/>
              </a:rPr>
              <a:t>.</a:t>
            </a:r>
            <a:endParaRPr lang="en-US" altLang="cs-CZ" sz="4800">
              <a:solidFill>
                <a:srgbClr val="32B503"/>
              </a:solidFill>
              <a:latin typeface="Arial" charset="0"/>
            </a:endParaRPr>
          </a:p>
        </p:txBody>
      </p:sp>
      <p:sp>
        <p:nvSpPr>
          <p:cNvPr id="39965" name="Text Box 38"/>
          <p:cNvSpPr txBox="1">
            <a:spLocks noChangeArrowheads="1"/>
          </p:cNvSpPr>
          <p:nvPr/>
        </p:nvSpPr>
        <p:spPr bwMode="auto">
          <a:xfrm>
            <a:off x="3924300" y="2924175"/>
            <a:ext cx="215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tx1"/>
                </a:solidFill>
                <a:latin typeface="Arial" charset="0"/>
              </a:rPr>
              <a:t>1</a:t>
            </a:r>
            <a:endParaRPr lang="en-US" altLang="cs-CZ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6" name="Ovál 5"/>
          <p:cNvSpPr/>
          <p:nvPr/>
        </p:nvSpPr>
        <p:spPr>
          <a:xfrm>
            <a:off x="4129088" y="5608638"/>
            <a:ext cx="182562" cy="18732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2" name="Ovál 31"/>
          <p:cNvSpPr/>
          <p:nvPr/>
        </p:nvSpPr>
        <p:spPr>
          <a:xfrm>
            <a:off x="4125913" y="5197475"/>
            <a:ext cx="182562" cy="18732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3" name="Ovál 32"/>
          <p:cNvSpPr/>
          <p:nvPr/>
        </p:nvSpPr>
        <p:spPr>
          <a:xfrm>
            <a:off x="4117975" y="4792663"/>
            <a:ext cx="180975" cy="18732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4" name="Ovál 33"/>
          <p:cNvSpPr/>
          <p:nvPr/>
        </p:nvSpPr>
        <p:spPr>
          <a:xfrm>
            <a:off x="4121150" y="4448175"/>
            <a:ext cx="180975" cy="18573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5" name="Ovál 34"/>
          <p:cNvSpPr/>
          <p:nvPr/>
        </p:nvSpPr>
        <p:spPr>
          <a:xfrm>
            <a:off x="4117975" y="4065588"/>
            <a:ext cx="182563" cy="18732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6" name="Ovál 35"/>
          <p:cNvSpPr/>
          <p:nvPr/>
        </p:nvSpPr>
        <p:spPr>
          <a:xfrm>
            <a:off x="4116388" y="3613150"/>
            <a:ext cx="180975" cy="18732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7" name="Ovál 36"/>
          <p:cNvSpPr/>
          <p:nvPr/>
        </p:nvSpPr>
        <p:spPr>
          <a:xfrm>
            <a:off x="4103688" y="3205163"/>
            <a:ext cx="182562" cy="18732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8" name="Ovál 37"/>
          <p:cNvSpPr/>
          <p:nvPr/>
        </p:nvSpPr>
        <p:spPr>
          <a:xfrm>
            <a:off x="4116388" y="2865438"/>
            <a:ext cx="180975" cy="18732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9" name="Ovál 38"/>
          <p:cNvSpPr/>
          <p:nvPr/>
        </p:nvSpPr>
        <p:spPr>
          <a:xfrm>
            <a:off x="4114800" y="2513013"/>
            <a:ext cx="180975" cy="18732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cxnSp>
        <p:nvCxnSpPr>
          <p:cNvPr id="28" name="Přímá spojnice se šipkou 27"/>
          <p:cNvCxnSpPr/>
          <p:nvPr/>
        </p:nvCxnSpPr>
        <p:spPr>
          <a:xfrm flipH="1">
            <a:off x="3143250" y="5702300"/>
            <a:ext cx="1073150" cy="498475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Přímá spojnice se šipkou 56"/>
          <p:cNvCxnSpPr/>
          <p:nvPr/>
        </p:nvCxnSpPr>
        <p:spPr>
          <a:xfrm flipH="1">
            <a:off x="3362325" y="5314950"/>
            <a:ext cx="825500" cy="404813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Přímá spojnice se šipkou 58"/>
          <p:cNvCxnSpPr/>
          <p:nvPr/>
        </p:nvCxnSpPr>
        <p:spPr>
          <a:xfrm flipH="1">
            <a:off x="3563938" y="4876800"/>
            <a:ext cx="636587" cy="320675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Přímá spojnice se šipkou 60"/>
          <p:cNvCxnSpPr/>
          <p:nvPr/>
        </p:nvCxnSpPr>
        <p:spPr>
          <a:xfrm flipH="1">
            <a:off x="3741738" y="4546600"/>
            <a:ext cx="476250" cy="244475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Přímá spojnice se šipkou 66"/>
          <p:cNvCxnSpPr/>
          <p:nvPr/>
        </p:nvCxnSpPr>
        <p:spPr>
          <a:xfrm flipH="1">
            <a:off x="3924300" y="4159250"/>
            <a:ext cx="298450" cy="144463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 Box 28"/>
          <p:cNvSpPr txBox="1">
            <a:spLocks noChangeArrowheads="1"/>
          </p:cNvSpPr>
          <p:nvPr/>
        </p:nvSpPr>
        <p:spPr bwMode="auto">
          <a:xfrm>
            <a:off x="3065463" y="4887913"/>
            <a:ext cx="668337" cy="83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FF3300"/>
                </a:solidFill>
                <a:latin typeface="Arial" charset="0"/>
              </a:rPr>
              <a:t>-2</a:t>
            </a:r>
            <a:r>
              <a:rPr lang="cs-CZ" altLang="cs-CZ" sz="4800">
                <a:solidFill>
                  <a:srgbClr val="FF3300"/>
                </a:solidFill>
                <a:latin typeface="Arial" charset="0"/>
              </a:rPr>
              <a:t>.</a:t>
            </a:r>
            <a:endParaRPr lang="en-US" altLang="cs-CZ" sz="4800">
              <a:solidFill>
                <a:srgbClr val="FF3300"/>
              </a:solidFill>
              <a:latin typeface="Arial" charset="0"/>
            </a:endParaRPr>
          </a:p>
        </p:txBody>
      </p:sp>
      <p:cxnSp>
        <p:nvCxnSpPr>
          <p:cNvPr id="74" name="Přímá spojnice se šipkou 73"/>
          <p:cNvCxnSpPr/>
          <p:nvPr/>
        </p:nvCxnSpPr>
        <p:spPr>
          <a:xfrm flipV="1">
            <a:off x="4200525" y="3149600"/>
            <a:ext cx="263525" cy="149225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Přímá spojnice se šipkou 77"/>
          <p:cNvCxnSpPr/>
          <p:nvPr/>
        </p:nvCxnSpPr>
        <p:spPr>
          <a:xfrm flipV="1">
            <a:off x="4206875" y="2673350"/>
            <a:ext cx="436563" cy="280988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Přímá spojnice se šipkou 81"/>
          <p:cNvCxnSpPr/>
          <p:nvPr/>
        </p:nvCxnSpPr>
        <p:spPr>
          <a:xfrm flipV="1">
            <a:off x="4202113" y="2198688"/>
            <a:ext cx="649287" cy="407987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 Box 27"/>
          <p:cNvSpPr txBox="1">
            <a:spLocks noChangeArrowheads="1"/>
          </p:cNvSpPr>
          <p:nvPr/>
        </p:nvSpPr>
        <p:spPr bwMode="auto">
          <a:xfrm>
            <a:off x="4241800" y="2044700"/>
            <a:ext cx="67310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400">
                <a:solidFill>
                  <a:srgbClr val="FF0000"/>
                </a:solidFill>
                <a:latin typeface="Arial" charset="0"/>
              </a:rPr>
              <a:t>1,2</a:t>
            </a:r>
            <a:r>
              <a:rPr lang="cs-CZ" altLang="cs-CZ" sz="4800">
                <a:solidFill>
                  <a:srgbClr val="FF0000"/>
                </a:solidFill>
                <a:latin typeface="Arial" charset="0"/>
              </a:rPr>
              <a:t>.</a:t>
            </a:r>
            <a:endParaRPr lang="en-US" altLang="cs-CZ" sz="480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65" name="TextovéPole 64"/>
          <p:cNvSpPr txBox="1">
            <a:spLocks noChangeArrowheads="1"/>
          </p:cNvSpPr>
          <p:nvPr/>
        </p:nvSpPr>
        <p:spPr bwMode="auto">
          <a:xfrm>
            <a:off x="6300788" y="5794375"/>
            <a:ext cx="2690812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>
                <a:latin typeface="Cambria Math" pitchFamily="18" charset="0"/>
                <a:ea typeface="Cambria Math" pitchFamily="18" charset="0"/>
                <a:cs typeface="Cambria Math" pitchFamily="18" charset="0"/>
              </a:rPr>
              <a:t>čas v S (vlastní):	</a:t>
            </a:r>
            <a:r>
              <a:rPr lang="cs-CZ" altLang="cs-CZ" i="1">
                <a:latin typeface="Cambria Math" pitchFamily="18" charset="0"/>
                <a:ea typeface="Cambria Math" pitchFamily="18" charset="0"/>
                <a:cs typeface="Cambria Math" pitchFamily="18" charset="0"/>
              </a:rPr>
              <a:t>t </a:t>
            </a:r>
            <a:r>
              <a:rPr lang="cs-CZ" altLang="cs-CZ">
                <a:latin typeface="Cambria Math" pitchFamily="18" charset="0"/>
                <a:ea typeface="Cambria Math" pitchFamily="18" charset="0"/>
                <a:cs typeface="Cambria Math" pitchFamily="18" charset="0"/>
              </a:rPr>
              <a:t>= 1</a:t>
            </a:r>
            <a:br>
              <a:rPr lang="cs-CZ" altLang="cs-CZ">
                <a:latin typeface="Cambria Math" pitchFamily="18" charset="0"/>
                <a:ea typeface="Cambria Math" pitchFamily="18" charset="0"/>
                <a:cs typeface="Cambria Math" pitchFamily="18" charset="0"/>
              </a:rPr>
            </a:br>
            <a:r>
              <a:rPr lang="cs-CZ" altLang="cs-CZ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čas v S‘: 	             	</a:t>
            </a:r>
            <a:r>
              <a:rPr lang="cs-CZ" altLang="cs-CZ" i="1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t </a:t>
            </a:r>
            <a:r>
              <a:rPr lang="cs-CZ" altLang="cs-CZ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= 1,2</a:t>
            </a:r>
            <a:endParaRPr lang="cs-CZ" altLang="cs-CZ">
              <a:latin typeface="Cambria Math" pitchFamily="18" charset="0"/>
              <a:ea typeface="Cambria Math" pitchFamily="18" charset="0"/>
              <a:cs typeface="Cambria Math" pitchFamily="18" charset="0"/>
            </a:endParaRPr>
          </a:p>
        </p:txBody>
      </p:sp>
      <p:sp>
        <p:nvSpPr>
          <p:cNvPr id="50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23.4.2018    </a:t>
            </a:r>
            <a:r>
              <a:rPr lang="cs-CZ" sz="1200" dirty="0" smtClean="0">
                <a:solidFill>
                  <a:srgbClr val="D38E27"/>
                </a:solidFill>
              </a:rPr>
              <a:t>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4507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repeatCount="2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2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53" presetID="6" presetClass="entr" presetSubtype="16" repeatCount="2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2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7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9" dur="25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1750"/>
                            </p:stCondLst>
                            <p:childTnLst>
                              <p:par>
                                <p:cTn id="61" presetID="6" presetClass="entr" presetSubtype="16" repeatCount="2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3" dur="2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6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5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2750"/>
                            </p:stCondLst>
                            <p:childTnLst>
                              <p:par>
                                <p:cTn id="69" presetID="6" presetClass="entr" presetSubtype="16" repeatCount="2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1" dur="2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73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5" dur="25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3750"/>
                            </p:stCondLst>
                            <p:childTnLst>
                              <p:par>
                                <p:cTn id="77" presetID="6" presetClass="entr" presetSubtype="16" repeatCount="2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9" dur="2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81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3" dur="25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4750"/>
                            </p:stCondLst>
                            <p:childTnLst>
                              <p:par>
                                <p:cTn id="85" presetID="6" presetClass="entr" presetSubtype="16" repeatCount="2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7" dur="25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89" presetID="6" presetClass="entr" presetSubtype="16" repeatCount="2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1" dur="2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6250"/>
                            </p:stCondLst>
                            <p:childTnLst>
                              <p:par>
                                <p:cTn id="93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5" dur="25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97" presetID="6" presetClass="entr" presetSubtype="16" repeatCount="2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9" dur="25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7250"/>
                            </p:stCondLst>
                            <p:childTnLst>
                              <p:par>
                                <p:cTn id="101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3" dur="25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107" presetID="6" presetClass="entr" presetSubtype="16" repeatCount="2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9" dur="2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 nodeType="afterGroup">
                            <p:stCondLst>
                              <p:cond delay="8250"/>
                            </p:stCondLst>
                            <p:childTnLst>
                              <p:par>
                                <p:cTn id="111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3" dur="25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9" grpId="0" animBg="1"/>
      <p:bldP spid="30" grpId="0" animBg="1"/>
      <p:bldP spid="31" grpId="0"/>
      <p:bldP spid="2" grpId="0" animBg="1"/>
      <p:bldP spid="38937" grpId="0"/>
      <p:bldP spid="38938" grpId="0"/>
      <p:bldP spid="38939" grpId="0"/>
      <p:bldP spid="38940" grpId="0"/>
      <p:bldP spid="6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72" grpId="0"/>
      <p:bldP spid="84" grpId="0"/>
      <p:bldP spid="65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 txBox="1">
            <a:spLocks noGrp="1"/>
          </p:cNvSpPr>
          <p:nvPr/>
        </p:nvSpPr>
        <p:spPr>
          <a:xfrm>
            <a:off x="3124200" y="76200"/>
            <a:ext cx="3352800" cy="28892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endParaRPr lang="cs-CZ" sz="1200">
              <a:solidFill>
                <a:schemeClr val="accent1">
                  <a:shade val="75000"/>
                </a:schemeClr>
              </a:solidFill>
              <a:cs typeface="+mn-cs"/>
            </a:endParaRPr>
          </a:p>
        </p:txBody>
      </p:sp>
      <p:sp>
        <p:nvSpPr>
          <p:cNvPr id="4" name="Zástupný symbol pro číslo snímku 3"/>
          <p:cNvSpPr txBox="1">
            <a:spLocks noGrp="1"/>
          </p:cNvSpPr>
          <p:nvPr/>
        </p:nvSpPr>
        <p:spPr>
          <a:xfrm>
            <a:off x="8229600" y="6477000"/>
            <a:ext cx="762000" cy="24447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421A43B1-80B2-48E8-B484-F050E483A3E6}" type="slidenum">
              <a:rPr lang="cs-CZ" sz="1200">
                <a:solidFill>
                  <a:schemeClr val="accent1">
                    <a:shade val="75000"/>
                  </a:schemeClr>
                </a:solidFill>
                <a:cs typeface="+mn-cs"/>
              </a:rPr>
              <a:pPr algn="r">
                <a:defRPr/>
              </a:pPr>
              <a:t>33</a:t>
            </a:fld>
            <a:endParaRPr lang="cs-CZ" sz="1200">
              <a:solidFill>
                <a:schemeClr val="accent1">
                  <a:shade val="75000"/>
                </a:schemeClr>
              </a:solidFill>
              <a:cs typeface="+mn-cs"/>
            </a:endParaRPr>
          </a:p>
        </p:txBody>
      </p:sp>
      <p:sp>
        <p:nvSpPr>
          <p:cNvPr id="40964" name="TextovéPole 4"/>
          <p:cNvSpPr txBox="1">
            <a:spLocks noChangeArrowheads="1"/>
          </p:cNvSpPr>
          <p:nvPr/>
        </p:nvSpPr>
        <p:spPr bwMode="auto">
          <a:xfrm>
            <a:off x="2916238" y="333375"/>
            <a:ext cx="256381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i="1">
                <a:solidFill>
                  <a:schemeClr val="tx1"/>
                </a:solidFill>
                <a:latin typeface="Book Antiqua" pitchFamily="18" charset="0"/>
              </a:rPr>
              <a:t>Hodiny letící</a:t>
            </a:r>
          </a:p>
        </p:txBody>
      </p:sp>
      <p:cxnSp>
        <p:nvCxnSpPr>
          <p:cNvPr id="7" name="Přímá spojovací čára 6"/>
          <p:cNvCxnSpPr>
            <a:cxnSpLocks noChangeShapeType="1"/>
          </p:cNvCxnSpPr>
          <p:nvPr/>
        </p:nvCxnSpPr>
        <p:spPr bwMode="auto">
          <a:xfrm rot="5400000">
            <a:off x="1816894" y="3820319"/>
            <a:ext cx="4787900" cy="1588"/>
          </a:xfrm>
          <a:prstGeom prst="line">
            <a:avLst/>
          </a:prstGeom>
          <a:noFill/>
          <a:ln w="28575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Přímá spojovací čára 8"/>
          <p:cNvCxnSpPr>
            <a:cxnSpLocks noChangeShapeType="1"/>
          </p:cNvCxnSpPr>
          <p:nvPr/>
        </p:nvCxnSpPr>
        <p:spPr bwMode="auto">
          <a:xfrm>
            <a:off x="1500188" y="3714750"/>
            <a:ext cx="5715000" cy="1588"/>
          </a:xfrm>
          <a:prstGeom prst="line">
            <a:avLst/>
          </a:prstGeom>
          <a:noFill/>
          <a:ln w="1905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Přímá spojovací čára 14"/>
          <p:cNvCxnSpPr>
            <a:cxnSpLocks noChangeShapeType="1"/>
          </p:cNvCxnSpPr>
          <p:nvPr/>
        </p:nvCxnSpPr>
        <p:spPr bwMode="auto">
          <a:xfrm rot="5400000">
            <a:off x="1798637" y="2841626"/>
            <a:ext cx="4714875" cy="2000250"/>
          </a:xfrm>
          <a:prstGeom prst="line">
            <a:avLst/>
          </a:prstGeom>
          <a:noFill/>
          <a:ln w="5715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Přímá spojovací čára 18"/>
          <p:cNvCxnSpPr>
            <a:cxnSpLocks noChangeShapeType="1"/>
          </p:cNvCxnSpPr>
          <p:nvPr/>
        </p:nvCxnSpPr>
        <p:spPr bwMode="auto">
          <a:xfrm rot="10800000" flipV="1">
            <a:off x="1714500" y="1462012"/>
            <a:ext cx="4786313" cy="4714875"/>
          </a:xfrm>
          <a:prstGeom prst="line">
            <a:avLst/>
          </a:prstGeom>
          <a:noFill/>
          <a:ln w="12700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Přímá spojovací čára 20"/>
          <p:cNvCxnSpPr>
            <a:cxnSpLocks noChangeShapeType="1"/>
          </p:cNvCxnSpPr>
          <p:nvPr/>
        </p:nvCxnSpPr>
        <p:spPr bwMode="auto">
          <a:xfrm>
            <a:off x="1922463" y="1557338"/>
            <a:ext cx="4857750" cy="4572000"/>
          </a:xfrm>
          <a:prstGeom prst="line">
            <a:avLst/>
          </a:prstGeom>
          <a:noFill/>
          <a:ln w="12700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Přímá spojovací čára 22"/>
          <p:cNvCxnSpPr>
            <a:cxnSpLocks noChangeShapeType="1"/>
          </p:cNvCxnSpPr>
          <p:nvPr/>
        </p:nvCxnSpPr>
        <p:spPr bwMode="auto">
          <a:xfrm rot="10800000" flipV="1">
            <a:off x="785813" y="2433713"/>
            <a:ext cx="6357937" cy="2786063"/>
          </a:xfrm>
          <a:prstGeom prst="line">
            <a:avLst/>
          </a:prstGeom>
          <a:noFill/>
          <a:ln w="28575" algn="ctr">
            <a:solidFill>
              <a:srgbClr val="00B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" name="TextovéPole 25"/>
          <p:cNvSpPr txBox="1">
            <a:spLocks noChangeArrowheads="1"/>
          </p:cNvSpPr>
          <p:nvPr/>
        </p:nvSpPr>
        <p:spPr bwMode="auto">
          <a:xfrm>
            <a:off x="3563938" y="1052513"/>
            <a:ext cx="1079500" cy="457200"/>
          </a:xfrm>
          <a:prstGeom prst="rect">
            <a:avLst/>
          </a:prstGeom>
          <a:solidFill>
            <a:srgbClr val="00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2400" b="1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2400" b="1" i="1">
                <a:solidFill>
                  <a:schemeClr val="tx1"/>
                </a:solidFill>
                <a:latin typeface="Book Antiqua" pitchFamily="18" charset="0"/>
              </a:rPr>
              <a:t>=ct</a:t>
            </a:r>
          </a:p>
        </p:txBody>
      </p:sp>
      <p:sp>
        <p:nvSpPr>
          <p:cNvPr id="27" name="TextovéPole 26"/>
          <p:cNvSpPr txBox="1">
            <a:spLocks noChangeArrowheads="1"/>
          </p:cNvSpPr>
          <p:nvPr/>
        </p:nvSpPr>
        <p:spPr bwMode="auto">
          <a:xfrm>
            <a:off x="7000875" y="3764854"/>
            <a:ext cx="1963738" cy="457200"/>
          </a:xfrm>
          <a:prstGeom prst="rect">
            <a:avLst/>
          </a:prstGeom>
          <a:solidFill>
            <a:srgbClr val="00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i="1">
                <a:solidFill>
                  <a:schemeClr val="tx1"/>
                </a:solidFill>
                <a:latin typeface="Book Antiqua" pitchFamily="18" charset="0"/>
              </a:rPr>
              <a:t>x; současnost</a:t>
            </a:r>
          </a:p>
        </p:txBody>
      </p:sp>
      <p:sp>
        <p:nvSpPr>
          <p:cNvPr id="29" name="TextovéPole 28"/>
          <p:cNvSpPr txBox="1">
            <a:spLocks noChangeArrowheads="1"/>
          </p:cNvSpPr>
          <p:nvPr/>
        </p:nvSpPr>
        <p:spPr bwMode="auto">
          <a:xfrm>
            <a:off x="4851400" y="1130300"/>
            <a:ext cx="1160463" cy="466725"/>
          </a:xfrm>
          <a:prstGeom prst="rect">
            <a:avLst/>
          </a:prstGeom>
          <a:solidFill>
            <a:srgbClr val="CC0000">
              <a:alpha val="16078"/>
            </a:srgbClr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cs-CZ" altLang="cs-CZ" sz="2400" b="1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2400" b="1" i="1">
                <a:solidFill>
                  <a:schemeClr val="tx1"/>
                </a:solidFill>
                <a:latin typeface="Book Antiqua" pitchFamily="18" charset="0"/>
              </a:rPr>
              <a:t>=ct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’</a:t>
            </a:r>
            <a:endParaRPr lang="cs-CZ" altLang="cs-CZ" sz="2400" b="1" i="1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30" name="TextovéPole 29"/>
          <p:cNvSpPr txBox="1">
            <a:spLocks noChangeArrowheads="1"/>
          </p:cNvSpPr>
          <p:nvPr/>
        </p:nvSpPr>
        <p:spPr bwMode="auto">
          <a:xfrm>
            <a:off x="6948488" y="2060575"/>
            <a:ext cx="1944687" cy="466725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i="1" noProof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cs-CZ" altLang="cs-CZ" sz="2400" b="1" i="1">
                <a:solidFill>
                  <a:schemeClr val="tx1"/>
                </a:solidFill>
                <a:latin typeface="Book Antiqua" pitchFamily="18" charset="0"/>
              </a:rPr>
              <a:t>; </a:t>
            </a:r>
            <a:r>
              <a:rPr lang="cs-CZ" altLang="cs-CZ" sz="2400" i="1">
                <a:solidFill>
                  <a:schemeClr val="tx1"/>
                </a:solidFill>
                <a:latin typeface="Book Antiqua" pitchFamily="18" charset="0"/>
              </a:rPr>
              <a:t>současnost</a:t>
            </a:r>
          </a:p>
        </p:txBody>
      </p:sp>
      <p:sp>
        <p:nvSpPr>
          <p:cNvPr id="31" name="TextovéPole 30"/>
          <p:cNvSpPr txBox="1">
            <a:spLocks noChangeArrowheads="1"/>
          </p:cNvSpPr>
          <p:nvPr/>
        </p:nvSpPr>
        <p:spPr bwMode="auto">
          <a:xfrm>
            <a:off x="6300788" y="4786313"/>
            <a:ext cx="2592387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2400" b="1" i="1">
                <a:solidFill>
                  <a:srgbClr val="FF0000"/>
                </a:solidFill>
                <a:latin typeface="Book Antiqua" pitchFamily="18" charset="0"/>
              </a:rPr>
              <a:t>x</a:t>
            </a:r>
            <a:r>
              <a:rPr lang="en-US" altLang="cs-CZ" sz="2400" b="1" baseline="-25000">
                <a:solidFill>
                  <a:srgbClr val="FF0000"/>
                </a:solidFill>
                <a:latin typeface="Book Antiqua" pitchFamily="18" charset="0"/>
              </a:rPr>
              <a:t>0</a:t>
            </a:r>
            <a:r>
              <a:rPr lang="en-US" altLang="cs-CZ" sz="2400" b="1" i="1">
                <a:solidFill>
                  <a:srgbClr val="FF0000"/>
                </a:solidFill>
                <a:latin typeface="Book Antiqua" pitchFamily="18" charset="0"/>
              </a:rPr>
              <a:t>’ 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= </a:t>
            </a:r>
            <a:r>
              <a:rPr lang="el-GR" altLang="cs-CZ" sz="2400" b="1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en-US" altLang="cs-CZ" sz="2400" b="1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x – </a:t>
            </a:r>
            <a:r>
              <a:rPr lang="el-GR" altLang="cs-CZ" sz="2400" b="1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 x</a:t>
            </a:r>
            <a:r>
              <a:rPr lang="en-US" altLang="cs-CZ" sz="2400" b="1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US" altLang="cs-CZ" sz="2400" b="1">
                <a:solidFill>
                  <a:schemeClr val="tx1"/>
                </a:solidFill>
                <a:latin typeface="Book Antiqua" pitchFamily="18" charset="0"/>
              </a:rPr>
              <a:t>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2400" b="1" i="1">
                <a:solidFill>
                  <a:srgbClr val="217802"/>
                </a:solidFill>
                <a:latin typeface="Book Antiqua" pitchFamily="18" charset="0"/>
              </a:rPr>
              <a:t>x’</a:t>
            </a:r>
            <a:r>
              <a:rPr lang="en-US" altLang="cs-CZ" sz="2400" b="1" i="1">
                <a:solidFill>
                  <a:srgbClr val="32B503"/>
                </a:solidFill>
                <a:latin typeface="Book Antiqua" pitchFamily="18" charset="0"/>
              </a:rPr>
              <a:t>   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= </a:t>
            </a:r>
            <a:r>
              <a:rPr lang="el-GR" altLang="cs-CZ" sz="2400" b="1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en-US" altLang="cs-CZ" sz="2400" b="1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en-US" altLang="cs-CZ" sz="2400" b="1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 – </a:t>
            </a:r>
            <a:r>
              <a:rPr lang="el-GR" altLang="cs-CZ" sz="2400" b="1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 x</a:t>
            </a:r>
            <a:r>
              <a:rPr lang="en-US" altLang="cs-CZ" sz="2400" b="1">
                <a:solidFill>
                  <a:schemeClr val="tx1"/>
                </a:solidFill>
                <a:latin typeface="Book Antiqua" pitchFamily="18" charset="0"/>
              </a:rPr>
              <a:t>)</a:t>
            </a:r>
            <a:endParaRPr lang="en-US" altLang="cs-CZ" sz="2400" b="1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" name="TextovéPole 28"/>
          <p:cNvSpPr txBox="1">
            <a:spLocks noChangeArrowheads="1"/>
          </p:cNvSpPr>
          <p:nvPr/>
        </p:nvSpPr>
        <p:spPr bwMode="auto">
          <a:xfrm>
            <a:off x="6443663" y="1125538"/>
            <a:ext cx="1006475" cy="37623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i="1">
                <a:solidFill>
                  <a:schemeClr val="tx1"/>
                </a:solidFill>
                <a:latin typeface="Book Antiqua" pitchFamily="18" charset="0"/>
              </a:rPr>
              <a:t>světlo</a:t>
            </a:r>
          </a:p>
        </p:txBody>
      </p:sp>
      <p:sp>
        <p:nvSpPr>
          <p:cNvPr id="40977" name="Line 18"/>
          <p:cNvSpPr>
            <a:spLocks noChangeShapeType="1"/>
          </p:cNvSpPr>
          <p:nvPr/>
        </p:nvSpPr>
        <p:spPr bwMode="auto">
          <a:xfrm>
            <a:off x="2700338" y="1916113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0978" name="Freeform 19"/>
          <p:cNvSpPr>
            <a:spLocks/>
          </p:cNvSpPr>
          <p:nvPr/>
        </p:nvSpPr>
        <p:spPr bwMode="auto">
          <a:xfrm>
            <a:off x="2484438" y="1520825"/>
            <a:ext cx="3816350" cy="1476375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0979" name="Freeform 20"/>
          <p:cNvSpPr>
            <a:spLocks/>
          </p:cNvSpPr>
          <p:nvPr/>
        </p:nvSpPr>
        <p:spPr bwMode="auto">
          <a:xfrm flipV="1">
            <a:off x="2627313" y="4508500"/>
            <a:ext cx="3673475" cy="1547813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0980" name="Freeform 21"/>
          <p:cNvSpPr>
            <a:spLocks/>
          </p:cNvSpPr>
          <p:nvPr/>
        </p:nvSpPr>
        <p:spPr bwMode="auto">
          <a:xfrm rot="-5614091">
            <a:off x="665163" y="2654300"/>
            <a:ext cx="3816350" cy="1476375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0981" name="Freeform 22"/>
          <p:cNvSpPr>
            <a:spLocks/>
          </p:cNvSpPr>
          <p:nvPr/>
        </p:nvSpPr>
        <p:spPr bwMode="auto">
          <a:xfrm rot="5230361">
            <a:off x="3978276" y="3303587"/>
            <a:ext cx="3816350" cy="1476375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0982" name="Text Box 24"/>
          <p:cNvSpPr txBox="1">
            <a:spLocks noChangeArrowheads="1"/>
          </p:cNvSpPr>
          <p:nvPr/>
        </p:nvSpPr>
        <p:spPr bwMode="auto">
          <a:xfrm>
            <a:off x="2951163" y="3392488"/>
            <a:ext cx="4222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tx1"/>
                </a:solidFill>
                <a:latin typeface="Arial" charset="0"/>
              </a:rPr>
              <a:t>-1</a:t>
            </a:r>
            <a:endParaRPr lang="en-US" altLang="cs-CZ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0983" name="Text Box 25"/>
          <p:cNvSpPr txBox="1">
            <a:spLocks noChangeArrowheads="1"/>
          </p:cNvSpPr>
          <p:nvPr/>
        </p:nvSpPr>
        <p:spPr bwMode="auto">
          <a:xfrm>
            <a:off x="5148263" y="3709988"/>
            <a:ext cx="2159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tx1"/>
                </a:solidFill>
                <a:latin typeface="Arial" charset="0"/>
              </a:rPr>
              <a:t>1</a:t>
            </a:r>
            <a:endParaRPr lang="en-US" altLang="cs-CZ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0984" name="Text Box 26"/>
          <p:cNvSpPr txBox="1">
            <a:spLocks noChangeArrowheads="1"/>
          </p:cNvSpPr>
          <p:nvPr/>
        </p:nvSpPr>
        <p:spPr bwMode="auto">
          <a:xfrm>
            <a:off x="4062413" y="4071938"/>
            <a:ext cx="517525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3600">
                <a:solidFill>
                  <a:schemeClr val="bg1"/>
                </a:solidFill>
                <a:latin typeface="Arial" charset="0"/>
              </a:rPr>
              <a:t>.</a:t>
            </a:r>
            <a:r>
              <a:rPr lang="cs-CZ" altLang="cs-CZ" sz="1800">
                <a:solidFill>
                  <a:schemeClr val="tx1"/>
                </a:solidFill>
                <a:latin typeface="Arial" charset="0"/>
              </a:rPr>
              <a:t>-1</a:t>
            </a:r>
            <a:endParaRPr lang="en-US" altLang="cs-CZ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9961" name="Text Box 28"/>
          <p:cNvSpPr txBox="1">
            <a:spLocks noChangeArrowheads="1"/>
          </p:cNvSpPr>
          <p:nvPr/>
        </p:nvSpPr>
        <p:spPr bwMode="auto">
          <a:xfrm>
            <a:off x="3429000" y="4368800"/>
            <a:ext cx="50482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FF3300"/>
                </a:solidFill>
                <a:latin typeface="Arial" charset="0"/>
              </a:rPr>
              <a:t>-1</a:t>
            </a:r>
            <a:endParaRPr lang="en-US" altLang="cs-CZ" sz="1800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39962" name="Text Box 29"/>
          <p:cNvSpPr txBox="1">
            <a:spLocks noChangeArrowheads="1"/>
          </p:cNvSpPr>
          <p:nvPr/>
        </p:nvSpPr>
        <p:spPr bwMode="auto">
          <a:xfrm>
            <a:off x="2908300" y="3884613"/>
            <a:ext cx="431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32B503"/>
                </a:solidFill>
                <a:latin typeface="Arial" charset="0"/>
              </a:rPr>
              <a:t>-1</a:t>
            </a:r>
            <a:endParaRPr lang="en-US" altLang="cs-CZ" sz="1800">
              <a:solidFill>
                <a:srgbClr val="32B503"/>
              </a:solidFill>
              <a:latin typeface="Arial" charset="0"/>
            </a:endParaRPr>
          </a:p>
        </p:txBody>
      </p:sp>
      <p:sp>
        <p:nvSpPr>
          <p:cNvPr id="39963" name="Text Box 30"/>
          <p:cNvSpPr txBox="1">
            <a:spLocks noChangeArrowheads="1"/>
          </p:cNvSpPr>
          <p:nvPr/>
        </p:nvSpPr>
        <p:spPr bwMode="auto">
          <a:xfrm>
            <a:off x="5173663" y="3181350"/>
            <a:ext cx="215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32B503"/>
                </a:solidFill>
                <a:latin typeface="Arial" charset="0"/>
              </a:rPr>
              <a:t>1</a:t>
            </a:r>
            <a:endParaRPr lang="en-US" altLang="cs-CZ" sz="1800">
              <a:solidFill>
                <a:srgbClr val="32B503"/>
              </a:solidFill>
              <a:latin typeface="Arial" charset="0"/>
            </a:endParaRPr>
          </a:p>
        </p:txBody>
      </p:sp>
      <p:sp>
        <p:nvSpPr>
          <p:cNvPr id="39965" name="Text Box 32"/>
          <p:cNvSpPr txBox="1">
            <a:spLocks noChangeArrowheads="1"/>
          </p:cNvSpPr>
          <p:nvPr/>
        </p:nvSpPr>
        <p:spPr bwMode="auto">
          <a:xfrm>
            <a:off x="4583113" y="2767013"/>
            <a:ext cx="2159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FF3300"/>
                </a:solidFill>
                <a:latin typeface="Arial" charset="0"/>
              </a:rPr>
              <a:t>1</a:t>
            </a:r>
            <a:endParaRPr lang="en-US" altLang="cs-CZ" sz="1800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39966" name="Text Box 33"/>
          <p:cNvSpPr txBox="1">
            <a:spLocks noChangeArrowheads="1"/>
          </p:cNvSpPr>
          <p:nvPr/>
        </p:nvSpPr>
        <p:spPr bwMode="auto">
          <a:xfrm>
            <a:off x="3633788" y="2646363"/>
            <a:ext cx="576262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200">
                <a:solidFill>
                  <a:schemeClr val="tx1"/>
                </a:solidFill>
                <a:latin typeface="Arial" charset="0"/>
              </a:rPr>
              <a:t>1,2</a:t>
            </a:r>
            <a:endParaRPr lang="en-US" altLang="cs-CZ" sz="12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2" name="Text Box 33"/>
          <p:cNvSpPr txBox="1">
            <a:spLocks noChangeArrowheads="1"/>
          </p:cNvSpPr>
          <p:nvPr/>
        </p:nvSpPr>
        <p:spPr bwMode="auto">
          <a:xfrm>
            <a:off x="3775075" y="2859088"/>
            <a:ext cx="576263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tx1"/>
                </a:solidFill>
                <a:latin typeface="Arial" charset="0"/>
              </a:rPr>
              <a:t>1</a:t>
            </a:r>
            <a:r>
              <a:rPr lang="cs-CZ" altLang="cs-CZ" sz="3600" baseline="50000">
                <a:solidFill>
                  <a:schemeClr val="bg1"/>
                </a:solidFill>
                <a:latin typeface="Arial" charset="0"/>
              </a:rPr>
              <a:t>.</a:t>
            </a:r>
            <a:endParaRPr lang="en-US" altLang="cs-CZ" sz="3600" baseline="500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2" name="Ovál 11"/>
          <p:cNvSpPr/>
          <p:nvPr/>
        </p:nvSpPr>
        <p:spPr>
          <a:xfrm>
            <a:off x="4184650" y="2809875"/>
            <a:ext cx="46038" cy="4603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8" name="Ovál 37"/>
          <p:cNvSpPr/>
          <p:nvPr/>
        </p:nvSpPr>
        <p:spPr>
          <a:xfrm>
            <a:off x="3346450" y="5472113"/>
            <a:ext cx="182563" cy="18732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9" name="Ovál 38"/>
          <p:cNvSpPr/>
          <p:nvPr/>
        </p:nvSpPr>
        <p:spPr>
          <a:xfrm>
            <a:off x="3538538" y="4984750"/>
            <a:ext cx="180975" cy="18732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0" name="Ovál 39"/>
          <p:cNvSpPr/>
          <p:nvPr/>
        </p:nvSpPr>
        <p:spPr>
          <a:xfrm>
            <a:off x="3730625" y="4532313"/>
            <a:ext cx="180975" cy="18573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1" name="Ovál 40"/>
          <p:cNvSpPr/>
          <p:nvPr/>
        </p:nvSpPr>
        <p:spPr>
          <a:xfrm>
            <a:off x="3902075" y="4078288"/>
            <a:ext cx="182563" cy="18732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2" name="Ovál 41"/>
          <p:cNvSpPr/>
          <p:nvPr/>
        </p:nvSpPr>
        <p:spPr>
          <a:xfrm>
            <a:off x="4121150" y="3621088"/>
            <a:ext cx="180975" cy="18732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3" name="Ovál 42"/>
          <p:cNvSpPr/>
          <p:nvPr/>
        </p:nvSpPr>
        <p:spPr>
          <a:xfrm>
            <a:off x="4318000" y="3205163"/>
            <a:ext cx="182563" cy="18732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4" name="Ovál 43"/>
          <p:cNvSpPr/>
          <p:nvPr/>
        </p:nvSpPr>
        <p:spPr>
          <a:xfrm>
            <a:off x="4518025" y="2738438"/>
            <a:ext cx="180975" cy="18732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5" name="Ovál 44"/>
          <p:cNvSpPr/>
          <p:nvPr/>
        </p:nvSpPr>
        <p:spPr>
          <a:xfrm>
            <a:off x="4702175" y="2259013"/>
            <a:ext cx="180975" cy="18732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cxnSp>
        <p:nvCxnSpPr>
          <p:cNvPr id="16" name="Přímá spojnice se šipkou 15"/>
          <p:cNvCxnSpPr/>
          <p:nvPr/>
        </p:nvCxnSpPr>
        <p:spPr>
          <a:xfrm>
            <a:off x="3546475" y="5575300"/>
            <a:ext cx="665163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Přímá spojnice se šipkou 48"/>
          <p:cNvCxnSpPr/>
          <p:nvPr/>
        </p:nvCxnSpPr>
        <p:spPr>
          <a:xfrm flipV="1">
            <a:off x="3635375" y="5078413"/>
            <a:ext cx="563563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Přímá spojnice se šipkou 49"/>
          <p:cNvCxnSpPr/>
          <p:nvPr/>
        </p:nvCxnSpPr>
        <p:spPr>
          <a:xfrm>
            <a:off x="3841750" y="4643438"/>
            <a:ext cx="384175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Přímá spojnice se šipkou 52"/>
          <p:cNvCxnSpPr/>
          <p:nvPr/>
        </p:nvCxnSpPr>
        <p:spPr>
          <a:xfrm>
            <a:off x="3994150" y="4195763"/>
            <a:ext cx="231775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Přímá spojnice se šipkou 54"/>
          <p:cNvCxnSpPr/>
          <p:nvPr/>
        </p:nvCxnSpPr>
        <p:spPr>
          <a:xfrm flipH="1">
            <a:off x="4198938" y="3298825"/>
            <a:ext cx="219075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Přímá spojnice se šipkou 58"/>
          <p:cNvCxnSpPr>
            <a:endCxn id="12" idx="6"/>
          </p:cNvCxnSpPr>
          <p:nvPr/>
        </p:nvCxnSpPr>
        <p:spPr>
          <a:xfrm flipH="1" flipV="1">
            <a:off x="4230688" y="2832100"/>
            <a:ext cx="361950" cy="317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Přímá spojnice se šipkou 60"/>
          <p:cNvCxnSpPr/>
          <p:nvPr/>
        </p:nvCxnSpPr>
        <p:spPr>
          <a:xfrm flipH="1" flipV="1">
            <a:off x="4206875" y="2355850"/>
            <a:ext cx="582613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 Box 28"/>
          <p:cNvSpPr txBox="1">
            <a:spLocks noChangeArrowheads="1"/>
          </p:cNvSpPr>
          <p:nvPr/>
        </p:nvSpPr>
        <p:spPr bwMode="auto">
          <a:xfrm>
            <a:off x="3044825" y="5238750"/>
            <a:ext cx="50482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FF3300"/>
                </a:solidFill>
                <a:latin typeface="Arial" charset="0"/>
              </a:rPr>
              <a:t>-2</a:t>
            </a:r>
            <a:endParaRPr lang="en-US" altLang="cs-CZ" sz="1800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35" name="TextovéPole 34"/>
          <p:cNvSpPr txBox="1">
            <a:spLocks noChangeArrowheads="1"/>
          </p:cNvSpPr>
          <p:nvPr/>
        </p:nvSpPr>
        <p:spPr bwMode="auto">
          <a:xfrm>
            <a:off x="6184900" y="5754688"/>
            <a:ext cx="28067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>
                <a:latin typeface="Cambria Math" pitchFamily="18" charset="0"/>
                <a:ea typeface="Cambria Math" pitchFamily="18" charset="0"/>
                <a:cs typeface="Cambria Math" pitchFamily="18" charset="0"/>
              </a:rPr>
              <a:t>opět: </a:t>
            </a:r>
            <a:r>
              <a:rPr lang="cs-CZ" altLang="cs-CZ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vlastní čas</a:t>
            </a:r>
            <a:r>
              <a:rPr lang="cs-CZ" altLang="cs-CZ">
                <a:latin typeface="Cambria Math" pitchFamily="18" charset="0"/>
                <a:ea typeface="Cambria Math" pitchFamily="18" charset="0"/>
                <a:cs typeface="Cambria Math" pitchFamily="18" charset="0"/>
              </a:rPr>
              <a:t> </a:t>
            </a:r>
            <a:r>
              <a:rPr lang="cs-CZ" altLang="cs-CZ" i="1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t</a:t>
            </a:r>
            <a:r>
              <a:rPr lang="en-US" altLang="cs-CZ" b="1" i="1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’</a:t>
            </a:r>
            <a:r>
              <a:rPr lang="cs-CZ" altLang="cs-CZ" i="1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  </a:t>
            </a:r>
            <a:r>
              <a:rPr lang="cs-CZ" altLang="cs-CZ">
                <a:latin typeface="Cambria Math" pitchFamily="18" charset="0"/>
                <a:ea typeface="Cambria Math" pitchFamily="18" charset="0"/>
                <a:cs typeface="Cambria Math" pitchFamily="18" charset="0"/>
              </a:rPr>
              <a:t>&lt;</a:t>
            </a:r>
            <a:r>
              <a:rPr lang="cs-CZ" altLang="cs-CZ" i="1">
                <a:latin typeface="Cambria Math" pitchFamily="18" charset="0"/>
                <a:ea typeface="Cambria Math" pitchFamily="18" charset="0"/>
                <a:cs typeface="Cambria Math" pitchFamily="18" charset="0"/>
              </a:rPr>
              <a:t> t</a:t>
            </a:r>
          </a:p>
        </p:txBody>
      </p:sp>
      <p:sp>
        <p:nvSpPr>
          <p:cNvPr id="65" name="Text Box 26"/>
          <p:cNvSpPr txBox="1">
            <a:spLocks noChangeArrowheads="1"/>
          </p:cNvSpPr>
          <p:nvPr/>
        </p:nvSpPr>
        <p:spPr bwMode="auto">
          <a:xfrm>
            <a:off x="4052888" y="4840288"/>
            <a:ext cx="519112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3600">
                <a:solidFill>
                  <a:schemeClr val="bg1"/>
                </a:solidFill>
                <a:latin typeface="Arial" charset="0"/>
              </a:rPr>
              <a:t>.</a:t>
            </a:r>
            <a:r>
              <a:rPr lang="cs-CZ" altLang="cs-CZ" sz="1800">
                <a:solidFill>
                  <a:schemeClr val="tx1"/>
                </a:solidFill>
                <a:latin typeface="Arial" charset="0"/>
              </a:rPr>
              <a:t>-2</a:t>
            </a:r>
            <a:endParaRPr lang="en-US" altLang="cs-CZ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6" name="TextovéPole 35"/>
          <p:cNvSpPr txBox="1">
            <a:spLocks noChangeArrowheads="1"/>
          </p:cNvSpPr>
          <p:nvPr/>
        </p:nvSpPr>
        <p:spPr bwMode="auto">
          <a:xfrm>
            <a:off x="4162425" y="5473700"/>
            <a:ext cx="58102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1200"/>
              <a:t>-2,4</a:t>
            </a:r>
          </a:p>
        </p:txBody>
      </p:sp>
      <p:sp>
        <p:nvSpPr>
          <p:cNvPr id="67" name="TextovéPole 66"/>
          <p:cNvSpPr txBox="1">
            <a:spLocks noChangeArrowheads="1"/>
          </p:cNvSpPr>
          <p:nvPr/>
        </p:nvSpPr>
        <p:spPr bwMode="auto">
          <a:xfrm>
            <a:off x="4165600" y="4940300"/>
            <a:ext cx="58102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1200"/>
              <a:t>-1,8</a:t>
            </a:r>
          </a:p>
        </p:txBody>
      </p:sp>
      <p:sp>
        <p:nvSpPr>
          <p:cNvPr id="68" name="TextovéPole 67"/>
          <p:cNvSpPr txBox="1">
            <a:spLocks noChangeArrowheads="1"/>
          </p:cNvSpPr>
          <p:nvPr/>
        </p:nvSpPr>
        <p:spPr bwMode="auto">
          <a:xfrm>
            <a:off x="4178300" y="4502150"/>
            <a:ext cx="5810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1200"/>
              <a:t>-1,2</a:t>
            </a:r>
          </a:p>
        </p:txBody>
      </p:sp>
      <p:sp>
        <p:nvSpPr>
          <p:cNvPr id="69" name="TextovéPole 68"/>
          <p:cNvSpPr txBox="1">
            <a:spLocks noChangeArrowheads="1"/>
          </p:cNvSpPr>
          <p:nvPr/>
        </p:nvSpPr>
        <p:spPr bwMode="auto">
          <a:xfrm>
            <a:off x="4206875" y="4083050"/>
            <a:ext cx="58102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1200"/>
              <a:t>-0,6</a:t>
            </a:r>
          </a:p>
        </p:txBody>
      </p:sp>
      <p:sp>
        <p:nvSpPr>
          <p:cNvPr id="70" name="Text Box 33"/>
          <p:cNvSpPr txBox="1">
            <a:spLocks noChangeArrowheads="1"/>
          </p:cNvSpPr>
          <p:nvPr/>
        </p:nvSpPr>
        <p:spPr bwMode="auto">
          <a:xfrm>
            <a:off x="3644900" y="2212975"/>
            <a:ext cx="576263" cy="27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200">
                <a:solidFill>
                  <a:schemeClr val="tx1"/>
                </a:solidFill>
                <a:latin typeface="Arial" charset="0"/>
              </a:rPr>
              <a:t>1,8</a:t>
            </a:r>
            <a:endParaRPr lang="en-US" altLang="cs-CZ" sz="12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71" name="Text Box 33"/>
          <p:cNvSpPr txBox="1">
            <a:spLocks noChangeArrowheads="1"/>
          </p:cNvSpPr>
          <p:nvPr/>
        </p:nvSpPr>
        <p:spPr bwMode="auto">
          <a:xfrm>
            <a:off x="3614738" y="3144838"/>
            <a:ext cx="576262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200">
                <a:solidFill>
                  <a:schemeClr val="tx1"/>
                </a:solidFill>
                <a:latin typeface="Arial" charset="0"/>
              </a:rPr>
              <a:t>0,6</a:t>
            </a:r>
            <a:endParaRPr lang="en-US" altLang="cs-CZ" sz="12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56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23.4.2018    </a:t>
            </a:r>
            <a:r>
              <a:rPr lang="cs-CZ" sz="1200" dirty="0" smtClean="0">
                <a:solidFill>
                  <a:srgbClr val="D38E27"/>
                </a:solidFill>
              </a:rPr>
              <a:t>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9650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ntr" presetSubtype="16" repeatCount="2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4" presetID="6" presetClass="entr" presetSubtype="16" repeatCount="2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4250"/>
                            </p:stCondLst>
                            <p:childTnLst>
                              <p:par>
                                <p:cTn id="6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4250"/>
                            </p:stCondLst>
                            <p:childTnLst>
                              <p:par>
                                <p:cTn id="65" presetID="6" presetClass="entr" presetSubtype="16" repeatCount="2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6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74" presetID="6" presetClass="entr" presetSubtype="16" repeatCount="2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6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8750"/>
                            </p:stCondLst>
                            <p:childTnLst>
                              <p:par>
                                <p:cTn id="7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8750"/>
                            </p:stCondLst>
                            <p:childTnLst>
                              <p:par>
                                <p:cTn id="83" presetID="6" presetClass="entr" presetSubtype="16" repeatCount="2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5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87" presetID="6" presetClass="entr" presetSubtype="16" repeatCount="2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9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13250"/>
                            </p:stCondLst>
                            <p:childTnLst>
                              <p:par>
                                <p:cTn id="9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 nodeType="afterGroup">
                            <p:stCondLst>
                              <p:cond delay="13250"/>
                            </p:stCondLst>
                            <p:childTnLst>
                              <p:par>
                                <p:cTn id="96" presetID="6" presetClass="entr" presetSubtype="16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8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15250"/>
                            </p:stCondLst>
                            <p:childTnLst>
                              <p:par>
                                <p:cTn id="10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 nodeType="afterGroup">
                            <p:stCondLst>
                              <p:cond delay="15250"/>
                            </p:stCondLst>
                            <p:childTnLst>
                              <p:par>
                                <p:cTn id="10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 nodeType="afterGroup">
                            <p:stCondLst>
                              <p:cond delay="15250"/>
                            </p:stCondLst>
                            <p:childTnLst>
                              <p:par>
                                <p:cTn id="108" presetID="6" presetClass="entr" presetSubtype="16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0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 nodeType="afterGroup">
                            <p:stCondLst>
                              <p:cond delay="17250"/>
                            </p:stCondLst>
                            <p:childTnLst>
                              <p:par>
                                <p:cTn id="1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9" grpId="0" animBg="1"/>
      <p:bldP spid="30" grpId="0" animBg="1"/>
      <p:bldP spid="31" grpId="0"/>
      <p:bldP spid="2" grpId="0" animBg="1"/>
      <p:bldP spid="39961" grpId="0"/>
      <p:bldP spid="39962" grpId="0"/>
      <p:bldP spid="39963" grpId="0"/>
      <p:bldP spid="39965" grpId="0"/>
      <p:bldP spid="39966" grpId="0"/>
      <p:bldP spid="32" grpId="0"/>
      <p:bldP spid="12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63" grpId="0"/>
      <p:bldP spid="35" grpId="0"/>
      <p:bldP spid="65" grpId="0"/>
      <p:bldP spid="36" grpId="0"/>
      <p:bldP spid="67" grpId="0"/>
      <p:bldP spid="68" grpId="0"/>
      <p:bldP spid="69" grpId="0"/>
      <p:bldP spid="70" grpId="0"/>
      <p:bldP spid="71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 txBox="1">
            <a:spLocks noGrp="1"/>
          </p:cNvSpPr>
          <p:nvPr/>
        </p:nvSpPr>
        <p:spPr>
          <a:xfrm>
            <a:off x="3124200" y="76200"/>
            <a:ext cx="3352800" cy="28892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endParaRPr lang="cs-CZ" sz="120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39940" name="TextovéPole 4"/>
          <p:cNvSpPr txBox="1">
            <a:spLocks noChangeArrowheads="1"/>
          </p:cNvSpPr>
          <p:nvPr/>
        </p:nvSpPr>
        <p:spPr bwMode="auto">
          <a:xfrm>
            <a:off x="4125913" y="333375"/>
            <a:ext cx="36036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3200" b="1" i="1">
                <a:latin typeface="Book Antiqua" pitchFamily="18" charset="0"/>
              </a:rPr>
              <a:t>„Paradox dvojčat“</a:t>
            </a:r>
          </a:p>
        </p:txBody>
      </p:sp>
      <p:cxnSp>
        <p:nvCxnSpPr>
          <p:cNvPr id="7" name="Přímá spojovací čára 6"/>
          <p:cNvCxnSpPr>
            <a:cxnSpLocks noChangeShapeType="1"/>
          </p:cNvCxnSpPr>
          <p:nvPr/>
        </p:nvCxnSpPr>
        <p:spPr bwMode="auto">
          <a:xfrm rot="5400000">
            <a:off x="1818482" y="3806031"/>
            <a:ext cx="4787900" cy="1587"/>
          </a:xfrm>
          <a:prstGeom prst="line">
            <a:avLst/>
          </a:prstGeom>
          <a:noFill/>
          <a:ln w="28575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Přímá spojovací čára 8"/>
          <p:cNvCxnSpPr>
            <a:cxnSpLocks noChangeShapeType="1"/>
          </p:cNvCxnSpPr>
          <p:nvPr/>
        </p:nvCxnSpPr>
        <p:spPr bwMode="auto">
          <a:xfrm>
            <a:off x="1500188" y="3714750"/>
            <a:ext cx="5715000" cy="1588"/>
          </a:xfrm>
          <a:prstGeom prst="line">
            <a:avLst/>
          </a:prstGeom>
          <a:noFill/>
          <a:ln w="1905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Přímá spojovací čára 14"/>
          <p:cNvCxnSpPr>
            <a:cxnSpLocks noChangeShapeType="1"/>
          </p:cNvCxnSpPr>
          <p:nvPr/>
        </p:nvCxnSpPr>
        <p:spPr bwMode="auto">
          <a:xfrm rot="5400000">
            <a:off x="1791758" y="2841626"/>
            <a:ext cx="4714875" cy="2000250"/>
          </a:xfrm>
          <a:prstGeom prst="line">
            <a:avLst/>
          </a:prstGeom>
          <a:noFill/>
          <a:ln w="127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Přímá spojovací čára 18"/>
          <p:cNvCxnSpPr>
            <a:cxnSpLocks noChangeShapeType="1"/>
          </p:cNvCxnSpPr>
          <p:nvPr/>
        </p:nvCxnSpPr>
        <p:spPr bwMode="auto">
          <a:xfrm rot="10800000" flipV="1">
            <a:off x="1714500" y="1456646"/>
            <a:ext cx="4786313" cy="4714875"/>
          </a:xfrm>
          <a:prstGeom prst="line">
            <a:avLst/>
          </a:prstGeom>
          <a:noFill/>
          <a:ln w="12700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Přímá spojovací čára 20"/>
          <p:cNvCxnSpPr>
            <a:cxnSpLocks noChangeShapeType="1"/>
          </p:cNvCxnSpPr>
          <p:nvPr/>
        </p:nvCxnSpPr>
        <p:spPr bwMode="auto">
          <a:xfrm>
            <a:off x="1908175" y="1545243"/>
            <a:ext cx="4857750" cy="4572000"/>
          </a:xfrm>
          <a:prstGeom prst="line">
            <a:avLst/>
          </a:prstGeom>
          <a:noFill/>
          <a:ln w="12700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Přímá spojovací čára 22"/>
          <p:cNvCxnSpPr>
            <a:cxnSpLocks noChangeShapeType="1"/>
          </p:cNvCxnSpPr>
          <p:nvPr/>
        </p:nvCxnSpPr>
        <p:spPr bwMode="auto">
          <a:xfrm rot="10800000" flipV="1">
            <a:off x="755650" y="2440290"/>
            <a:ext cx="6357938" cy="2786062"/>
          </a:xfrm>
          <a:prstGeom prst="line">
            <a:avLst/>
          </a:prstGeom>
          <a:noFill/>
          <a:ln w="28575" algn="ctr">
            <a:solidFill>
              <a:srgbClr val="21780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" name="TextovéPole 25"/>
          <p:cNvSpPr txBox="1">
            <a:spLocks noChangeArrowheads="1"/>
          </p:cNvSpPr>
          <p:nvPr/>
        </p:nvSpPr>
        <p:spPr bwMode="auto">
          <a:xfrm>
            <a:off x="3563938" y="1052513"/>
            <a:ext cx="1079500" cy="457200"/>
          </a:xfrm>
          <a:prstGeom prst="rect">
            <a:avLst/>
          </a:prstGeom>
          <a:solidFill>
            <a:srgbClr val="00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2400" b="1" i="1">
                <a:latin typeface="Book Antiqua" pitchFamily="18" charset="0"/>
              </a:rPr>
              <a:t>x</a:t>
            </a:r>
            <a:r>
              <a:rPr lang="cs-CZ" sz="2400" b="1" baseline="-25000">
                <a:latin typeface="Book Antiqua" pitchFamily="18" charset="0"/>
              </a:rPr>
              <a:t>0</a:t>
            </a:r>
            <a:r>
              <a:rPr lang="cs-CZ" sz="2400" b="1" i="1">
                <a:latin typeface="Book Antiqua" pitchFamily="18" charset="0"/>
              </a:rPr>
              <a:t>=ct</a:t>
            </a:r>
          </a:p>
        </p:txBody>
      </p:sp>
      <p:sp>
        <p:nvSpPr>
          <p:cNvPr id="27" name="TextovéPole 26"/>
          <p:cNvSpPr txBox="1">
            <a:spLocks noChangeArrowheads="1"/>
          </p:cNvSpPr>
          <p:nvPr/>
        </p:nvSpPr>
        <p:spPr bwMode="auto">
          <a:xfrm>
            <a:off x="7000875" y="3764854"/>
            <a:ext cx="1963738" cy="457200"/>
          </a:xfrm>
          <a:prstGeom prst="rect">
            <a:avLst/>
          </a:prstGeom>
          <a:solidFill>
            <a:srgbClr val="00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2400" i="1">
                <a:latin typeface="Book Antiqua" pitchFamily="18" charset="0"/>
              </a:rPr>
              <a:t>x; současnost</a:t>
            </a:r>
          </a:p>
        </p:txBody>
      </p:sp>
      <p:sp>
        <p:nvSpPr>
          <p:cNvPr id="29" name="TextovéPole 28"/>
          <p:cNvSpPr txBox="1">
            <a:spLocks noChangeArrowheads="1"/>
          </p:cNvSpPr>
          <p:nvPr/>
        </p:nvSpPr>
        <p:spPr bwMode="auto">
          <a:xfrm>
            <a:off x="4851400" y="1130300"/>
            <a:ext cx="1520825" cy="376238"/>
          </a:xfrm>
          <a:prstGeom prst="rect">
            <a:avLst/>
          </a:prstGeom>
          <a:solidFill>
            <a:srgbClr val="CC0000">
              <a:alpha val="16078"/>
            </a:srgbClr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b="1" i="1">
                <a:latin typeface="Book Antiqua" pitchFamily="18" charset="0"/>
              </a:rPr>
              <a:t>x</a:t>
            </a:r>
            <a:r>
              <a:rPr lang="en-US" b="1" i="1">
                <a:latin typeface="Book Antiqua" pitchFamily="18" charset="0"/>
              </a:rPr>
              <a:t>’</a:t>
            </a:r>
            <a:r>
              <a:rPr lang="cs-CZ" b="1" baseline="-25000">
                <a:latin typeface="Book Antiqua" pitchFamily="18" charset="0"/>
              </a:rPr>
              <a:t>0</a:t>
            </a:r>
            <a:r>
              <a:rPr lang="cs-CZ" b="1" i="1">
                <a:latin typeface="Book Antiqua" pitchFamily="18" charset="0"/>
              </a:rPr>
              <a:t>=ct</a:t>
            </a:r>
            <a:r>
              <a:rPr lang="en-US" b="1" i="1">
                <a:latin typeface="Book Antiqua" pitchFamily="18" charset="0"/>
              </a:rPr>
              <a:t>’</a:t>
            </a:r>
            <a:r>
              <a:rPr lang="cs-CZ" b="1" i="1">
                <a:latin typeface="Book Antiqua" pitchFamily="18" charset="0"/>
              </a:rPr>
              <a:t>(tam)</a:t>
            </a:r>
          </a:p>
        </p:txBody>
      </p:sp>
      <p:sp>
        <p:nvSpPr>
          <p:cNvPr id="30" name="TextovéPole 29"/>
          <p:cNvSpPr txBox="1">
            <a:spLocks noChangeArrowheads="1"/>
          </p:cNvSpPr>
          <p:nvPr/>
        </p:nvSpPr>
        <p:spPr bwMode="auto">
          <a:xfrm>
            <a:off x="6948488" y="2060575"/>
            <a:ext cx="2087562" cy="376238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b="1" i="1" noProof="1">
                <a:latin typeface="Book Antiqua" pitchFamily="18" charset="0"/>
              </a:rPr>
              <a:t>x</a:t>
            </a:r>
            <a:r>
              <a:rPr lang="en-US" b="1" i="1">
                <a:latin typeface="Book Antiqua" pitchFamily="18" charset="0"/>
              </a:rPr>
              <a:t>’</a:t>
            </a:r>
            <a:r>
              <a:rPr lang="cs-CZ" b="1" i="1">
                <a:latin typeface="Book Antiqua" pitchFamily="18" charset="0"/>
              </a:rPr>
              <a:t>; </a:t>
            </a:r>
            <a:r>
              <a:rPr lang="cs-CZ" i="1">
                <a:latin typeface="Book Antiqua" pitchFamily="18" charset="0"/>
              </a:rPr>
              <a:t>současnost (tam)</a:t>
            </a:r>
          </a:p>
        </p:txBody>
      </p:sp>
      <p:sp>
        <p:nvSpPr>
          <p:cNvPr id="2" name="TextovéPole 28"/>
          <p:cNvSpPr txBox="1">
            <a:spLocks noChangeArrowheads="1"/>
          </p:cNvSpPr>
          <p:nvPr/>
        </p:nvSpPr>
        <p:spPr bwMode="auto">
          <a:xfrm>
            <a:off x="6443663" y="1125538"/>
            <a:ext cx="1006475" cy="37623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b="1" i="1">
                <a:latin typeface="Book Antiqua" pitchFamily="18" charset="0"/>
              </a:rPr>
              <a:t>světlo</a:t>
            </a:r>
          </a:p>
        </p:txBody>
      </p:sp>
      <p:sp>
        <p:nvSpPr>
          <p:cNvPr id="39953" name="Line 18"/>
          <p:cNvSpPr>
            <a:spLocks noChangeShapeType="1"/>
          </p:cNvSpPr>
          <p:nvPr/>
        </p:nvSpPr>
        <p:spPr bwMode="auto">
          <a:xfrm>
            <a:off x="2700338" y="1916113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9954" name="Freeform 19"/>
          <p:cNvSpPr>
            <a:spLocks/>
          </p:cNvSpPr>
          <p:nvPr/>
        </p:nvSpPr>
        <p:spPr bwMode="auto">
          <a:xfrm>
            <a:off x="2484438" y="1520825"/>
            <a:ext cx="3816350" cy="1476375"/>
          </a:xfrm>
          <a:custGeom>
            <a:avLst/>
            <a:gdLst>
              <a:gd name="T0" fmla="*/ 0 w 2276"/>
              <a:gd name="T1" fmla="*/ 431800 h 930"/>
              <a:gd name="T2" fmla="*/ 1673426 w 2276"/>
              <a:gd name="T3" fmla="*/ 1439863 h 930"/>
              <a:gd name="T4" fmla="*/ 3499439 w 2276"/>
              <a:gd name="T5" fmla="*/ 215900 h 930"/>
              <a:gd name="T6" fmla="*/ 3574894 w 2276"/>
              <a:gd name="T7" fmla="*/ 142875 h 9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9955" name="Freeform 20"/>
          <p:cNvSpPr>
            <a:spLocks/>
          </p:cNvSpPr>
          <p:nvPr/>
        </p:nvSpPr>
        <p:spPr bwMode="auto">
          <a:xfrm flipV="1">
            <a:off x="2627313" y="4508500"/>
            <a:ext cx="3673475" cy="1547813"/>
          </a:xfrm>
          <a:custGeom>
            <a:avLst/>
            <a:gdLst>
              <a:gd name="T0" fmla="*/ 0 w 2276"/>
              <a:gd name="T1" fmla="*/ 452694 h 930"/>
              <a:gd name="T2" fmla="*/ 1610777 w 2276"/>
              <a:gd name="T3" fmla="*/ 1509534 h 930"/>
              <a:gd name="T4" fmla="*/ 3368428 w 2276"/>
              <a:gd name="T5" fmla="*/ 226347 h 930"/>
              <a:gd name="T6" fmla="*/ 3441058 w 2276"/>
              <a:gd name="T7" fmla="*/ 149788 h 9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9956" name="Freeform 21"/>
          <p:cNvSpPr>
            <a:spLocks/>
          </p:cNvSpPr>
          <p:nvPr/>
        </p:nvSpPr>
        <p:spPr bwMode="auto">
          <a:xfrm rot="-5614091">
            <a:off x="665163" y="2654300"/>
            <a:ext cx="3816350" cy="1476375"/>
          </a:xfrm>
          <a:custGeom>
            <a:avLst/>
            <a:gdLst>
              <a:gd name="T0" fmla="*/ 0 w 2276"/>
              <a:gd name="T1" fmla="*/ 431800 h 930"/>
              <a:gd name="T2" fmla="*/ 1673426 w 2276"/>
              <a:gd name="T3" fmla="*/ 1439863 h 930"/>
              <a:gd name="T4" fmla="*/ 3499439 w 2276"/>
              <a:gd name="T5" fmla="*/ 215900 h 930"/>
              <a:gd name="T6" fmla="*/ 3574894 w 2276"/>
              <a:gd name="T7" fmla="*/ 142875 h 9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9957" name="Freeform 22"/>
          <p:cNvSpPr>
            <a:spLocks/>
          </p:cNvSpPr>
          <p:nvPr/>
        </p:nvSpPr>
        <p:spPr bwMode="auto">
          <a:xfrm rot="5230361">
            <a:off x="3978276" y="3303587"/>
            <a:ext cx="3816350" cy="1476375"/>
          </a:xfrm>
          <a:custGeom>
            <a:avLst/>
            <a:gdLst>
              <a:gd name="T0" fmla="*/ 0 w 2276"/>
              <a:gd name="T1" fmla="*/ 431800 h 930"/>
              <a:gd name="T2" fmla="*/ 1673426 w 2276"/>
              <a:gd name="T3" fmla="*/ 1439863 h 930"/>
              <a:gd name="T4" fmla="*/ 3499439 w 2276"/>
              <a:gd name="T5" fmla="*/ 215900 h 930"/>
              <a:gd name="T6" fmla="*/ 3574894 w 2276"/>
              <a:gd name="T7" fmla="*/ 142875 h 9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9958" name="Text Box 23"/>
          <p:cNvSpPr txBox="1">
            <a:spLocks noChangeArrowheads="1"/>
          </p:cNvSpPr>
          <p:nvPr/>
        </p:nvSpPr>
        <p:spPr bwMode="auto">
          <a:xfrm>
            <a:off x="3924300" y="2924175"/>
            <a:ext cx="215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/>
              <a:t>1</a:t>
            </a:r>
            <a:endParaRPr lang="en-US"/>
          </a:p>
        </p:txBody>
      </p:sp>
      <p:sp>
        <p:nvSpPr>
          <p:cNvPr id="39959" name="Text Box 24"/>
          <p:cNvSpPr txBox="1">
            <a:spLocks noChangeArrowheads="1"/>
          </p:cNvSpPr>
          <p:nvPr/>
        </p:nvSpPr>
        <p:spPr bwMode="auto">
          <a:xfrm>
            <a:off x="3203575" y="3357563"/>
            <a:ext cx="2159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/>
              <a:t>1</a:t>
            </a:r>
            <a:endParaRPr lang="en-US"/>
          </a:p>
        </p:txBody>
      </p:sp>
      <p:sp>
        <p:nvSpPr>
          <p:cNvPr id="39960" name="Text Box 25"/>
          <p:cNvSpPr txBox="1">
            <a:spLocks noChangeArrowheads="1"/>
          </p:cNvSpPr>
          <p:nvPr/>
        </p:nvSpPr>
        <p:spPr bwMode="auto">
          <a:xfrm>
            <a:off x="5148263" y="3709988"/>
            <a:ext cx="2159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/>
              <a:t>1</a:t>
            </a:r>
            <a:endParaRPr lang="en-US"/>
          </a:p>
        </p:txBody>
      </p:sp>
      <p:sp>
        <p:nvSpPr>
          <p:cNvPr id="39961" name="Text Box 26"/>
          <p:cNvSpPr txBox="1">
            <a:spLocks noChangeArrowheads="1"/>
          </p:cNvSpPr>
          <p:nvPr/>
        </p:nvSpPr>
        <p:spPr bwMode="auto">
          <a:xfrm>
            <a:off x="4140200" y="4221163"/>
            <a:ext cx="2159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/>
              <a:t>1</a:t>
            </a:r>
            <a:endParaRPr lang="en-US"/>
          </a:p>
        </p:txBody>
      </p:sp>
      <p:sp>
        <p:nvSpPr>
          <p:cNvPr id="39962" name="Text Box 27"/>
          <p:cNvSpPr txBox="1">
            <a:spLocks noChangeArrowheads="1"/>
          </p:cNvSpPr>
          <p:nvPr/>
        </p:nvSpPr>
        <p:spPr bwMode="auto">
          <a:xfrm>
            <a:off x="3563938" y="4357688"/>
            <a:ext cx="2159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>
                <a:solidFill>
                  <a:srgbClr val="FF3300"/>
                </a:solidFill>
              </a:rPr>
              <a:t>1</a:t>
            </a:r>
            <a:endParaRPr lang="en-US">
              <a:solidFill>
                <a:srgbClr val="FF3300"/>
              </a:solidFill>
            </a:endParaRPr>
          </a:p>
        </p:txBody>
      </p:sp>
      <p:sp>
        <p:nvSpPr>
          <p:cNvPr id="39963" name="Text Box 28"/>
          <p:cNvSpPr txBox="1">
            <a:spLocks noChangeArrowheads="1"/>
          </p:cNvSpPr>
          <p:nvPr/>
        </p:nvSpPr>
        <p:spPr bwMode="auto">
          <a:xfrm>
            <a:off x="2916238" y="3860800"/>
            <a:ext cx="215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>
                <a:solidFill>
                  <a:srgbClr val="32B503"/>
                </a:solidFill>
              </a:rPr>
              <a:t>1</a:t>
            </a:r>
            <a:endParaRPr lang="en-US">
              <a:solidFill>
                <a:srgbClr val="32B503"/>
              </a:solidFill>
            </a:endParaRPr>
          </a:p>
        </p:txBody>
      </p:sp>
      <p:sp>
        <p:nvSpPr>
          <p:cNvPr id="39964" name="Text Box 29"/>
          <p:cNvSpPr txBox="1">
            <a:spLocks noChangeArrowheads="1"/>
          </p:cNvSpPr>
          <p:nvPr/>
        </p:nvSpPr>
        <p:spPr bwMode="auto">
          <a:xfrm>
            <a:off x="5173663" y="3181350"/>
            <a:ext cx="215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>
                <a:solidFill>
                  <a:srgbClr val="32B503"/>
                </a:solidFill>
              </a:rPr>
              <a:t>1</a:t>
            </a:r>
            <a:endParaRPr lang="en-US">
              <a:solidFill>
                <a:srgbClr val="32B503"/>
              </a:solidFill>
            </a:endParaRPr>
          </a:p>
        </p:txBody>
      </p:sp>
      <p:cxnSp>
        <p:nvCxnSpPr>
          <p:cNvPr id="5" name="Přímá spojovací čára 22"/>
          <p:cNvCxnSpPr>
            <a:cxnSpLocks noChangeShapeType="1"/>
          </p:cNvCxnSpPr>
          <p:nvPr/>
        </p:nvCxnSpPr>
        <p:spPr bwMode="auto">
          <a:xfrm rot="10800000" flipV="1">
            <a:off x="4211638" y="2852738"/>
            <a:ext cx="360362" cy="215900"/>
          </a:xfrm>
          <a:prstGeom prst="line">
            <a:avLst/>
          </a:prstGeom>
          <a:noFill/>
          <a:ln w="28575" algn="ctr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9966" name="Text Box 31"/>
          <p:cNvSpPr txBox="1">
            <a:spLocks noChangeArrowheads="1"/>
          </p:cNvSpPr>
          <p:nvPr/>
        </p:nvSpPr>
        <p:spPr bwMode="auto">
          <a:xfrm>
            <a:off x="4500563" y="2724150"/>
            <a:ext cx="215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>
                <a:solidFill>
                  <a:srgbClr val="FF3300"/>
                </a:solidFill>
              </a:rPr>
              <a:t>1</a:t>
            </a:r>
            <a:endParaRPr lang="en-US">
              <a:solidFill>
                <a:srgbClr val="FF3300"/>
              </a:solidFill>
            </a:endParaRPr>
          </a:p>
        </p:txBody>
      </p:sp>
      <p:cxnSp>
        <p:nvCxnSpPr>
          <p:cNvPr id="6" name="Přímá spojovací čára 14"/>
          <p:cNvCxnSpPr>
            <a:cxnSpLocks noChangeShapeType="1"/>
          </p:cNvCxnSpPr>
          <p:nvPr/>
        </p:nvCxnSpPr>
        <p:spPr bwMode="auto">
          <a:xfrm rot="5400000">
            <a:off x="3960019" y="3104357"/>
            <a:ext cx="863600" cy="360362"/>
          </a:xfrm>
          <a:prstGeom prst="line">
            <a:avLst/>
          </a:prstGeom>
          <a:noFill/>
          <a:ln w="57150" algn="ctr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9968" name="Line 35"/>
          <p:cNvSpPr>
            <a:spLocks noChangeShapeType="1"/>
          </p:cNvSpPr>
          <p:nvPr/>
        </p:nvSpPr>
        <p:spPr bwMode="auto">
          <a:xfrm flipH="1" flipV="1">
            <a:off x="4211638" y="1989138"/>
            <a:ext cx="360362" cy="86360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9969" name="Line 38"/>
          <p:cNvSpPr>
            <a:spLocks noChangeShapeType="1"/>
          </p:cNvSpPr>
          <p:nvPr/>
        </p:nvSpPr>
        <p:spPr bwMode="auto">
          <a:xfrm>
            <a:off x="4211638" y="2708275"/>
            <a:ext cx="360362" cy="144463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9970" name="Text Box 39"/>
          <p:cNvSpPr txBox="1">
            <a:spLocks noChangeArrowheads="1"/>
          </p:cNvSpPr>
          <p:nvPr/>
        </p:nvSpPr>
        <p:spPr bwMode="auto">
          <a:xfrm>
            <a:off x="4211638" y="1773238"/>
            <a:ext cx="2159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>
                <a:solidFill>
                  <a:srgbClr val="FF3300"/>
                </a:solidFill>
              </a:rPr>
              <a:t>2</a:t>
            </a:r>
            <a:endParaRPr lang="en-US">
              <a:solidFill>
                <a:srgbClr val="FF3300"/>
              </a:solidFill>
            </a:endParaRPr>
          </a:p>
        </p:txBody>
      </p:sp>
      <p:sp>
        <p:nvSpPr>
          <p:cNvPr id="39971" name="Text Box 40"/>
          <p:cNvSpPr txBox="1">
            <a:spLocks noChangeArrowheads="1"/>
          </p:cNvSpPr>
          <p:nvPr/>
        </p:nvSpPr>
        <p:spPr bwMode="auto">
          <a:xfrm>
            <a:off x="3924300" y="2054225"/>
            <a:ext cx="5032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/>
              <a:t>2</a:t>
            </a:r>
            <a:r>
              <a:rPr lang="cs-CZ" baseline="30000"/>
              <a:t>-</a:t>
            </a:r>
            <a:endParaRPr lang="en-US" baseline="30000"/>
          </a:p>
        </p:txBody>
      </p:sp>
      <p:sp>
        <p:nvSpPr>
          <p:cNvPr id="39972" name="Line 42"/>
          <p:cNvSpPr>
            <a:spLocks noChangeShapeType="1"/>
          </p:cNvSpPr>
          <p:nvPr/>
        </p:nvSpPr>
        <p:spPr bwMode="auto">
          <a:xfrm>
            <a:off x="900113" y="1341438"/>
            <a:ext cx="3671887" cy="1511300"/>
          </a:xfrm>
          <a:prstGeom prst="line">
            <a:avLst/>
          </a:prstGeom>
          <a:noFill/>
          <a:ln w="9525">
            <a:solidFill>
              <a:srgbClr val="21780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9973" name="Line 44"/>
          <p:cNvSpPr>
            <a:spLocks noChangeShapeType="1"/>
          </p:cNvSpPr>
          <p:nvPr/>
        </p:nvSpPr>
        <p:spPr bwMode="auto">
          <a:xfrm>
            <a:off x="3635375" y="817563"/>
            <a:ext cx="936625" cy="2035175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" name="TextovéPole 29"/>
          <p:cNvSpPr txBox="1">
            <a:spLocks noChangeArrowheads="1"/>
          </p:cNvSpPr>
          <p:nvPr/>
        </p:nvSpPr>
        <p:spPr bwMode="auto">
          <a:xfrm>
            <a:off x="250825" y="1057275"/>
            <a:ext cx="2089150" cy="376238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b="1" i="1" noProof="1">
                <a:latin typeface="Book Antiqua" pitchFamily="18" charset="0"/>
              </a:rPr>
              <a:t>x</a:t>
            </a:r>
            <a:r>
              <a:rPr lang="en-US" b="1" i="1">
                <a:latin typeface="Book Antiqua" pitchFamily="18" charset="0"/>
              </a:rPr>
              <a:t>’</a:t>
            </a:r>
            <a:r>
              <a:rPr lang="cs-CZ" b="1" i="1">
                <a:latin typeface="Book Antiqua" pitchFamily="18" charset="0"/>
              </a:rPr>
              <a:t> </a:t>
            </a:r>
            <a:r>
              <a:rPr lang="cs-CZ" i="1">
                <a:latin typeface="Book Antiqua" pitchFamily="18" charset="0"/>
              </a:rPr>
              <a:t>současnost (zpět)</a:t>
            </a:r>
          </a:p>
        </p:txBody>
      </p:sp>
      <p:sp>
        <p:nvSpPr>
          <p:cNvPr id="11" name="TextovéPole 28"/>
          <p:cNvSpPr txBox="1">
            <a:spLocks noChangeArrowheads="1"/>
          </p:cNvSpPr>
          <p:nvPr/>
        </p:nvSpPr>
        <p:spPr bwMode="auto">
          <a:xfrm>
            <a:off x="2268538" y="692150"/>
            <a:ext cx="1520825" cy="376238"/>
          </a:xfrm>
          <a:prstGeom prst="rect">
            <a:avLst/>
          </a:prstGeom>
          <a:solidFill>
            <a:srgbClr val="CC0000">
              <a:alpha val="16078"/>
            </a:srgbClr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b="1" i="1">
                <a:latin typeface="Book Antiqua" pitchFamily="18" charset="0"/>
              </a:rPr>
              <a:t>x</a:t>
            </a:r>
            <a:r>
              <a:rPr lang="en-US" b="1" i="1">
                <a:latin typeface="Book Antiqua" pitchFamily="18" charset="0"/>
              </a:rPr>
              <a:t>’</a:t>
            </a:r>
            <a:r>
              <a:rPr lang="cs-CZ" b="1" baseline="-25000">
                <a:latin typeface="Book Antiqua" pitchFamily="18" charset="0"/>
              </a:rPr>
              <a:t>0</a:t>
            </a:r>
            <a:r>
              <a:rPr lang="cs-CZ" b="1" i="1">
                <a:latin typeface="Book Antiqua" pitchFamily="18" charset="0"/>
              </a:rPr>
              <a:t>=ct</a:t>
            </a:r>
            <a:r>
              <a:rPr lang="en-US" b="1" i="1">
                <a:latin typeface="Book Antiqua" pitchFamily="18" charset="0"/>
              </a:rPr>
              <a:t>’</a:t>
            </a:r>
            <a:r>
              <a:rPr lang="cs-CZ" b="1" i="1">
                <a:latin typeface="Book Antiqua" pitchFamily="18" charset="0"/>
              </a:rPr>
              <a:t>(zpět)</a:t>
            </a:r>
          </a:p>
        </p:txBody>
      </p:sp>
      <p:sp>
        <p:nvSpPr>
          <p:cNvPr id="40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23.4.2018    </a:t>
            </a:r>
            <a:r>
              <a:rPr lang="cs-CZ" sz="1200" dirty="0" smtClean="0">
                <a:solidFill>
                  <a:srgbClr val="D38E27"/>
                </a:solidFill>
              </a:rPr>
              <a:t>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41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34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9" grpId="0" animBg="1"/>
      <p:bldP spid="30" grpId="0" animBg="1"/>
      <p:bldP spid="2" grpId="0" animBg="1"/>
      <p:bldP spid="10" grpId="0" animBg="1"/>
      <p:bldP spid="11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 txBox="1">
            <a:spLocks noGrp="1"/>
          </p:cNvSpPr>
          <p:nvPr/>
        </p:nvSpPr>
        <p:spPr>
          <a:xfrm>
            <a:off x="3124200" y="76200"/>
            <a:ext cx="3352800" cy="28892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endParaRPr lang="cs-CZ" sz="1200">
              <a:solidFill>
                <a:schemeClr val="accent1">
                  <a:shade val="75000"/>
                </a:schemeClr>
              </a:solidFill>
              <a:cs typeface="+mn-cs"/>
            </a:endParaRPr>
          </a:p>
        </p:txBody>
      </p:sp>
      <p:sp>
        <p:nvSpPr>
          <p:cNvPr id="4" name="Zástupný symbol pro číslo snímku 3"/>
          <p:cNvSpPr txBox="1">
            <a:spLocks noGrp="1"/>
          </p:cNvSpPr>
          <p:nvPr/>
        </p:nvSpPr>
        <p:spPr>
          <a:xfrm>
            <a:off x="8229600" y="6477000"/>
            <a:ext cx="762000" cy="24447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9252A893-4748-4B40-A165-77A62AF1CBA9}" type="slidenum">
              <a:rPr lang="cs-CZ" sz="1200">
                <a:solidFill>
                  <a:schemeClr val="accent1">
                    <a:shade val="75000"/>
                  </a:schemeClr>
                </a:solidFill>
                <a:cs typeface="+mn-cs"/>
              </a:rPr>
              <a:pPr algn="r">
                <a:defRPr/>
              </a:pPr>
              <a:t>35</a:t>
            </a:fld>
            <a:endParaRPr lang="cs-CZ" sz="1200">
              <a:solidFill>
                <a:schemeClr val="accent1">
                  <a:shade val="75000"/>
                </a:schemeClr>
              </a:solidFill>
              <a:cs typeface="+mn-cs"/>
            </a:endParaRPr>
          </a:p>
        </p:txBody>
      </p:sp>
      <p:sp>
        <p:nvSpPr>
          <p:cNvPr id="43012" name="TextovéPole 4"/>
          <p:cNvSpPr txBox="1">
            <a:spLocks noChangeArrowheads="1"/>
          </p:cNvSpPr>
          <p:nvPr/>
        </p:nvSpPr>
        <p:spPr bwMode="auto">
          <a:xfrm>
            <a:off x="1692275" y="333375"/>
            <a:ext cx="569118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i="1">
                <a:solidFill>
                  <a:schemeClr val="tx1"/>
                </a:solidFill>
                <a:latin typeface="Book Antiqua" pitchFamily="18" charset="0"/>
              </a:rPr>
              <a:t>„Dlouhé auto v krátké garáži“</a:t>
            </a:r>
          </a:p>
        </p:txBody>
      </p:sp>
      <p:cxnSp>
        <p:nvCxnSpPr>
          <p:cNvPr id="7" name="Přímá spojovací čára 6"/>
          <p:cNvCxnSpPr>
            <a:cxnSpLocks noChangeShapeType="1"/>
          </p:cNvCxnSpPr>
          <p:nvPr/>
        </p:nvCxnSpPr>
        <p:spPr bwMode="auto">
          <a:xfrm rot="5400000">
            <a:off x="1818482" y="3877469"/>
            <a:ext cx="4787900" cy="1587"/>
          </a:xfrm>
          <a:prstGeom prst="line">
            <a:avLst/>
          </a:prstGeom>
          <a:noFill/>
          <a:ln w="28575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Přímá spojovací čára 8"/>
          <p:cNvCxnSpPr>
            <a:cxnSpLocks noChangeShapeType="1"/>
          </p:cNvCxnSpPr>
          <p:nvPr/>
        </p:nvCxnSpPr>
        <p:spPr bwMode="auto">
          <a:xfrm>
            <a:off x="1500188" y="3714750"/>
            <a:ext cx="5715000" cy="1588"/>
          </a:xfrm>
          <a:prstGeom prst="line">
            <a:avLst/>
          </a:prstGeom>
          <a:noFill/>
          <a:ln w="28575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Přímá spojovací čára 18"/>
          <p:cNvCxnSpPr>
            <a:cxnSpLocks noChangeShapeType="1"/>
          </p:cNvCxnSpPr>
          <p:nvPr/>
        </p:nvCxnSpPr>
        <p:spPr bwMode="auto">
          <a:xfrm rot="10800000" flipV="1">
            <a:off x="1714500" y="1466140"/>
            <a:ext cx="4786313" cy="4714875"/>
          </a:xfrm>
          <a:prstGeom prst="line">
            <a:avLst/>
          </a:prstGeom>
          <a:noFill/>
          <a:ln w="12700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Přímá spojovací čára 20"/>
          <p:cNvCxnSpPr>
            <a:cxnSpLocks noChangeShapeType="1"/>
          </p:cNvCxnSpPr>
          <p:nvPr/>
        </p:nvCxnSpPr>
        <p:spPr bwMode="auto">
          <a:xfrm>
            <a:off x="1908175" y="1543106"/>
            <a:ext cx="4857750" cy="4572000"/>
          </a:xfrm>
          <a:prstGeom prst="line">
            <a:avLst/>
          </a:prstGeom>
          <a:noFill/>
          <a:ln w="12700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" name="TextovéPole 25"/>
          <p:cNvSpPr txBox="1">
            <a:spLocks noChangeArrowheads="1"/>
          </p:cNvSpPr>
          <p:nvPr/>
        </p:nvSpPr>
        <p:spPr bwMode="auto">
          <a:xfrm>
            <a:off x="3563938" y="1052513"/>
            <a:ext cx="1079500" cy="457200"/>
          </a:xfrm>
          <a:prstGeom prst="rect">
            <a:avLst/>
          </a:prstGeom>
          <a:solidFill>
            <a:srgbClr val="00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2400" b="1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2400" b="1" i="1">
                <a:solidFill>
                  <a:schemeClr val="tx1"/>
                </a:solidFill>
                <a:latin typeface="Book Antiqua" pitchFamily="18" charset="0"/>
              </a:rPr>
              <a:t>=ct</a:t>
            </a:r>
          </a:p>
        </p:txBody>
      </p:sp>
      <p:sp>
        <p:nvSpPr>
          <p:cNvPr id="27" name="TextovéPole 26"/>
          <p:cNvSpPr txBox="1">
            <a:spLocks noChangeArrowheads="1"/>
          </p:cNvSpPr>
          <p:nvPr/>
        </p:nvSpPr>
        <p:spPr bwMode="auto">
          <a:xfrm>
            <a:off x="7000875" y="3752328"/>
            <a:ext cx="1963738" cy="457200"/>
          </a:xfrm>
          <a:prstGeom prst="rect">
            <a:avLst/>
          </a:prstGeom>
          <a:solidFill>
            <a:srgbClr val="00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i="1">
                <a:solidFill>
                  <a:schemeClr val="tx1"/>
                </a:solidFill>
                <a:latin typeface="Book Antiqua" pitchFamily="18" charset="0"/>
              </a:rPr>
              <a:t>x; současnost</a:t>
            </a:r>
          </a:p>
        </p:txBody>
      </p:sp>
      <p:sp>
        <p:nvSpPr>
          <p:cNvPr id="29" name="TextovéPole 28"/>
          <p:cNvSpPr txBox="1">
            <a:spLocks noChangeArrowheads="1"/>
          </p:cNvSpPr>
          <p:nvPr/>
        </p:nvSpPr>
        <p:spPr bwMode="auto">
          <a:xfrm>
            <a:off x="4787900" y="1017588"/>
            <a:ext cx="1160463" cy="466725"/>
          </a:xfrm>
          <a:prstGeom prst="rect">
            <a:avLst/>
          </a:prstGeom>
          <a:solidFill>
            <a:srgbClr val="CC0000">
              <a:alpha val="16078"/>
            </a:srgbClr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cs-CZ" altLang="cs-CZ" sz="2400" b="1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2400" b="1" i="1">
                <a:solidFill>
                  <a:schemeClr val="tx1"/>
                </a:solidFill>
                <a:latin typeface="Book Antiqua" pitchFamily="18" charset="0"/>
              </a:rPr>
              <a:t>=ct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’</a:t>
            </a:r>
            <a:endParaRPr lang="cs-CZ" altLang="cs-CZ" sz="2400" b="1" i="1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30" name="TextovéPole 29"/>
          <p:cNvSpPr txBox="1">
            <a:spLocks noChangeArrowheads="1"/>
          </p:cNvSpPr>
          <p:nvPr/>
        </p:nvSpPr>
        <p:spPr bwMode="auto">
          <a:xfrm>
            <a:off x="6948488" y="2060575"/>
            <a:ext cx="1944687" cy="466725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i="1" noProof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cs-CZ" altLang="cs-CZ" sz="2400" b="1" i="1">
                <a:solidFill>
                  <a:schemeClr val="tx1"/>
                </a:solidFill>
                <a:latin typeface="Book Antiqua" pitchFamily="18" charset="0"/>
              </a:rPr>
              <a:t>; </a:t>
            </a:r>
            <a:r>
              <a:rPr lang="cs-CZ" altLang="cs-CZ" sz="2400" i="1">
                <a:solidFill>
                  <a:schemeClr val="tx1"/>
                </a:solidFill>
                <a:latin typeface="Book Antiqua" pitchFamily="18" charset="0"/>
              </a:rPr>
              <a:t>současnost</a:t>
            </a:r>
          </a:p>
        </p:txBody>
      </p:sp>
      <p:sp>
        <p:nvSpPr>
          <p:cNvPr id="43021" name="Line 18"/>
          <p:cNvSpPr>
            <a:spLocks noChangeShapeType="1"/>
          </p:cNvSpPr>
          <p:nvPr/>
        </p:nvSpPr>
        <p:spPr bwMode="auto">
          <a:xfrm>
            <a:off x="2700338" y="1916113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3022" name="Freeform 19"/>
          <p:cNvSpPr>
            <a:spLocks/>
          </p:cNvSpPr>
          <p:nvPr/>
        </p:nvSpPr>
        <p:spPr bwMode="auto">
          <a:xfrm>
            <a:off x="2484438" y="1520825"/>
            <a:ext cx="3816350" cy="1476375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3023" name="Freeform 20"/>
          <p:cNvSpPr>
            <a:spLocks/>
          </p:cNvSpPr>
          <p:nvPr/>
        </p:nvSpPr>
        <p:spPr bwMode="auto">
          <a:xfrm flipV="1">
            <a:off x="2627313" y="4508500"/>
            <a:ext cx="3673475" cy="1547813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3024" name="Freeform 21"/>
          <p:cNvSpPr>
            <a:spLocks/>
          </p:cNvSpPr>
          <p:nvPr/>
        </p:nvSpPr>
        <p:spPr bwMode="auto">
          <a:xfrm rot="-5614091">
            <a:off x="665163" y="2654300"/>
            <a:ext cx="3816350" cy="1476375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3025" name="Freeform 22"/>
          <p:cNvSpPr>
            <a:spLocks/>
          </p:cNvSpPr>
          <p:nvPr/>
        </p:nvSpPr>
        <p:spPr bwMode="auto">
          <a:xfrm rot="5230361">
            <a:off x="3978276" y="3303587"/>
            <a:ext cx="3816350" cy="1476375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3026" name="Text Box 23"/>
          <p:cNvSpPr txBox="1">
            <a:spLocks noChangeArrowheads="1"/>
          </p:cNvSpPr>
          <p:nvPr/>
        </p:nvSpPr>
        <p:spPr bwMode="auto">
          <a:xfrm>
            <a:off x="2916238" y="3357563"/>
            <a:ext cx="503237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tx1"/>
                </a:solidFill>
                <a:latin typeface="Arial" charset="0"/>
              </a:rPr>
              <a:t>-1</a:t>
            </a:r>
            <a:endParaRPr lang="en-US" altLang="cs-CZ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3027" name="Text Box 24"/>
          <p:cNvSpPr txBox="1">
            <a:spLocks noChangeArrowheads="1"/>
          </p:cNvSpPr>
          <p:nvPr/>
        </p:nvSpPr>
        <p:spPr bwMode="auto">
          <a:xfrm>
            <a:off x="5122863" y="3695700"/>
            <a:ext cx="215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tx1"/>
                </a:solidFill>
                <a:latin typeface="Arial" charset="0"/>
              </a:rPr>
              <a:t>1</a:t>
            </a:r>
            <a:endParaRPr lang="en-US" altLang="cs-CZ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3028" name="Text Box 25"/>
          <p:cNvSpPr txBox="1">
            <a:spLocks noChangeArrowheads="1"/>
          </p:cNvSpPr>
          <p:nvPr/>
        </p:nvSpPr>
        <p:spPr bwMode="auto">
          <a:xfrm>
            <a:off x="3894138" y="4275138"/>
            <a:ext cx="3984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tx1"/>
                </a:solidFill>
                <a:latin typeface="Arial" charset="0"/>
              </a:rPr>
              <a:t>-1</a:t>
            </a:r>
            <a:endParaRPr lang="en-US" altLang="cs-CZ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2005" name="Text Box 26"/>
          <p:cNvSpPr txBox="1">
            <a:spLocks noChangeArrowheads="1"/>
          </p:cNvSpPr>
          <p:nvPr/>
        </p:nvSpPr>
        <p:spPr bwMode="auto">
          <a:xfrm>
            <a:off x="3276600" y="4797425"/>
            <a:ext cx="215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FF3300"/>
                </a:solidFill>
                <a:latin typeface="Arial" charset="0"/>
              </a:rPr>
              <a:t>1</a:t>
            </a:r>
            <a:endParaRPr lang="en-US" altLang="cs-CZ" sz="1800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42006" name="Text Box 27"/>
          <p:cNvSpPr txBox="1">
            <a:spLocks noChangeArrowheads="1"/>
          </p:cNvSpPr>
          <p:nvPr/>
        </p:nvSpPr>
        <p:spPr bwMode="auto">
          <a:xfrm>
            <a:off x="2484438" y="4286250"/>
            <a:ext cx="431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32B503"/>
                </a:solidFill>
                <a:latin typeface="Arial" charset="0"/>
              </a:rPr>
              <a:t>-1</a:t>
            </a:r>
            <a:endParaRPr lang="en-US" altLang="cs-CZ" sz="1800">
              <a:solidFill>
                <a:srgbClr val="32B503"/>
              </a:solidFill>
              <a:latin typeface="Arial" charset="0"/>
            </a:endParaRPr>
          </a:p>
        </p:txBody>
      </p:sp>
      <p:sp>
        <p:nvSpPr>
          <p:cNvPr id="42007" name="Text Box 28"/>
          <p:cNvSpPr txBox="1">
            <a:spLocks noChangeArrowheads="1"/>
          </p:cNvSpPr>
          <p:nvPr/>
        </p:nvSpPr>
        <p:spPr bwMode="auto">
          <a:xfrm>
            <a:off x="5435600" y="2774950"/>
            <a:ext cx="215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32B503"/>
                </a:solidFill>
                <a:latin typeface="Arial" charset="0"/>
              </a:rPr>
              <a:t>1</a:t>
            </a:r>
            <a:endParaRPr lang="en-US" altLang="cs-CZ" sz="1800">
              <a:solidFill>
                <a:srgbClr val="32B503"/>
              </a:solidFill>
              <a:latin typeface="Arial" charset="0"/>
            </a:endParaRPr>
          </a:p>
        </p:txBody>
      </p:sp>
      <p:sp>
        <p:nvSpPr>
          <p:cNvPr id="42008" name="Text Box 35"/>
          <p:cNvSpPr txBox="1">
            <a:spLocks noChangeArrowheads="1"/>
          </p:cNvSpPr>
          <p:nvPr/>
        </p:nvSpPr>
        <p:spPr bwMode="auto">
          <a:xfrm>
            <a:off x="4859338" y="1989138"/>
            <a:ext cx="2159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FF3300"/>
                </a:solidFill>
                <a:latin typeface="Arial" charset="0"/>
              </a:rPr>
              <a:t>1</a:t>
            </a:r>
            <a:endParaRPr lang="en-US" altLang="cs-CZ" sz="1800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43033" name="Text Box 36"/>
          <p:cNvSpPr txBox="1">
            <a:spLocks noChangeArrowheads="1"/>
          </p:cNvSpPr>
          <p:nvPr/>
        </p:nvSpPr>
        <p:spPr bwMode="auto">
          <a:xfrm>
            <a:off x="3924300" y="2924175"/>
            <a:ext cx="215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tx1"/>
                </a:solidFill>
                <a:latin typeface="Arial" charset="0"/>
              </a:rPr>
              <a:t>1</a:t>
            </a:r>
            <a:endParaRPr lang="en-US" altLang="cs-CZ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2010" name="Line 38"/>
          <p:cNvSpPr>
            <a:spLocks noChangeShapeType="1"/>
          </p:cNvSpPr>
          <p:nvPr/>
        </p:nvSpPr>
        <p:spPr bwMode="auto">
          <a:xfrm flipH="1">
            <a:off x="2275654" y="1989138"/>
            <a:ext cx="3167062" cy="4392612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2011" name="Line 40"/>
          <p:cNvSpPr>
            <a:spLocks noChangeShapeType="1"/>
          </p:cNvSpPr>
          <p:nvPr/>
        </p:nvSpPr>
        <p:spPr bwMode="auto">
          <a:xfrm flipV="1">
            <a:off x="1476375" y="1876975"/>
            <a:ext cx="5472113" cy="3673475"/>
          </a:xfrm>
          <a:prstGeom prst="line">
            <a:avLst/>
          </a:prstGeom>
          <a:noFill/>
          <a:ln w="19050">
            <a:solidFill>
              <a:srgbClr val="21780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2012" name="Line 41"/>
          <p:cNvSpPr>
            <a:spLocks noChangeShapeType="1"/>
          </p:cNvSpPr>
          <p:nvPr/>
        </p:nvSpPr>
        <p:spPr bwMode="auto">
          <a:xfrm flipH="1">
            <a:off x="3492500" y="1268413"/>
            <a:ext cx="3094038" cy="4465637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2013" name="Line 43"/>
          <p:cNvSpPr>
            <a:spLocks noChangeShapeType="1"/>
          </p:cNvSpPr>
          <p:nvPr/>
        </p:nvSpPr>
        <p:spPr bwMode="auto">
          <a:xfrm flipV="1">
            <a:off x="4211638" y="2924175"/>
            <a:ext cx="1223962" cy="792163"/>
          </a:xfrm>
          <a:prstGeom prst="line">
            <a:avLst/>
          </a:prstGeom>
          <a:noFill/>
          <a:ln w="7620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2014" name="Line 44"/>
          <p:cNvSpPr>
            <a:spLocks noChangeShapeType="1"/>
          </p:cNvSpPr>
          <p:nvPr/>
        </p:nvSpPr>
        <p:spPr bwMode="auto">
          <a:xfrm flipV="1">
            <a:off x="3635375" y="3716338"/>
            <a:ext cx="1223963" cy="792162"/>
          </a:xfrm>
          <a:prstGeom prst="line">
            <a:avLst/>
          </a:prstGeom>
          <a:noFill/>
          <a:ln w="7620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2015" name="Line 45"/>
          <p:cNvSpPr>
            <a:spLocks noChangeShapeType="1"/>
          </p:cNvSpPr>
          <p:nvPr/>
        </p:nvSpPr>
        <p:spPr bwMode="auto">
          <a:xfrm flipV="1">
            <a:off x="2959100" y="4532313"/>
            <a:ext cx="1366838" cy="863600"/>
          </a:xfrm>
          <a:prstGeom prst="line">
            <a:avLst/>
          </a:prstGeom>
          <a:noFill/>
          <a:ln w="7620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2016" name="Line 46"/>
          <p:cNvSpPr>
            <a:spLocks noChangeShapeType="1"/>
          </p:cNvSpPr>
          <p:nvPr/>
        </p:nvSpPr>
        <p:spPr bwMode="auto">
          <a:xfrm flipV="1">
            <a:off x="5308600" y="1381125"/>
            <a:ext cx="1223963" cy="792163"/>
          </a:xfrm>
          <a:prstGeom prst="line">
            <a:avLst/>
          </a:prstGeom>
          <a:noFill/>
          <a:ln w="7620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cxnSp>
        <p:nvCxnSpPr>
          <p:cNvPr id="2" name="Přímá spojovací čára 6"/>
          <p:cNvCxnSpPr>
            <a:cxnSpLocks noChangeShapeType="1"/>
          </p:cNvCxnSpPr>
          <p:nvPr/>
        </p:nvCxnSpPr>
        <p:spPr bwMode="auto">
          <a:xfrm rot="5400000">
            <a:off x="2682082" y="4091781"/>
            <a:ext cx="4787900" cy="1587"/>
          </a:xfrm>
          <a:prstGeom prst="line">
            <a:avLst/>
          </a:prstGeom>
          <a:noFill/>
          <a:ln w="1905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3042" name="AutoShape 50"/>
          <p:cNvSpPr>
            <a:spLocks noChangeArrowheads="1"/>
          </p:cNvSpPr>
          <p:nvPr/>
        </p:nvSpPr>
        <p:spPr bwMode="auto">
          <a:xfrm>
            <a:off x="4211638" y="4941888"/>
            <a:ext cx="863600" cy="431800"/>
          </a:xfrm>
          <a:prstGeom prst="leftRightArrow">
            <a:avLst>
              <a:gd name="adj1" fmla="val 50000"/>
              <a:gd name="adj2" fmla="val 3338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cs-CZ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3043" name="Text Box 51"/>
          <p:cNvSpPr txBox="1">
            <a:spLocks noChangeArrowheads="1"/>
          </p:cNvSpPr>
          <p:nvPr/>
        </p:nvSpPr>
        <p:spPr bwMode="auto">
          <a:xfrm>
            <a:off x="4211638" y="5294313"/>
            <a:ext cx="787400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>
                <a:solidFill>
                  <a:srgbClr val="3D251D"/>
                </a:solidFill>
                <a:latin typeface="Arial" charset="0"/>
              </a:rPr>
              <a:t>garáž</a:t>
            </a:r>
            <a:br>
              <a:rPr lang="cs-CZ" altLang="cs-CZ" sz="1800" b="1">
                <a:solidFill>
                  <a:srgbClr val="3D251D"/>
                </a:solidFill>
                <a:latin typeface="Arial" charset="0"/>
              </a:rPr>
            </a:br>
            <a:r>
              <a:rPr lang="cs-CZ" altLang="cs-CZ" sz="1800" b="1">
                <a:solidFill>
                  <a:srgbClr val="3D251D"/>
                </a:solidFill>
                <a:latin typeface="Arial" charset="0"/>
              </a:rPr>
              <a:t>&lt; 1</a:t>
            </a:r>
            <a:endParaRPr lang="en-US" altLang="cs-CZ" sz="1800" b="1">
              <a:solidFill>
                <a:srgbClr val="3D251D"/>
              </a:solidFill>
              <a:latin typeface="Arial" charset="0"/>
            </a:endParaRPr>
          </a:p>
        </p:txBody>
      </p:sp>
      <p:sp>
        <p:nvSpPr>
          <p:cNvPr id="42020" name="WordArt 52"/>
          <p:cNvSpPr>
            <a:spLocks noChangeArrowheads="1" noChangeShapeType="1" noTextEdit="1"/>
          </p:cNvSpPr>
          <p:nvPr/>
        </p:nvSpPr>
        <p:spPr bwMode="auto">
          <a:xfrm rot="-446283">
            <a:off x="2657475" y="5518150"/>
            <a:ext cx="838200" cy="1089025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2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cs-CZ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6600000" scaled="1"/>
                </a:gradFill>
                <a:latin typeface="Impact"/>
              </a:rPr>
              <a:t>Auto</a:t>
            </a:r>
            <a:br>
              <a:rPr lang="cs-CZ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6600000" scaled="1"/>
                </a:gradFill>
                <a:latin typeface="Impact"/>
              </a:rPr>
            </a:br>
            <a:endParaRPr lang="cs-CZ" sz="3600" kern="1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FFE701"/>
                  </a:gs>
                  <a:gs pos="100000">
                    <a:srgbClr val="FE3E02"/>
                  </a:gs>
                </a:gsLst>
                <a:lin ang="6600000" scaled="1"/>
              </a:gradFill>
              <a:latin typeface="Impact"/>
            </a:endParaRPr>
          </a:p>
          <a:p>
            <a:pPr algn="ctr"/>
            <a:r>
              <a:rPr lang="cs-CZ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6600000" scaled="1"/>
                </a:gradFill>
                <a:latin typeface="Impact"/>
              </a:rPr>
              <a:t>1</a:t>
            </a:r>
          </a:p>
        </p:txBody>
      </p:sp>
      <p:sp>
        <p:nvSpPr>
          <p:cNvPr id="37" name="Line 43"/>
          <p:cNvSpPr>
            <a:spLocks noChangeShapeType="1"/>
          </p:cNvSpPr>
          <p:nvPr/>
        </p:nvSpPr>
        <p:spPr bwMode="auto">
          <a:xfrm flipV="1">
            <a:off x="4756150" y="2187575"/>
            <a:ext cx="1223963" cy="792163"/>
          </a:xfrm>
          <a:prstGeom prst="line">
            <a:avLst/>
          </a:prstGeom>
          <a:noFill/>
          <a:ln w="7620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8" name="WordArt 52"/>
          <p:cNvSpPr>
            <a:spLocks noChangeArrowheads="1" noChangeShapeType="1" noTextEdit="1"/>
          </p:cNvSpPr>
          <p:nvPr/>
        </p:nvSpPr>
        <p:spPr bwMode="auto">
          <a:xfrm rot="1348537">
            <a:off x="4031541" y="5853383"/>
            <a:ext cx="1017359" cy="111254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4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>
              <a:defRPr/>
            </a:pPr>
            <a:r>
              <a:rPr lang="cs-CZ" sz="3600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6600000" scaled="1"/>
                </a:gradFill>
                <a:latin typeface="Impact"/>
                <a:cs typeface="+mn-cs"/>
              </a:rPr>
              <a:t>Auto</a:t>
            </a:r>
            <a:r>
              <a:rPr lang="cs-CZ" sz="3600" kern="10" dirty="0">
                <a:ln w="9525">
                  <a:round/>
                  <a:headEnd/>
                  <a:tailEnd/>
                </a:ln>
                <a:latin typeface="Impact"/>
                <a:cs typeface="+mn-cs"/>
              </a:rPr>
              <a:t/>
            </a:r>
            <a:br>
              <a:rPr lang="cs-CZ" sz="3600" kern="10" dirty="0">
                <a:ln w="9525">
                  <a:round/>
                  <a:headEnd/>
                  <a:tailEnd/>
                </a:ln>
                <a:latin typeface="Impact"/>
                <a:cs typeface="+mn-cs"/>
              </a:rPr>
            </a:br>
            <a:endParaRPr lang="cs-CZ" sz="3600" kern="10" dirty="0">
              <a:ln w="9525">
                <a:round/>
                <a:headEnd/>
                <a:tailEnd/>
              </a:ln>
              <a:latin typeface="Impact"/>
              <a:cs typeface="+mn-cs"/>
            </a:endParaRPr>
          </a:p>
          <a:p>
            <a:pPr algn="r">
              <a:defRPr/>
            </a:pPr>
            <a:r>
              <a:rPr lang="cs-CZ" sz="3600" kern="10" dirty="0">
                <a:ln w="9525">
                  <a:round/>
                  <a:headEnd/>
                  <a:tailEnd/>
                </a:ln>
                <a:latin typeface="Impact"/>
                <a:cs typeface="+mn-cs"/>
              </a:rPr>
              <a:t>1</a:t>
            </a:r>
          </a:p>
        </p:txBody>
      </p:sp>
      <p:cxnSp>
        <p:nvCxnSpPr>
          <p:cNvPr id="6" name="Přímá spojnice se šipkou 5"/>
          <p:cNvCxnSpPr/>
          <p:nvPr/>
        </p:nvCxnSpPr>
        <p:spPr>
          <a:xfrm flipV="1">
            <a:off x="5178425" y="3727450"/>
            <a:ext cx="0" cy="278765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ál 10"/>
          <p:cNvSpPr/>
          <p:nvPr/>
        </p:nvSpPr>
        <p:spPr>
          <a:xfrm>
            <a:off x="4827588" y="3640138"/>
            <a:ext cx="139700" cy="14922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4" name="Ovál 43"/>
          <p:cNvSpPr/>
          <p:nvPr/>
        </p:nvSpPr>
        <p:spPr>
          <a:xfrm>
            <a:off x="4135438" y="3621088"/>
            <a:ext cx="139700" cy="15081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5" name="Ovál 44"/>
          <p:cNvSpPr/>
          <p:nvPr/>
        </p:nvSpPr>
        <p:spPr>
          <a:xfrm>
            <a:off x="5006975" y="3387725"/>
            <a:ext cx="138113" cy="150813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6" name="Ovál 45"/>
          <p:cNvSpPr/>
          <p:nvPr/>
        </p:nvSpPr>
        <p:spPr>
          <a:xfrm>
            <a:off x="4324350" y="3371850"/>
            <a:ext cx="139700" cy="150813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7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23.4.2018    </a:t>
            </a:r>
            <a:r>
              <a:rPr lang="cs-CZ" sz="1200" dirty="0" smtClean="0">
                <a:solidFill>
                  <a:srgbClr val="D38E27"/>
                </a:solidFill>
              </a:rPr>
              <a:t>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8757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1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100"/>
                                        <p:tgtEl>
                                          <p:spTgt spid="42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9" grpId="0" animBg="1"/>
      <p:bldP spid="30" grpId="0" animBg="1"/>
      <p:bldP spid="42005" grpId="0"/>
      <p:bldP spid="42006" grpId="0"/>
      <p:bldP spid="42007" grpId="0"/>
      <p:bldP spid="42008" grpId="0"/>
      <p:bldP spid="42010" grpId="0" animBg="1"/>
      <p:bldP spid="42011" grpId="0" animBg="1"/>
      <p:bldP spid="42012" grpId="0" animBg="1"/>
      <p:bldP spid="42013" grpId="0" animBg="1"/>
      <p:bldP spid="42014" grpId="0" animBg="1"/>
      <p:bldP spid="42015" grpId="0" animBg="1"/>
      <p:bldP spid="42016" grpId="0" animBg="1"/>
      <p:bldP spid="42020" grpId="0" animBg="1"/>
      <p:bldP spid="37" grpId="0" animBg="1"/>
      <p:bldP spid="11" grpId="0" animBg="1"/>
      <p:bldP spid="44" grpId="0" animBg="1"/>
      <p:bldP spid="45" grpId="0" animBg="1"/>
      <p:bldP spid="46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TextovéPole 4"/>
          <p:cNvSpPr txBox="1">
            <a:spLocks noChangeArrowheads="1"/>
          </p:cNvSpPr>
          <p:nvPr/>
        </p:nvSpPr>
        <p:spPr bwMode="auto">
          <a:xfrm>
            <a:off x="3357563" y="714375"/>
            <a:ext cx="2000250" cy="314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20000">
                <a:sym typeface="Wingdings" pitchFamily="2" charset="2"/>
              </a:rPr>
              <a:t></a:t>
            </a:r>
            <a:endParaRPr lang="cs-CZ" sz="20000"/>
          </a:p>
        </p:txBody>
      </p:sp>
      <p:sp>
        <p:nvSpPr>
          <p:cNvPr id="53252" name="TextovéPole 5"/>
          <p:cNvSpPr txBox="1">
            <a:spLocks noChangeArrowheads="1"/>
          </p:cNvSpPr>
          <p:nvPr/>
        </p:nvSpPr>
        <p:spPr bwMode="auto">
          <a:xfrm>
            <a:off x="1692275" y="4500563"/>
            <a:ext cx="5880136" cy="984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sz="4000" dirty="0">
                <a:latin typeface="Book Antiqua" pitchFamily="18" charset="0"/>
              </a:rPr>
              <a:t>Děkuji vám za </a:t>
            </a:r>
            <a:r>
              <a:rPr lang="cs-CZ" sz="4000" dirty="0" smtClean="0">
                <a:latin typeface="Book Antiqua" pitchFamily="18" charset="0"/>
              </a:rPr>
              <a:t>pozornost</a:t>
            </a:r>
            <a:endParaRPr lang="en-US" sz="4000" dirty="0" smtClean="0">
              <a:latin typeface="Book Antiqua" pitchFamily="18" charset="0"/>
            </a:endParaRPr>
          </a:p>
          <a:p>
            <a:pPr algn="r" eaLnBrk="1" hangingPunct="1"/>
            <a:r>
              <a:rPr lang="cs-CZ" dirty="0" smtClean="0">
                <a:latin typeface="Book Antiqua" pitchFamily="18" charset="0"/>
              </a:rPr>
              <a:t>(Následující přívažek jen pro vážné zájemce)</a:t>
            </a:r>
            <a:endParaRPr lang="cs-CZ" dirty="0">
              <a:latin typeface="Book Antiqua" pitchFamily="18" charset="0"/>
            </a:endParaRPr>
          </a:p>
        </p:txBody>
      </p:sp>
      <p:sp>
        <p:nvSpPr>
          <p:cNvPr id="6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23.4.2018    </a:t>
            </a:r>
            <a:r>
              <a:rPr lang="cs-CZ" sz="1200" dirty="0" smtClean="0">
                <a:solidFill>
                  <a:srgbClr val="D38E27"/>
                </a:solidFill>
              </a:rPr>
              <a:t>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7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36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-107950" y="1557338"/>
            <a:ext cx="9251950" cy="977900"/>
          </a:xfrm>
        </p:spPr>
        <p:txBody>
          <a:bodyPr/>
          <a:lstStyle/>
          <a:p>
            <a:pPr lvl="1" eaLnBrk="1" hangingPunct="1"/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Čtverec intervalu (</a:t>
            </a:r>
            <a:r>
              <a:rPr lang="en-GB" smtClean="0">
                <a:solidFill>
                  <a:schemeClr val="tx1"/>
                </a:solidFill>
                <a:latin typeface="Book Antiqua" pitchFamily="18" charset="0"/>
              </a:rPr>
              <a:t>&gt;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 0: prostoru, </a:t>
            </a:r>
            <a:r>
              <a:rPr lang="en-GB" smtClean="0">
                <a:solidFill>
                  <a:schemeClr val="tx1"/>
                </a:solidFill>
                <a:latin typeface="Book Antiqua" pitchFamily="18" charset="0"/>
              </a:rPr>
              <a:t>&lt;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 0: času podobný) </a:t>
            </a:r>
            <a:br>
              <a:rPr lang="cs-CZ" smtClean="0">
                <a:solidFill>
                  <a:schemeClr val="tx1"/>
                </a:solidFill>
                <a:latin typeface="Book Antiqua" pitchFamily="18" charset="0"/>
              </a:rPr>
            </a:b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I</a:t>
            </a:r>
            <a:r>
              <a:rPr lang="cs-CZ" baseline="30000" smtClean="0">
                <a:solidFill>
                  <a:schemeClr val="tx1"/>
                </a:solidFill>
                <a:latin typeface="Book Antiqua" pitchFamily="18" charset="0"/>
              </a:rPr>
              <a:t>2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 = 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baseline="30000" smtClean="0">
                <a:solidFill>
                  <a:schemeClr val="tx1"/>
                </a:solidFill>
                <a:latin typeface="Book Antiqua" pitchFamily="18" charset="0"/>
              </a:rPr>
              <a:t>2 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+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y</a:t>
            </a:r>
            <a:r>
              <a:rPr lang="cs-CZ" baseline="30000" smtClean="0">
                <a:solidFill>
                  <a:schemeClr val="tx1"/>
                </a:solidFill>
                <a:latin typeface="Book Antiqua" pitchFamily="18" charset="0"/>
              </a:rPr>
              <a:t>2 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+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z</a:t>
            </a:r>
            <a:r>
              <a:rPr lang="cs-CZ" baseline="30000" smtClean="0">
                <a:solidFill>
                  <a:schemeClr val="tx1"/>
                </a:solidFill>
                <a:latin typeface="Book Antiqua" pitchFamily="18" charset="0"/>
              </a:rPr>
              <a:t>2 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– 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c</a:t>
            </a:r>
            <a:r>
              <a:rPr lang="cs-CZ" baseline="30000" smtClean="0">
                <a:solidFill>
                  <a:schemeClr val="tx1"/>
                </a:solidFill>
                <a:latin typeface="Book Antiqua" pitchFamily="18" charset="0"/>
              </a:rPr>
              <a:t>2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t</a:t>
            </a:r>
            <a:r>
              <a:rPr lang="cs-CZ" baseline="30000" smtClean="0">
                <a:solidFill>
                  <a:schemeClr val="tx1"/>
                </a:solidFill>
                <a:latin typeface="Book Antiqua" pitchFamily="18" charset="0"/>
              </a:rPr>
              <a:t>2</a:t>
            </a:r>
          </a:p>
        </p:txBody>
      </p:sp>
      <p:sp>
        <p:nvSpPr>
          <p:cNvPr id="41987" name="Zástupný symbol pro zápatí 4"/>
          <p:cNvSpPr txBox="1">
            <a:spLocks noGrp="1"/>
          </p:cNvSpPr>
          <p:nvPr/>
        </p:nvSpPr>
        <p:spPr bwMode="auto">
          <a:xfrm>
            <a:off x="3581400" y="76200"/>
            <a:ext cx="2895600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endParaRPr lang="en-US" sz="1200">
              <a:solidFill>
                <a:srgbClr val="D38E27"/>
              </a:solidFill>
              <a:latin typeface="Book Antiqua" pitchFamily="18" charset="0"/>
            </a:endParaRPr>
          </a:p>
        </p:txBody>
      </p:sp>
      <p:sp>
        <p:nvSpPr>
          <p:cNvPr id="41990" name="Text Box 6"/>
          <p:cNvSpPr txBox="1">
            <a:spLocks noChangeArrowheads="1"/>
          </p:cNvSpPr>
          <p:nvPr/>
        </p:nvSpPr>
        <p:spPr bwMode="auto">
          <a:xfrm>
            <a:off x="827088" y="423863"/>
            <a:ext cx="7416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4000" b="1" i="1">
                <a:latin typeface="Book Antiqua" pitchFamily="18" charset="0"/>
              </a:rPr>
              <a:t>Invarianty Lorentzových trafo</a:t>
            </a:r>
            <a:endParaRPr lang="en-US" sz="4000" b="1" i="1">
              <a:latin typeface="Book Antiqua" pitchFamily="18" charset="0"/>
            </a:endParaRPr>
          </a:p>
        </p:txBody>
      </p:sp>
      <p:sp>
        <p:nvSpPr>
          <p:cNvPr id="2" name="Zástupný symbol pro obsah 2"/>
          <p:cNvSpPr>
            <a:spLocks/>
          </p:cNvSpPr>
          <p:nvPr/>
        </p:nvSpPr>
        <p:spPr bwMode="auto">
          <a:xfrm>
            <a:off x="-107950" y="2492375"/>
            <a:ext cx="9251950" cy="97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 i="1">
                <a:latin typeface="Book Antiqua" pitchFamily="18" charset="0"/>
              </a:rPr>
              <a:t>I</a:t>
            </a:r>
            <a:r>
              <a:rPr lang="cs-CZ" sz="2800" baseline="30000">
                <a:latin typeface="Book Antiqua" pitchFamily="18" charset="0"/>
              </a:rPr>
              <a:t>2</a:t>
            </a:r>
            <a:r>
              <a:rPr lang="cs-CZ" sz="2800">
                <a:latin typeface="Book Antiqua" pitchFamily="18" charset="0"/>
              </a:rPr>
              <a:t> = </a:t>
            </a:r>
            <a:r>
              <a:rPr lang="cs-CZ" sz="2800" i="1">
                <a:latin typeface="Book Antiqua" pitchFamily="18" charset="0"/>
              </a:rPr>
              <a:t>x</a:t>
            </a:r>
            <a:r>
              <a:rPr lang="cs-CZ" sz="2800" baseline="30000">
                <a:latin typeface="Book Antiqua" pitchFamily="18" charset="0"/>
              </a:rPr>
              <a:t>2 </a:t>
            </a:r>
            <a:r>
              <a:rPr lang="cs-CZ" sz="2800">
                <a:latin typeface="Book Antiqua" pitchFamily="18" charset="0"/>
              </a:rPr>
              <a:t>+</a:t>
            </a:r>
            <a:r>
              <a:rPr lang="cs-CZ" sz="2800" i="1">
                <a:latin typeface="Book Antiqua" pitchFamily="18" charset="0"/>
              </a:rPr>
              <a:t>y</a:t>
            </a:r>
            <a:r>
              <a:rPr lang="cs-CZ" sz="2800" baseline="30000">
                <a:latin typeface="Book Antiqua" pitchFamily="18" charset="0"/>
              </a:rPr>
              <a:t>2 </a:t>
            </a:r>
            <a:r>
              <a:rPr lang="cs-CZ" sz="2800">
                <a:latin typeface="Book Antiqua" pitchFamily="18" charset="0"/>
              </a:rPr>
              <a:t>+</a:t>
            </a:r>
            <a:r>
              <a:rPr lang="cs-CZ" sz="2800" i="1">
                <a:latin typeface="Book Antiqua" pitchFamily="18" charset="0"/>
              </a:rPr>
              <a:t>z</a:t>
            </a:r>
            <a:r>
              <a:rPr lang="cs-CZ" sz="2800" baseline="30000">
                <a:latin typeface="Book Antiqua" pitchFamily="18" charset="0"/>
              </a:rPr>
              <a:t>2 </a:t>
            </a:r>
            <a:r>
              <a:rPr lang="cs-CZ" sz="2800">
                <a:latin typeface="Book Antiqua" pitchFamily="18" charset="0"/>
              </a:rPr>
              <a:t>– </a:t>
            </a:r>
            <a:r>
              <a:rPr lang="cs-CZ" sz="2800" i="1">
                <a:latin typeface="Book Antiqua" pitchFamily="18" charset="0"/>
              </a:rPr>
              <a:t>x</a:t>
            </a:r>
            <a:r>
              <a:rPr lang="cs-CZ" sz="2800" baseline="-25000">
                <a:latin typeface="Book Antiqua" pitchFamily="18" charset="0"/>
              </a:rPr>
              <a:t>0</a:t>
            </a:r>
            <a:r>
              <a:rPr lang="cs-CZ" sz="2800" baseline="30000">
                <a:latin typeface="Book Antiqua" pitchFamily="18" charset="0"/>
              </a:rPr>
              <a:t>2</a:t>
            </a:r>
            <a:r>
              <a:rPr lang="cs-CZ" sz="2800">
                <a:latin typeface="Book Antiqua" pitchFamily="18" charset="0"/>
              </a:rPr>
              <a:t>		</a:t>
            </a:r>
            <a:r>
              <a:rPr lang="cs-CZ" sz="2800" i="1">
                <a:latin typeface="Book Antiqua" pitchFamily="18" charset="0"/>
              </a:rPr>
              <a:t>x</a:t>
            </a:r>
            <a:r>
              <a:rPr lang="cs-CZ" sz="2800" baseline="-25000">
                <a:latin typeface="Book Antiqua" pitchFamily="18" charset="0"/>
              </a:rPr>
              <a:t>0</a:t>
            </a:r>
            <a:r>
              <a:rPr lang="cs-CZ" sz="2800">
                <a:latin typeface="Book Antiqua" pitchFamily="18" charset="0"/>
              </a:rPr>
              <a:t> = </a:t>
            </a:r>
            <a:r>
              <a:rPr lang="cs-CZ" sz="2800" i="1">
                <a:latin typeface="Book Antiqua" pitchFamily="18" charset="0"/>
              </a:rPr>
              <a:t>c t</a:t>
            </a:r>
            <a:endParaRPr lang="cs-CZ" sz="2800" i="1" baseline="30000">
              <a:latin typeface="Book Antiqua" pitchFamily="18" charset="0"/>
            </a:endParaRPr>
          </a:p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 i="1">
                <a:latin typeface="Book Antiqua" pitchFamily="18" charset="0"/>
              </a:rPr>
              <a:t>I</a:t>
            </a:r>
            <a:r>
              <a:rPr lang="cs-CZ" sz="2800" baseline="30000">
                <a:latin typeface="Book Antiqua" pitchFamily="18" charset="0"/>
              </a:rPr>
              <a:t>2</a:t>
            </a:r>
            <a:r>
              <a:rPr lang="cs-CZ" sz="2800">
                <a:latin typeface="Book Antiqua" pitchFamily="18" charset="0"/>
              </a:rPr>
              <a:t> = </a:t>
            </a:r>
            <a:r>
              <a:rPr lang="cs-CZ" sz="2800" i="1">
                <a:latin typeface="Book Antiqua" pitchFamily="18" charset="0"/>
              </a:rPr>
              <a:t>x</a:t>
            </a:r>
            <a:r>
              <a:rPr lang="cs-CZ" sz="2800" baseline="30000">
                <a:latin typeface="Book Antiqua" pitchFamily="18" charset="0"/>
              </a:rPr>
              <a:t>2</a:t>
            </a:r>
            <a:r>
              <a:rPr lang="cs-CZ" sz="2800">
                <a:latin typeface="Book Antiqua" pitchFamily="18" charset="0"/>
              </a:rPr>
              <a:t>– </a:t>
            </a:r>
            <a:r>
              <a:rPr lang="cs-CZ" sz="2800" i="1">
                <a:latin typeface="Book Antiqua" pitchFamily="18" charset="0"/>
              </a:rPr>
              <a:t>x</a:t>
            </a:r>
            <a:r>
              <a:rPr lang="cs-CZ" sz="2800" baseline="-25000">
                <a:latin typeface="Book Antiqua" pitchFamily="18" charset="0"/>
              </a:rPr>
              <a:t>0</a:t>
            </a:r>
            <a:r>
              <a:rPr lang="cs-CZ" sz="2800" baseline="30000">
                <a:latin typeface="Book Antiqua" pitchFamily="18" charset="0"/>
              </a:rPr>
              <a:t>2</a:t>
            </a:r>
          </a:p>
        </p:txBody>
      </p:sp>
      <p:sp>
        <p:nvSpPr>
          <p:cNvPr id="9" name="Zástupný symbol pro obsah 2"/>
          <p:cNvSpPr>
            <a:spLocks/>
          </p:cNvSpPr>
          <p:nvPr/>
        </p:nvSpPr>
        <p:spPr bwMode="auto">
          <a:xfrm>
            <a:off x="-76200" y="3816350"/>
            <a:ext cx="9144000" cy="195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>
                <a:latin typeface="Book Antiqua" pitchFamily="18" charset="0"/>
              </a:rPr>
              <a:t>H. Minkowski:</a:t>
            </a:r>
            <a:br>
              <a:rPr lang="cs-CZ" sz="2800">
                <a:latin typeface="Book Antiqua" pitchFamily="18" charset="0"/>
              </a:rPr>
            </a:br>
            <a:r>
              <a:rPr lang="cs-CZ" sz="2800" i="1">
                <a:latin typeface="Book Antiqua" pitchFamily="18" charset="0"/>
              </a:rPr>
              <a:t>I</a:t>
            </a:r>
            <a:r>
              <a:rPr lang="cs-CZ" sz="2800" baseline="30000">
                <a:latin typeface="Book Antiqua" pitchFamily="18" charset="0"/>
              </a:rPr>
              <a:t>2</a:t>
            </a:r>
            <a:r>
              <a:rPr lang="cs-CZ" sz="2800">
                <a:latin typeface="Book Antiqua" pitchFamily="18" charset="0"/>
              </a:rPr>
              <a:t> = </a:t>
            </a:r>
            <a:r>
              <a:rPr lang="cs-CZ" sz="2800" i="1">
                <a:latin typeface="Book Antiqua" pitchFamily="18" charset="0"/>
              </a:rPr>
              <a:t>x</a:t>
            </a:r>
            <a:r>
              <a:rPr lang="cs-CZ" sz="2800" baseline="30000">
                <a:latin typeface="Book Antiqua" pitchFamily="18" charset="0"/>
              </a:rPr>
              <a:t>2 </a:t>
            </a:r>
            <a:r>
              <a:rPr lang="cs-CZ" sz="2800">
                <a:latin typeface="Book Antiqua" pitchFamily="18" charset="0"/>
              </a:rPr>
              <a:t>+</a:t>
            </a:r>
            <a:r>
              <a:rPr lang="cs-CZ" sz="2800" i="1">
                <a:latin typeface="Book Antiqua" pitchFamily="18" charset="0"/>
              </a:rPr>
              <a:t>y</a:t>
            </a:r>
            <a:r>
              <a:rPr lang="cs-CZ" sz="2800" baseline="30000">
                <a:latin typeface="Book Antiqua" pitchFamily="18" charset="0"/>
              </a:rPr>
              <a:t>2 </a:t>
            </a:r>
            <a:r>
              <a:rPr lang="cs-CZ" sz="2800">
                <a:latin typeface="Book Antiqua" pitchFamily="18" charset="0"/>
              </a:rPr>
              <a:t>+</a:t>
            </a:r>
            <a:r>
              <a:rPr lang="cs-CZ" sz="2800" i="1">
                <a:latin typeface="Book Antiqua" pitchFamily="18" charset="0"/>
              </a:rPr>
              <a:t>z</a:t>
            </a:r>
            <a:r>
              <a:rPr lang="cs-CZ" sz="2800" baseline="30000">
                <a:latin typeface="Book Antiqua" pitchFamily="18" charset="0"/>
              </a:rPr>
              <a:t>2</a:t>
            </a:r>
            <a:r>
              <a:rPr lang="cs-CZ" sz="2800">
                <a:latin typeface="Book Antiqua" pitchFamily="18" charset="0"/>
              </a:rPr>
              <a:t>+</a:t>
            </a:r>
            <a:r>
              <a:rPr lang="cs-CZ" sz="2800" baseline="30000">
                <a:latin typeface="Book Antiqua" pitchFamily="18" charset="0"/>
              </a:rPr>
              <a:t> </a:t>
            </a:r>
            <a:r>
              <a:rPr lang="cs-CZ" sz="2800" i="1">
                <a:latin typeface="Book Antiqua" pitchFamily="18" charset="0"/>
              </a:rPr>
              <a:t>x</a:t>
            </a:r>
            <a:r>
              <a:rPr lang="cs-CZ" sz="2800" baseline="-25000">
                <a:latin typeface="Book Antiqua" pitchFamily="18" charset="0"/>
              </a:rPr>
              <a:t>4</a:t>
            </a:r>
            <a:r>
              <a:rPr lang="cs-CZ" sz="2800" baseline="30000">
                <a:latin typeface="Book Antiqua" pitchFamily="18" charset="0"/>
              </a:rPr>
              <a:t>2</a:t>
            </a:r>
            <a:r>
              <a:rPr lang="cs-CZ" sz="2800">
                <a:latin typeface="Book Antiqua" pitchFamily="18" charset="0"/>
              </a:rPr>
              <a:t> 		</a:t>
            </a:r>
            <a:r>
              <a:rPr lang="cs-CZ" sz="2800" i="1">
                <a:latin typeface="Book Antiqua" pitchFamily="18" charset="0"/>
              </a:rPr>
              <a:t>x</a:t>
            </a:r>
            <a:r>
              <a:rPr lang="cs-CZ" sz="2800" baseline="-25000">
                <a:latin typeface="Book Antiqua" pitchFamily="18" charset="0"/>
              </a:rPr>
              <a:t>4</a:t>
            </a:r>
            <a:r>
              <a:rPr lang="cs-CZ" sz="2800">
                <a:latin typeface="Book Antiqua" pitchFamily="18" charset="0"/>
              </a:rPr>
              <a:t> = i </a:t>
            </a:r>
            <a:r>
              <a:rPr lang="cs-CZ" sz="2800" i="1">
                <a:latin typeface="Book Antiqua" pitchFamily="18" charset="0"/>
              </a:rPr>
              <a:t>c t</a:t>
            </a:r>
          </a:p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>
                <a:latin typeface="Book Antiqua" pitchFamily="18" charset="0"/>
              </a:rPr>
              <a:t>Pseudoeuklidovská metrika (</a:t>
            </a:r>
            <a:r>
              <a:rPr lang="cs-CZ" sz="2800" i="1">
                <a:latin typeface="Book Antiqua" pitchFamily="18" charset="0"/>
              </a:rPr>
              <a:t>I</a:t>
            </a:r>
            <a:r>
              <a:rPr lang="cs-CZ" sz="2800" baseline="30000">
                <a:latin typeface="Book Antiqua" pitchFamily="18" charset="0"/>
              </a:rPr>
              <a:t>2</a:t>
            </a:r>
            <a:r>
              <a:rPr lang="cs-CZ" sz="2800" baseline="-25000">
                <a:latin typeface="Book Antiqua" pitchFamily="18" charset="0"/>
              </a:rPr>
              <a:t>AB</a:t>
            </a:r>
            <a:r>
              <a:rPr lang="cs-CZ" sz="2800">
                <a:latin typeface="Book Antiqua" pitchFamily="18" charset="0"/>
              </a:rPr>
              <a:t> = 0 i pro různé události A, B).</a:t>
            </a:r>
          </a:p>
        </p:txBody>
      </p:sp>
      <p:sp>
        <p:nvSpPr>
          <p:cNvPr id="10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23.4.2018  </a:t>
            </a:r>
            <a:r>
              <a:rPr lang="cs-CZ" sz="1200" dirty="0" smtClean="0">
                <a:solidFill>
                  <a:srgbClr val="D38E27"/>
                </a:solidFill>
              </a:rPr>
              <a:t>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11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37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1218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-107950" y="1557338"/>
            <a:ext cx="9251950" cy="977900"/>
          </a:xfrm>
        </p:spPr>
        <p:txBody>
          <a:bodyPr/>
          <a:lstStyle/>
          <a:p>
            <a:pPr lvl="1" eaLnBrk="1" hangingPunct="1"/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Čtyřvektor polohy 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R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 (posunutí ∆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R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 ): </a:t>
            </a:r>
            <a:br>
              <a:rPr lang="cs-CZ" smtClean="0">
                <a:solidFill>
                  <a:schemeClr val="tx1"/>
                </a:solidFill>
                <a:latin typeface="Book Antiqua" pitchFamily="18" charset="0"/>
              </a:rPr>
            </a:b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R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 = {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;</a:t>
            </a:r>
            <a:r>
              <a:rPr lang="cs-CZ" baseline="30000" smtClean="0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y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; 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z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; i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ct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}</a:t>
            </a:r>
          </a:p>
        </p:txBody>
      </p:sp>
      <p:sp>
        <p:nvSpPr>
          <p:cNvPr id="43011" name="Zástupný symbol pro zápatí 4"/>
          <p:cNvSpPr txBox="1">
            <a:spLocks noGrp="1"/>
          </p:cNvSpPr>
          <p:nvPr/>
        </p:nvSpPr>
        <p:spPr bwMode="auto">
          <a:xfrm>
            <a:off x="3581400" y="76200"/>
            <a:ext cx="2895600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endParaRPr lang="en-US" sz="1200">
              <a:solidFill>
                <a:srgbClr val="D38E27"/>
              </a:solidFill>
              <a:latin typeface="Book Antiqua" pitchFamily="18" charset="0"/>
            </a:endParaRPr>
          </a:p>
        </p:txBody>
      </p:sp>
      <p:sp>
        <p:nvSpPr>
          <p:cNvPr id="43014" name="Text Box 6"/>
          <p:cNvSpPr txBox="1">
            <a:spLocks noChangeArrowheads="1"/>
          </p:cNvSpPr>
          <p:nvPr/>
        </p:nvSpPr>
        <p:spPr bwMode="auto">
          <a:xfrm>
            <a:off x="827088" y="423863"/>
            <a:ext cx="7416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4000" b="1" i="1">
                <a:latin typeface="Book Antiqua" pitchFamily="18" charset="0"/>
              </a:rPr>
              <a:t>Vektor vůči Lorentzovým trafo</a:t>
            </a:r>
            <a:endParaRPr lang="en-US" sz="4000" b="1" i="1">
              <a:latin typeface="Book Antiqua" pitchFamily="18" charset="0"/>
            </a:endParaRPr>
          </a:p>
        </p:txBody>
      </p:sp>
      <p:sp>
        <p:nvSpPr>
          <p:cNvPr id="2" name="Zástupný symbol pro obsah 2"/>
          <p:cNvSpPr>
            <a:spLocks/>
          </p:cNvSpPr>
          <p:nvPr/>
        </p:nvSpPr>
        <p:spPr bwMode="auto">
          <a:xfrm>
            <a:off x="-107950" y="2492375"/>
            <a:ext cx="9251950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 i="1">
                <a:latin typeface="Book Antiqua" pitchFamily="18" charset="0"/>
              </a:rPr>
              <a:t>R</a:t>
            </a:r>
            <a:r>
              <a:rPr lang="cs-CZ" sz="2800">
                <a:latin typeface="Book Antiqua" pitchFamily="18" charset="0"/>
              </a:rPr>
              <a:t> = {</a:t>
            </a:r>
            <a:r>
              <a:rPr lang="cs-CZ" sz="2800" i="1">
                <a:latin typeface="Book Antiqua" pitchFamily="18" charset="0"/>
              </a:rPr>
              <a:t>x</a:t>
            </a:r>
            <a:r>
              <a:rPr lang="cs-CZ" sz="2800" baseline="-25000">
                <a:latin typeface="Book Antiqua" pitchFamily="18" charset="0"/>
              </a:rPr>
              <a:t>1</a:t>
            </a:r>
            <a:r>
              <a:rPr lang="cs-CZ" sz="2800">
                <a:latin typeface="Book Antiqua" pitchFamily="18" charset="0"/>
              </a:rPr>
              <a:t>;</a:t>
            </a:r>
            <a:r>
              <a:rPr lang="cs-CZ" sz="2800" baseline="30000">
                <a:latin typeface="Book Antiqua" pitchFamily="18" charset="0"/>
              </a:rPr>
              <a:t>  </a:t>
            </a:r>
            <a:r>
              <a:rPr lang="cs-CZ" sz="2800" i="1">
                <a:latin typeface="Book Antiqua" pitchFamily="18" charset="0"/>
              </a:rPr>
              <a:t>x</a:t>
            </a:r>
            <a:r>
              <a:rPr lang="cs-CZ" sz="2800" baseline="-25000">
                <a:latin typeface="Book Antiqua" pitchFamily="18" charset="0"/>
              </a:rPr>
              <a:t>2</a:t>
            </a:r>
            <a:r>
              <a:rPr lang="cs-CZ" sz="2800">
                <a:latin typeface="Book Antiqua" pitchFamily="18" charset="0"/>
              </a:rPr>
              <a:t>; </a:t>
            </a:r>
            <a:r>
              <a:rPr lang="cs-CZ" sz="2800" i="1">
                <a:latin typeface="Book Antiqua" pitchFamily="18" charset="0"/>
              </a:rPr>
              <a:t>x</a:t>
            </a:r>
            <a:r>
              <a:rPr lang="cs-CZ" sz="2800" baseline="-25000">
                <a:latin typeface="Book Antiqua" pitchFamily="18" charset="0"/>
              </a:rPr>
              <a:t>3</a:t>
            </a:r>
            <a:r>
              <a:rPr lang="cs-CZ" sz="2800">
                <a:latin typeface="Book Antiqua" pitchFamily="18" charset="0"/>
              </a:rPr>
              <a:t>; </a:t>
            </a:r>
            <a:r>
              <a:rPr lang="cs-CZ" sz="2800" i="1">
                <a:latin typeface="Book Antiqua" pitchFamily="18" charset="0"/>
              </a:rPr>
              <a:t>x</a:t>
            </a:r>
            <a:r>
              <a:rPr lang="cs-CZ" sz="2800" baseline="-25000">
                <a:latin typeface="Book Antiqua" pitchFamily="18" charset="0"/>
              </a:rPr>
              <a:t>4</a:t>
            </a:r>
            <a:r>
              <a:rPr lang="cs-CZ" sz="2800">
                <a:latin typeface="Book Antiqua" pitchFamily="18" charset="0"/>
              </a:rPr>
              <a:t>}</a:t>
            </a:r>
            <a:endParaRPr lang="cs-CZ" sz="2800" baseline="30000">
              <a:latin typeface="Book Antiqua" pitchFamily="18" charset="0"/>
            </a:endParaRPr>
          </a:p>
        </p:txBody>
      </p:sp>
      <p:sp>
        <p:nvSpPr>
          <p:cNvPr id="4" name="Zástupný symbol pro obsah 2"/>
          <p:cNvSpPr>
            <a:spLocks/>
          </p:cNvSpPr>
          <p:nvPr/>
        </p:nvSpPr>
        <p:spPr bwMode="auto">
          <a:xfrm>
            <a:off x="-111125" y="3059113"/>
            <a:ext cx="9251950" cy="52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 i="1">
                <a:latin typeface="Book Antiqua" pitchFamily="18" charset="0"/>
              </a:rPr>
              <a:t>R</a:t>
            </a:r>
            <a:r>
              <a:rPr lang="cs-CZ" sz="2800">
                <a:latin typeface="Book Antiqua" pitchFamily="18" charset="0"/>
              </a:rPr>
              <a:t> = {</a:t>
            </a:r>
            <a:r>
              <a:rPr lang="cs-CZ" sz="2800" i="1">
                <a:latin typeface="Book Antiqua" pitchFamily="18" charset="0"/>
              </a:rPr>
              <a:t>x</a:t>
            </a:r>
            <a:r>
              <a:rPr lang="cs-CZ" sz="2800" baseline="-25000">
                <a:latin typeface="Book Antiqua" pitchFamily="18" charset="0"/>
              </a:rPr>
              <a:t>1</a:t>
            </a:r>
            <a:r>
              <a:rPr lang="cs-CZ" sz="2800">
                <a:latin typeface="Book Antiqua" pitchFamily="18" charset="0"/>
              </a:rPr>
              <a:t>;</a:t>
            </a:r>
            <a:r>
              <a:rPr lang="cs-CZ" sz="2800" baseline="30000">
                <a:latin typeface="Book Antiqua" pitchFamily="18" charset="0"/>
              </a:rPr>
              <a:t> </a:t>
            </a:r>
            <a:r>
              <a:rPr lang="cs-CZ" sz="2800">
                <a:latin typeface="Book Antiqua" pitchFamily="18" charset="0"/>
              </a:rPr>
              <a:t>i </a:t>
            </a:r>
            <a:r>
              <a:rPr lang="cs-CZ" sz="2800" i="1">
                <a:latin typeface="Book Antiqua" pitchFamily="18" charset="0"/>
              </a:rPr>
              <a:t>x</a:t>
            </a:r>
            <a:r>
              <a:rPr lang="cs-CZ" sz="2800" baseline="-25000">
                <a:latin typeface="Book Antiqua" pitchFamily="18" charset="0"/>
              </a:rPr>
              <a:t>0</a:t>
            </a:r>
            <a:r>
              <a:rPr lang="cs-CZ" sz="2800">
                <a:latin typeface="Book Antiqua" pitchFamily="18" charset="0"/>
              </a:rPr>
              <a:t>}</a:t>
            </a:r>
          </a:p>
        </p:txBody>
      </p:sp>
      <p:sp>
        <p:nvSpPr>
          <p:cNvPr id="7" name="Zástupný symbol pro obsah 2"/>
          <p:cNvSpPr>
            <a:spLocks/>
          </p:cNvSpPr>
          <p:nvPr/>
        </p:nvSpPr>
        <p:spPr bwMode="auto">
          <a:xfrm>
            <a:off x="-111125" y="3654425"/>
            <a:ext cx="9251950" cy="195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>
                <a:latin typeface="Book Antiqua" pitchFamily="18" charset="0"/>
              </a:rPr>
              <a:t>Pozor: čas </a:t>
            </a:r>
            <a:r>
              <a:rPr lang="cs-CZ" sz="2800" i="1">
                <a:latin typeface="Book Antiqua" pitchFamily="18" charset="0"/>
              </a:rPr>
              <a:t>t </a:t>
            </a:r>
            <a:r>
              <a:rPr lang="cs-CZ" sz="2800">
                <a:latin typeface="Book Antiqua" pitchFamily="18" charset="0"/>
              </a:rPr>
              <a:t>není invariant! Je jen jednou ze složek.</a:t>
            </a:r>
            <a:br>
              <a:rPr lang="cs-CZ" sz="2800">
                <a:latin typeface="Book Antiqua" pitchFamily="18" charset="0"/>
              </a:rPr>
            </a:br>
            <a:r>
              <a:rPr lang="cs-CZ" sz="2800">
                <a:latin typeface="Book Antiqua" pitchFamily="18" charset="0"/>
              </a:rPr>
              <a:t>Invariantem je ale </a:t>
            </a:r>
            <a:r>
              <a:rPr lang="cs-CZ" sz="2800" i="1">
                <a:latin typeface="Book Antiqua" pitchFamily="18" charset="0"/>
              </a:rPr>
              <a:t>vlastní čas </a:t>
            </a:r>
            <a:r>
              <a:rPr lang="el-GR" sz="2800" i="1">
                <a:latin typeface="Book Antiqua" pitchFamily="18" charset="0"/>
              </a:rPr>
              <a:t>τ</a:t>
            </a:r>
            <a:r>
              <a:rPr lang="cs-CZ" sz="2800" i="1">
                <a:latin typeface="Book Antiqua" pitchFamily="18" charset="0"/>
              </a:rPr>
              <a:t> = t / </a:t>
            </a:r>
            <a:r>
              <a:rPr lang="el-GR" sz="2800" i="1">
                <a:latin typeface="Book Antiqua" pitchFamily="18" charset="0"/>
              </a:rPr>
              <a:t>γ</a:t>
            </a:r>
            <a:r>
              <a:rPr lang="cs-CZ" sz="2800" i="1">
                <a:latin typeface="Book Antiqua" pitchFamily="18" charset="0"/>
              </a:rPr>
              <a:t>.</a:t>
            </a:r>
            <a:br>
              <a:rPr lang="cs-CZ" sz="2800" i="1">
                <a:latin typeface="Book Antiqua" pitchFamily="18" charset="0"/>
              </a:rPr>
            </a:br>
            <a:endParaRPr lang="el-GR" sz="2800" i="1">
              <a:latin typeface="Book Antiqua" pitchFamily="18" charset="0"/>
            </a:endParaRPr>
          </a:p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 b="1">
                <a:latin typeface="Book Antiqua" pitchFamily="18" charset="0"/>
              </a:rPr>
              <a:t>Vlastní čas </a:t>
            </a:r>
            <a:r>
              <a:rPr lang="el-GR" sz="2800" i="1">
                <a:latin typeface="Book Antiqua" pitchFamily="18" charset="0"/>
              </a:rPr>
              <a:t>τ</a:t>
            </a:r>
            <a:r>
              <a:rPr lang="cs-CZ" sz="2800" i="1">
                <a:latin typeface="Book Antiqua" pitchFamily="18" charset="0"/>
              </a:rPr>
              <a:t> = t / </a:t>
            </a:r>
            <a:r>
              <a:rPr lang="el-GR" sz="2800" i="1">
                <a:latin typeface="Book Antiqua" pitchFamily="18" charset="0"/>
              </a:rPr>
              <a:t>γ</a:t>
            </a:r>
            <a:r>
              <a:rPr lang="cs-CZ" sz="2800" i="1">
                <a:latin typeface="Book Antiqua" pitchFamily="18" charset="0"/>
              </a:rPr>
              <a:t> </a:t>
            </a:r>
            <a:r>
              <a:rPr lang="cs-CZ" sz="2800">
                <a:latin typeface="Book Antiqua" pitchFamily="18" charset="0"/>
              </a:rPr>
              <a:t>je invariantní vůči Ltrafo.</a:t>
            </a:r>
            <a:endParaRPr lang="cs-CZ" sz="2800" i="1">
              <a:latin typeface="Book Antiqua" pitchFamily="18" charset="0"/>
            </a:endParaRPr>
          </a:p>
        </p:txBody>
      </p:sp>
      <p:sp>
        <p:nvSpPr>
          <p:cNvPr id="10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23.4.2018  </a:t>
            </a:r>
            <a:r>
              <a:rPr lang="cs-CZ" sz="1200" dirty="0" smtClean="0">
                <a:solidFill>
                  <a:srgbClr val="D38E27"/>
                </a:solidFill>
              </a:rPr>
              <a:t>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11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38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9541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-107950" y="1557338"/>
            <a:ext cx="9464675" cy="977900"/>
          </a:xfrm>
        </p:spPr>
        <p:txBody>
          <a:bodyPr/>
          <a:lstStyle/>
          <a:p>
            <a:pPr lvl="1" eaLnBrk="1" hangingPunct="1"/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Časová změna čtyřpolohy podle </a:t>
            </a:r>
            <a:r>
              <a:rPr lang="el-GR" i="1" smtClean="0">
                <a:solidFill>
                  <a:schemeClr val="tx1"/>
                </a:solidFill>
                <a:latin typeface="Book Antiqua" pitchFamily="18" charset="0"/>
              </a:rPr>
              <a:t>τ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: </a:t>
            </a:r>
            <a:br>
              <a:rPr lang="cs-CZ" smtClean="0">
                <a:solidFill>
                  <a:schemeClr val="tx1"/>
                </a:solidFill>
                <a:latin typeface="Book Antiqua" pitchFamily="18" charset="0"/>
              </a:rPr>
            </a:b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w 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= ∆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R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/ ∆ </a:t>
            </a:r>
            <a:r>
              <a:rPr lang="el-GR" i="1" smtClean="0">
                <a:solidFill>
                  <a:schemeClr val="tx1"/>
                </a:solidFill>
                <a:latin typeface="Book Antiqua" pitchFamily="18" charset="0"/>
              </a:rPr>
              <a:t>τ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 		= </a:t>
            </a:r>
            <a:r>
              <a:rPr lang="el-GR" i="1" smtClean="0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∆ 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R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/ ∆ 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t 	= 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{</a:t>
            </a:r>
            <a:r>
              <a:rPr lang="el-GR" i="1" smtClean="0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 v; 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i</a:t>
            </a:r>
            <a:r>
              <a:rPr lang="el-GR" i="1" smtClean="0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c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}</a:t>
            </a:r>
          </a:p>
        </p:txBody>
      </p:sp>
      <p:sp>
        <p:nvSpPr>
          <p:cNvPr id="44035" name="Zástupný symbol pro zápatí 4"/>
          <p:cNvSpPr txBox="1">
            <a:spLocks noGrp="1"/>
          </p:cNvSpPr>
          <p:nvPr/>
        </p:nvSpPr>
        <p:spPr bwMode="auto">
          <a:xfrm>
            <a:off x="3581400" y="76200"/>
            <a:ext cx="2895600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endParaRPr lang="en-US" sz="1200">
              <a:solidFill>
                <a:srgbClr val="D38E27"/>
              </a:solidFill>
              <a:latin typeface="Book Antiqua" pitchFamily="18" charset="0"/>
            </a:endParaRPr>
          </a:p>
        </p:txBody>
      </p:sp>
      <p:sp>
        <p:nvSpPr>
          <p:cNvPr id="44038" name="Text Box 6"/>
          <p:cNvSpPr txBox="1">
            <a:spLocks noChangeArrowheads="1"/>
          </p:cNvSpPr>
          <p:nvPr/>
        </p:nvSpPr>
        <p:spPr bwMode="auto">
          <a:xfrm>
            <a:off x="827088" y="423863"/>
            <a:ext cx="7416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4000" b="1" i="1">
                <a:latin typeface="Book Antiqua" pitchFamily="18" charset="0"/>
              </a:rPr>
              <a:t>Čtyřrychlost w</a:t>
            </a:r>
            <a:endParaRPr lang="en-US" sz="4000" b="1" i="1">
              <a:latin typeface="Book Antiqua" pitchFamily="18" charset="0"/>
            </a:endParaRPr>
          </a:p>
        </p:txBody>
      </p:sp>
      <p:sp>
        <p:nvSpPr>
          <p:cNvPr id="2" name="Zástupný symbol pro obsah 2"/>
          <p:cNvSpPr>
            <a:spLocks/>
          </p:cNvSpPr>
          <p:nvPr/>
        </p:nvSpPr>
        <p:spPr bwMode="auto">
          <a:xfrm>
            <a:off x="-107950" y="2492375"/>
            <a:ext cx="9251950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>
                <a:latin typeface="Book Antiqua" pitchFamily="18" charset="0"/>
              </a:rPr>
              <a:t>Obyčejná rychlost</a:t>
            </a:r>
            <a:r>
              <a:rPr lang="cs-CZ" sz="2800" i="1">
                <a:latin typeface="Book Antiqua" pitchFamily="18" charset="0"/>
              </a:rPr>
              <a:t>: v</a:t>
            </a:r>
            <a:r>
              <a:rPr lang="cs-CZ" sz="2800">
                <a:latin typeface="Book Antiqua" pitchFamily="18" charset="0"/>
              </a:rPr>
              <a:t> = {</a:t>
            </a:r>
            <a:r>
              <a:rPr lang="cs-CZ" sz="2800" i="1">
                <a:latin typeface="Book Antiqua" pitchFamily="18" charset="0"/>
              </a:rPr>
              <a:t>v</a:t>
            </a:r>
            <a:r>
              <a:rPr lang="cs-CZ" sz="2800" baseline="-25000">
                <a:latin typeface="Book Antiqua" pitchFamily="18" charset="0"/>
              </a:rPr>
              <a:t>1</a:t>
            </a:r>
            <a:r>
              <a:rPr lang="cs-CZ" sz="2800">
                <a:latin typeface="Book Antiqua" pitchFamily="18" charset="0"/>
              </a:rPr>
              <a:t>;</a:t>
            </a:r>
            <a:r>
              <a:rPr lang="cs-CZ" sz="2800" baseline="30000">
                <a:latin typeface="Book Antiqua" pitchFamily="18" charset="0"/>
              </a:rPr>
              <a:t>  </a:t>
            </a:r>
            <a:r>
              <a:rPr lang="cs-CZ" sz="2800" i="1">
                <a:latin typeface="Book Antiqua" pitchFamily="18" charset="0"/>
              </a:rPr>
              <a:t>v</a:t>
            </a:r>
            <a:r>
              <a:rPr lang="cs-CZ" sz="2800" baseline="-25000">
                <a:latin typeface="Book Antiqua" pitchFamily="18" charset="0"/>
              </a:rPr>
              <a:t>2</a:t>
            </a:r>
            <a:r>
              <a:rPr lang="cs-CZ" sz="2800">
                <a:latin typeface="Book Antiqua" pitchFamily="18" charset="0"/>
              </a:rPr>
              <a:t>; </a:t>
            </a:r>
            <a:r>
              <a:rPr lang="cs-CZ" sz="2800" i="1">
                <a:latin typeface="Book Antiqua" pitchFamily="18" charset="0"/>
              </a:rPr>
              <a:t>v</a:t>
            </a:r>
            <a:r>
              <a:rPr lang="cs-CZ" sz="2800" baseline="-25000">
                <a:latin typeface="Book Antiqua" pitchFamily="18" charset="0"/>
              </a:rPr>
              <a:t>3</a:t>
            </a:r>
            <a:r>
              <a:rPr lang="cs-CZ" sz="2800">
                <a:latin typeface="Book Antiqua" pitchFamily="18" charset="0"/>
              </a:rPr>
              <a:t>}</a:t>
            </a:r>
            <a:endParaRPr lang="cs-CZ" sz="2800" baseline="30000">
              <a:latin typeface="Book Antiqua" pitchFamily="18" charset="0"/>
            </a:endParaRPr>
          </a:p>
        </p:txBody>
      </p:sp>
      <p:sp>
        <p:nvSpPr>
          <p:cNvPr id="4" name="Zástupný symbol pro obsah 2"/>
          <p:cNvSpPr>
            <a:spLocks/>
          </p:cNvSpPr>
          <p:nvPr/>
        </p:nvSpPr>
        <p:spPr bwMode="auto">
          <a:xfrm>
            <a:off x="-111125" y="3059113"/>
            <a:ext cx="9251950" cy="104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>
                <a:latin typeface="Book Antiqua" pitchFamily="18" charset="0"/>
              </a:rPr>
              <a:t>Velikost čtyřrychlosti je konstantní:</a:t>
            </a:r>
          </a:p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 i="1">
                <a:latin typeface="Book Antiqua" pitchFamily="18" charset="0"/>
              </a:rPr>
              <a:t>w</a:t>
            </a:r>
            <a:r>
              <a:rPr lang="cs-CZ" sz="2800" baseline="30000">
                <a:latin typeface="Book Antiqua" pitchFamily="18" charset="0"/>
              </a:rPr>
              <a:t>2</a:t>
            </a:r>
            <a:r>
              <a:rPr lang="cs-CZ" sz="2800">
                <a:latin typeface="Book Antiqua" pitchFamily="18" charset="0"/>
              </a:rPr>
              <a:t> = </a:t>
            </a:r>
            <a:r>
              <a:rPr lang="el-GR" sz="2800" i="1">
                <a:latin typeface="Book Antiqua" pitchFamily="18" charset="0"/>
              </a:rPr>
              <a:t>γ</a:t>
            </a:r>
            <a:r>
              <a:rPr lang="cs-CZ" sz="2800" baseline="30000">
                <a:latin typeface="Book Antiqua" pitchFamily="18" charset="0"/>
              </a:rPr>
              <a:t>2</a:t>
            </a:r>
            <a:r>
              <a:rPr lang="cs-CZ" sz="2800" i="1">
                <a:latin typeface="Book Antiqua" pitchFamily="18" charset="0"/>
              </a:rPr>
              <a:t>v</a:t>
            </a:r>
            <a:r>
              <a:rPr lang="cs-CZ" sz="2800" baseline="30000">
                <a:latin typeface="Book Antiqua" pitchFamily="18" charset="0"/>
              </a:rPr>
              <a:t>2</a:t>
            </a:r>
            <a:r>
              <a:rPr lang="cs-CZ" sz="2800" i="1">
                <a:latin typeface="Book Antiqua" pitchFamily="18" charset="0"/>
              </a:rPr>
              <a:t> </a:t>
            </a:r>
            <a:r>
              <a:rPr lang="cs-CZ" sz="2800">
                <a:latin typeface="Book Antiqua" pitchFamily="18" charset="0"/>
              </a:rPr>
              <a:t>–</a:t>
            </a:r>
            <a:r>
              <a:rPr lang="cs-CZ" sz="2800" i="1">
                <a:latin typeface="Book Antiqua" pitchFamily="18" charset="0"/>
              </a:rPr>
              <a:t> </a:t>
            </a:r>
            <a:r>
              <a:rPr lang="el-GR" sz="2800" i="1">
                <a:latin typeface="Book Antiqua" pitchFamily="18" charset="0"/>
              </a:rPr>
              <a:t>γ</a:t>
            </a:r>
            <a:r>
              <a:rPr lang="cs-CZ" sz="2800" baseline="30000">
                <a:latin typeface="Book Antiqua" pitchFamily="18" charset="0"/>
              </a:rPr>
              <a:t>2</a:t>
            </a:r>
            <a:r>
              <a:rPr lang="cs-CZ" sz="2800" i="1">
                <a:latin typeface="Book Antiqua" pitchFamily="18" charset="0"/>
              </a:rPr>
              <a:t>c</a:t>
            </a:r>
            <a:r>
              <a:rPr lang="cs-CZ" sz="2800" baseline="30000">
                <a:latin typeface="Book Antiqua" pitchFamily="18" charset="0"/>
              </a:rPr>
              <a:t>2</a:t>
            </a:r>
            <a:r>
              <a:rPr lang="el-GR" sz="2800" i="1">
                <a:latin typeface="Book Antiqua" pitchFamily="18" charset="0"/>
              </a:rPr>
              <a:t> </a:t>
            </a:r>
            <a:r>
              <a:rPr lang="cs-CZ" sz="2800" i="1">
                <a:latin typeface="Book Antiqua" pitchFamily="18" charset="0"/>
              </a:rPr>
              <a:t>= </a:t>
            </a:r>
            <a:r>
              <a:rPr lang="el-GR" sz="2800" i="1">
                <a:latin typeface="Book Antiqua" pitchFamily="18" charset="0"/>
              </a:rPr>
              <a:t>γ</a:t>
            </a:r>
            <a:r>
              <a:rPr lang="cs-CZ" sz="2800" baseline="30000">
                <a:latin typeface="Book Antiqua" pitchFamily="18" charset="0"/>
              </a:rPr>
              <a:t>2</a:t>
            </a:r>
            <a:r>
              <a:rPr lang="cs-CZ" sz="2800" i="1">
                <a:latin typeface="Book Antiqua" pitchFamily="18" charset="0"/>
              </a:rPr>
              <a:t>c</a:t>
            </a:r>
            <a:r>
              <a:rPr lang="cs-CZ" sz="2800" baseline="30000">
                <a:latin typeface="Book Antiqua" pitchFamily="18" charset="0"/>
              </a:rPr>
              <a:t>2</a:t>
            </a:r>
            <a:r>
              <a:rPr lang="cs-CZ" sz="2800" i="1">
                <a:latin typeface="Book Antiqua" pitchFamily="18" charset="0"/>
              </a:rPr>
              <a:t> </a:t>
            </a:r>
            <a:r>
              <a:rPr lang="cs-CZ" sz="2800">
                <a:latin typeface="Book Antiqua" pitchFamily="18" charset="0"/>
              </a:rPr>
              <a:t>(</a:t>
            </a:r>
            <a:r>
              <a:rPr lang="cs-CZ" sz="2800" i="1">
                <a:latin typeface="Book Antiqua" pitchFamily="18" charset="0"/>
              </a:rPr>
              <a:t>v</a:t>
            </a:r>
            <a:r>
              <a:rPr lang="cs-CZ" sz="2800" baseline="30000">
                <a:latin typeface="Book Antiqua" pitchFamily="18" charset="0"/>
              </a:rPr>
              <a:t>2</a:t>
            </a:r>
            <a:r>
              <a:rPr lang="cs-CZ" sz="2800" i="1">
                <a:latin typeface="Book Antiqua" pitchFamily="18" charset="0"/>
              </a:rPr>
              <a:t>/c</a:t>
            </a:r>
            <a:r>
              <a:rPr lang="cs-CZ" sz="2800" baseline="30000">
                <a:latin typeface="Book Antiqua" pitchFamily="18" charset="0"/>
              </a:rPr>
              <a:t>2</a:t>
            </a:r>
            <a:r>
              <a:rPr lang="el-GR" sz="2800" i="1">
                <a:latin typeface="Book Antiqua" pitchFamily="18" charset="0"/>
              </a:rPr>
              <a:t> </a:t>
            </a:r>
            <a:r>
              <a:rPr lang="cs-CZ" sz="2800">
                <a:latin typeface="Book Antiqua" pitchFamily="18" charset="0"/>
              </a:rPr>
              <a:t>– 1) </a:t>
            </a:r>
            <a:r>
              <a:rPr lang="cs-CZ" sz="2800" i="1">
                <a:latin typeface="Book Antiqua" pitchFamily="18" charset="0"/>
              </a:rPr>
              <a:t>= </a:t>
            </a:r>
            <a:r>
              <a:rPr lang="cs-CZ" sz="2800">
                <a:latin typeface="Book Antiqua" pitchFamily="18" charset="0"/>
              </a:rPr>
              <a:t>–</a:t>
            </a:r>
            <a:r>
              <a:rPr lang="cs-CZ" sz="2800" i="1">
                <a:latin typeface="Book Antiqua" pitchFamily="18" charset="0"/>
              </a:rPr>
              <a:t>c</a:t>
            </a:r>
            <a:r>
              <a:rPr lang="cs-CZ" sz="2800" baseline="30000">
                <a:latin typeface="Book Antiqua" pitchFamily="18" charset="0"/>
              </a:rPr>
              <a:t>2</a:t>
            </a:r>
          </a:p>
        </p:txBody>
      </p:sp>
      <p:sp>
        <p:nvSpPr>
          <p:cNvPr id="7" name="Zástupný symbol pro obsah 2"/>
          <p:cNvSpPr>
            <a:spLocks/>
          </p:cNvSpPr>
          <p:nvPr/>
        </p:nvSpPr>
        <p:spPr bwMode="auto">
          <a:xfrm>
            <a:off x="-107950" y="4333875"/>
            <a:ext cx="9251950" cy="633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>
                <a:latin typeface="Book Antiqua" pitchFamily="18" charset="0"/>
              </a:rPr>
              <a:t>Proto je čtyřzrychlení vždy kolmé na čtyřrychlost.</a:t>
            </a:r>
            <a:endParaRPr lang="cs-CZ" sz="2800" i="1">
              <a:latin typeface="Book Antiqua" pitchFamily="18" charset="0"/>
            </a:endParaRPr>
          </a:p>
        </p:txBody>
      </p:sp>
      <p:sp>
        <p:nvSpPr>
          <p:cNvPr id="10" name="Zástupný symbol pro datum 7"/>
          <p:cNvSpPr txBox="1">
            <a:spLocks noGrp="1"/>
          </p:cNvSpPr>
          <p:nvPr/>
        </p:nvSpPr>
        <p:spPr bwMode="auto">
          <a:xfrm>
            <a:off x="6484634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23.4.2018  </a:t>
            </a:r>
            <a:r>
              <a:rPr lang="cs-CZ" sz="1200" dirty="0" smtClean="0">
                <a:solidFill>
                  <a:srgbClr val="D38E27"/>
                </a:solidFill>
              </a:rPr>
              <a:t>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11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39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7538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063" y="1428750"/>
            <a:ext cx="8488362" cy="51689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3000" b="1" i="1" dirty="0" smtClean="0">
                <a:solidFill>
                  <a:schemeClr val="hlink"/>
                </a:solidFill>
                <a:latin typeface="Book Antiqua" pitchFamily="18" charset="0"/>
              </a:rPr>
              <a:t>Absolutní</a:t>
            </a:r>
            <a:r>
              <a:rPr lang="cs-CZ" sz="3000" dirty="0" smtClean="0">
                <a:latin typeface="Book Antiqua" pitchFamily="18" charset="0"/>
              </a:rPr>
              <a:t>	(nezávislý na pozorovateli = </a:t>
            </a:r>
            <a:r>
              <a:rPr lang="cs-CZ" sz="3000" i="1" dirty="0" smtClean="0">
                <a:latin typeface="Book Antiqua" pitchFamily="18" charset="0"/>
              </a:rPr>
              <a:t>S</a:t>
            </a:r>
            <a:r>
              <a:rPr lang="cs-CZ" sz="3000" dirty="0" smtClean="0">
                <a:latin typeface="Book Antiqua" pitchFamily="18" charset="0"/>
              </a:rPr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3000" dirty="0" smtClean="0">
                <a:latin typeface="Book Antiqua" pitchFamily="18" charset="0"/>
              </a:rPr>
              <a:t>teplota </a:t>
            </a:r>
            <a:r>
              <a:rPr lang="cs-CZ" sz="3000" i="1" dirty="0" smtClean="0">
                <a:latin typeface="Book Antiqua" pitchFamily="18" charset="0"/>
              </a:rPr>
              <a:t>T </a:t>
            </a:r>
            <a:r>
              <a:rPr lang="cs-CZ" sz="3000" dirty="0" smtClean="0">
                <a:latin typeface="Book Antiqua" pitchFamily="18" charset="0"/>
              </a:rPr>
              <a:t>kamen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3000" dirty="0" smtClean="0">
                <a:latin typeface="Book Antiqua" pitchFamily="18" charset="0"/>
              </a:rPr>
              <a:t>elektrický náboj </a:t>
            </a:r>
            <a:r>
              <a:rPr lang="cs-CZ" sz="3000" i="1" dirty="0" smtClean="0">
                <a:latin typeface="Book Antiqua" pitchFamily="18" charset="0"/>
              </a:rPr>
              <a:t>Q </a:t>
            </a:r>
            <a:r>
              <a:rPr lang="cs-CZ" sz="3000" dirty="0" smtClean="0">
                <a:latin typeface="Book Antiqua" pitchFamily="18" charset="0"/>
              </a:rPr>
              <a:t>apod.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3000" dirty="0" err="1" smtClean="0">
                <a:latin typeface="Book Antiqua" pitchFamily="18" charset="0"/>
              </a:rPr>
              <a:t>vzáj</a:t>
            </a:r>
            <a:r>
              <a:rPr lang="cs-CZ" sz="3000" dirty="0" smtClean="0">
                <a:latin typeface="Book Antiqua" pitchFamily="18" charset="0"/>
              </a:rPr>
              <a:t>. </a:t>
            </a:r>
            <a:r>
              <a:rPr lang="cs-CZ" sz="3000" dirty="0" err="1" smtClean="0">
                <a:latin typeface="Book Antiqua" pitchFamily="18" charset="0"/>
              </a:rPr>
              <a:t>vzdál</a:t>
            </a:r>
            <a:r>
              <a:rPr lang="cs-CZ" sz="3000" dirty="0" smtClean="0">
                <a:latin typeface="Book Antiqua" pitchFamily="18" charset="0"/>
              </a:rPr>
              <a:t>. </a:t>
            </a:r>
            <a:r>
              <a:rPr lang="cs-CZ" sz="3000" i="1" dirty="0" smtClean="0">
                <a:latin typeface="Book Antiqua" pitchFamily="18" charset="0"/>
              </a:rPr>
              <a:t>d</a:t>
            </a:r>
            <a:r>
              <a:rPr lang="cs-CZ" sz="3000" dirty="0" smtClean="0">
                <a:latin typeface="Book Antiqua" pitchFamily="18" charset="0"/>
              </a:rPr>
              <a:t> v klidu (jsou 0,5 m od sebe)</a:t>
            </a:r>
          </a:p>
          <a:p>
            <a:pPr eaLnBrk="1" hangingPunct="1">
              <a:lnSpc>
                <a:spcPct val="90000"/>
              </a:lnSpc>
            </a:pPr>
            <a:r>
              <a:rPr lang="cs-CZ" sz="3000" b="1" i="1" dirty="0" smtClean="0">
                <a:solidFill>
                  <a:schemeClr val="hlink"/>
                </a:solidFill>
                <a:latin typeface="Book Antiqua" pitchFamily="18" charset="0"/>
              </a:rPr>
              <a:t>Relativní</a:t>
            </a:r>
            <a:r>
              <a:rPr lang="cs-CZ" sz="3000" dirty="0" smtClean="0">
                <a:latin typeface="Book Antiqua" pitchFamily="18" charset="0"/>
              </a:rPr>
              <a:t> 	(vůči pozorovateli</a:t>
            </a:r>
            <a:r>
              <a:rPr lang="cs-CZ" sz="3000" dirty="0" smtClean="0">
                <a:latin typeface="Arial" charset="0"/>
              </a:rPr>
              <a:t>,</a:t>
            </a:r>
            <a:r>
              <a:rPr lang="cs-CZ" sz="3000" dirty="0" smtClean="0">
                <a:latin typeface="Book Antiqua" pitchFamily="18" charset="0"/>
              </a:rPr>
              <a:t> vůči </a:t>
            </a:r>
            <a:r>
              <a:rPr lang="cs-CZ" sz="3000" i="1" dirty="0" smtClean="0">
                <a:latin typeface="Book Antiqua" pitchFamily="18" charset="0"/>
              </a:rPr>
              <a:t>S</a:t>
            </a:r>
            <a:r>
              <a:rPr lang="cs-CZ" sz="3000" dirty="0" smtClean="0">
                <a:latin typeface="Book Antiqua" pitchFamily="18" charset="0"/>
              </a:rPr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3000" dirty="0" smtClean="0">
                <a:latin typeface="Book Antiqua" pitchFamily="18" charset="0"/>
              </a:rPr>
              <a:t>poloha </a:t>
            </a:r>
            <a:r>
              <a:rPr lang="cs-CZ" sz="3000" b="1" i="1" dirty="0" smtClean="0">
                <a:latin typeface="Book Antiqua" pitchFamily="18" charset="0"/>
              </a:rPr>
              <a:t>r</a:t>
            </a:r>
            <a:r>
              <a:rPr lang="cs-CZ" sz="3000" dirty="0" smtClean="0">
                <a:latin typeface="Book Antiqua" pitchFamily="18" charset="0"/>
              </a:rPr>
              <a:t> (vpředu, na 5. km nalevo)</a:t>
            </a:r>
            <a:endParaRPr lang="cs-CZ" sz="3000" b="1" i="1" dirty="0" smtClean="0">
              <a:latin typeface="Book Antiqua" pitchFamily="18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cs-CZ" sz="3000" dirty="0" smtClean="0">
                <a:latin typeface="Book Antiqua" pitchFamily="18" charset="0"/>
              </a:rPr>
              <a:t>pojem klidu či pohybu (usneme ve vlaku)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3000" dirty="0" smtClean="0">
                <a:latin typeface="Book Antiqua" pitchFamily="18" charset="0"/>
              </a:rPr>
              <a:t>rychlost </a:t>
            </a:r>
            <a:r>
              <a:rPr lang="cs-CZ" sz="3000" b="1" i="1" dirty="0" smtClean="0">
                <a:latin typeface="Book Antiqua" pitchFamily="18" charset="0"/>
              </a:rPr>
              <a:t>v </a:t>
            </a:r>
            <a:r>
              <a:rPr lang="cs-CZ" sz="3000" dirty="0" smtClean="0">
                <a:latin typeface="Book Antiqua" pitchFamily="18" charset="0"/>
              </a:rPr>
              <a:t>(na Zemi letící kolem Slunce) </a:t>
            </a:r>
          </a:p>
        </p:txBody>
      </p:sp>
      <p:sp>
        <p:nvSpPr>
          <p:cNvPr id="12298" name="Rectangle 10"/>
          <p:cNvSpPr>
            <a:spLocks noChangeArrowheads="1"/>
          </p:cNvSpPr>
          <p:nvPr/>
        </p:nvSpPr>
        <p:spPr bwMode="auto">
          <a:xfrm>
            <a:off x="430213" y="396875"/>
            <a:ext cx="652133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27F727">
                        <a:alpha val="50999"/>
                      </a:srgbClr>
                    </a:gs>
                    <a:gs pos="50000">
                      <a:srgbClr val="FF3300">
                        <a:alpha val="53000"/>
                      </a:srgbClr>
                    </a:gs>
                    <a:gs pos="100000">
                      <a:srgbClr val="27F727">
                        <a:alpha val="50999"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  <a:defRPr/>
            </a:pPr>
            <a:r>
              <a:rPr lang="cs-CZ" sz="4000" b="1" i="1" dirty="0" smtClean="0">
                <a:solidFill>
                  <a:schemeClr val="tx2"/>
                </a:solidFill>
                <a:latin typeface="Book Antiqua" pitchFamily="18" charset="0"/>
              </a:rPr>
              <a:t>Pojem absolutní </a:t>
            </a:r>
            <a:r>
              <a:rPr lang="en-US" sz="4000" b="1" i="1" dirty="0">
                <a:solidFill>
                  <a:schemeClr val="tx2"/>
                </a:solidFill>
                <a:latin typeface="Book Antiqua" pitchFamily="18" charset="0"/>
              </a:rPr>
              <a:t>×</a:t>
            </a:r>
            <a:r>
              <a:rPr lang="cs-CZ" sz="4000" b="1" i="1" dirty="0">
                <a:solidFill>
                  <a:schemeClr val="tx2"/>
                </a:solidFill>
                <a:latin typeface="Book Antiqua" pitchFamily="18" charset="0"/>
              </a:rPr>
              <a:t> relativní</a:t>
            </a:r>
          </a:p>
        </p:txBody>
      </p:sp>
      <p:sp>
        <p:nvSpPr>
          <p:cNvPr id="6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200" dirty="0" smtClean="0">
                <a:solidFill>
                  <a:srgbClr val="D38E27"/>
                </a:solidFill>
              </a:rPr>
              <a:t>23.4.2018</a:t>
            </a:r>
            <a:r>
              <a:rPr lang="cs-CZ" sz="1200" dirty="0" smtClean="0">
                <a:solidFill>
                  <a:srgbClr val="D38E27"/>
                </a:solidFill>
              </a:rPr>
              <a:t>  </a:t>
            </a:r>
            <a:r>
              <a:rPr lang="cs-CZ" sz="1200" dirty="0" smtClean="0">
                <a:solidFill>
                  <a:srgbClr val="D38E27"/>
                </a:solidFill>
              </a:rPr>
              <a:t>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7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4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0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4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3813" y="4119563"/>
            <a:ext cx="9251950" cy="1862137"/>
          </a:xfrm>
        </p:spPr>
        <p:txBody>
          <a:bodyPr/>
          <a:lstStyle/>
          <a:p>
            <a:pPr lvl="1" eaLnBrk="1" hangingPunct="1"/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Zkoumejme zde jen hmotnost setrvačnou. Ta se vyskytuje v klasické mechanice hlavně</a:t>
            </a:r>
          </a:p>
          <a:p>
            <a:pPr lvl="2" eaLnBrk="1" hangingPunct="1"/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v hybnosti 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p = mv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, </a:t>
            </a:r>
          </a:p>
          <a:p>
            <a:pPr lvl="2" eaLnBrk="1" hangingPunct="1"/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ve 2NZ: 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ma 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= ∑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F 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anebo d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p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/d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t 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= ∑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F </a:t>
            </a:r>
          </a:p>
        </p:txBody>
      </p:sp>
      <p:sp>
        <p:nvSpPr>
          <p:cNvPr id="45059" name="Zástupný symbol pro zápatí 4"/>
          <p:cNvSpPr txBox="1">
            <a:spLocks noGrp="1"/>
          </p:cNvSpPr>
          <p:nvPr/>
        </p:nvSpPr>
        <p:spPr bwMode="auto">
          <a:xfrm>
            <a:off x="3581400" y="76200"/>
            <a:ext cx="2895600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endParaRPr lang="en-US" sz="1200">
              <a:solidFill>
                <a:srgbClr val="D38E27"/>
              </a:solidFill>
              <a:latin typeface="Book Antiqua" pitchFamily="18" charset="0"/>
            </a:endParaRPr>
          </a:p>
        </p:txBody>
      </p:sp>
      <p:sp>
        <p:nvSpPr>
          <p:cNvPr id="45062" name="Text Box 6"/>
          <p:cNvSpPr txBox="1">
            <a:spLocks noChangeArrowheads="1"/>
          </p:cNvSpPr>
          <p:nvPr/>
        </p:nvSpPr>
        <p:spPr bwMode="auto">
          <a:xfrm>
            <a:off x="1922463" y="423863"/>
            <a:ext cx="33178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4000" b="1" i="1">
                <a:latin typeface="Book Antiqua" pitchFamily="18" charset="0"/>
              </a:rPr>
              <a:t>Hmotnost m</a:t>
            </a:r>
            <a:endParaRPr lang="en-US" sz="4000" b="1" baseline="-25000">
              <a:latin typeface="Book Antiqua" pitchFamily="18" charset="0"/>
            </a:endParaRPr>
          </a:p>
        </p:txBody>
      </p:sp>
      <p:sp>
        <p:nvSpPr>
          <p:cNvPr id="2" name="Zástupný symbol pro obsah 2"/>
          <p:cNvSpPr>
            <a:spLocks/>
          </p:cNvSpPr>
          <p:nvPr/>
        </p:nvSpPr>
        <p:spPr bwMode="auto">
          <a:xfrm>
            <a:off x="0" y="1211263"/>
            <a:ext cx="9251950" cy="284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>
                <a:latin typeface="Book Antiqua" pitchFamily="18" charset="0"/>
              </a:rPr>
              <a:t>Hledáme relativistický ekvivalent klasické veličiny hmotnost </a:t>
            </a:r>
            <a:r>
              <a:rPr lang="cs-CZ" sz="2800" i="1">
                <a:latin typeface="Book Antiqua" pitchFamily="18" charset="0"/>
              </a:rPr>
              <a:t>m</a:t>
            </a:r>
            <a:r>
              <a:rPr lang="cs-CZ" sz="2800">
                <a:latin typeface="Book Antiqua" pitchFamily="18" charset="0"/>
              </a:rPr>
              <a:t>. Uvažme proto, kde se hmotnost vyskytuje. </a:t>
            </a:r>
          </a:p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>
                <a:latin typeface="Book Antiqua" pitchFamily="18" charset="0"/>
              </a:rPr>
              <a:t>Jak známo, hmotnost se vyskytuje </a:t>
            </a:r>
          </a:p>
          <a:p>
            <a:pPr marL="1143000" lvl="2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</a:pPr>
            <a:r>
              <a:rPr lang="cs-CZ" sz="2400">
                <a:latin typeface="Book Antiqua" pitchFamily="18" charset="0"/>
              </a:rPr>
              <a:t>v gravitačním zákoně jako hmotnost gravitační,</a:t>
            </a:r>
          </a:p>
          <a:p>
            <a:pPr marL="1143000" lvl="2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</a:pPr>
            <a:r>
              <a:rPr lang="cs-CZ" sz="2400">
                <a:latin typeface="Book Antiqua" pitchFamily="18" charset="0"/>
              </a:rPr>
              <a:t>v pohybových rovnicích jako hmotnost setrvačná.</a:t>
            </a:r>
          </a:p>
        </p:txBody>
      </p:sp>
      <p:sp>
        <p:nvSpPr>
          <p:cNvPr id="45065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23.4.2018  </a:t>
            </a:r>
            <a:r>
              <a:rPr lang="cs-CZ" sz="1200" dirty="0" smtClean="0">
                <a:solidFill>
                  <a:srgbClr val="D38E27"/>
                </a:solidFill>
              </a:rPr>
              <a:t>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8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40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9245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Zástupný symbol pro zápatí 4"/>
          <p:cNvSpPr txBox="1">
            <a:spLocks noGrp="1"/>
          </p:cNvSpPr>
          <p:nvPr/>
        </p:nvSpPr>
        <p:spPr bwMode="auto">
          <a:xfrm>
            <a:off x="3581400" y="76200"/>
            <a:ext cx="2895600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endParaRPr lang="en-US" sz="1200">
              <a:solidFill>
                <a:srgbClr val="D38E27"/>
              </a:solidFill>
              <a:latin typeface="Book Antiqua" pitchFamily="18" charset="0"/>
            </a:endParaRPr>
          </a:p>
        </p:txBody>
      </p:sp>
      <p:sp>
        <p:nvSpPr>
          <p:cNvPr id="46085" name="Text Box 6"/>
          <p:cNvSpPr txBox="1">
            <a:spLocks noChangeArrowheads="1"/>
          </p:cNvSpPr>
          <p:nvPr/>
        </p:nvSpPr>
        <p:spPr bwMode="auto">
          <a:xfrm>
            <a:off x="1922463" y="423863"/>
            <a:ext cx="3302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4000" b="1" i="1">
                <a:latin typeface="Book Antiqua" pitchFamily="18" charset="0"/>
              </a:rPr>
              <a:t>Hmotnost m</a:t>
            </a:r>
            <a:endParaRPr lang="en-US" sz="4000" b="1" baseline="-25000">
              <a:latin typeface="Book Antiqua" pitchFamily="18" charset="0"/>
            </a:endParaRPr>
          </a:p>
        </p:txBody>
      </p:sp>
      <p:sp>
        <p:nvSpPr>
          <p:cNvPr id="3" name="Zástupný symbol pro obsah 2"/>
          <p:cNvSpPr>
            <a:spLocks/>
          </p:cNvSpPr>
          <p:nvPr/>
        </p:nvSpPr>
        <p:spPr bwMode="auto">
          <a:xfrm>
            <a:off x="-549275" y="1411288"/>
            <a:ext cx="9693275" cy="195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>
                <a:latin typeface="Book Antiqua" pitchFamily="18" charset="0"/>
              </a:rPr>
              <a:t>Vyřešíme nepružnou srážku dvou stejných částic, a to </a:t>
            </a:r>
          </a:p>
          <a:p>
            <a:pPr marL="1143000" lvl="2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</a:pPr>
            <a:r>
              <a:rPr lang="cs-CZ" sz="2400">
                <a:latin typeface="Book Antiqua" pitchFamily="18" charset="0"/>
              </a:rPr>
              <a:t>v soustavě </a:t>
            </a:r>
            <a:r>
              <a:rPr lang="cs-CZ" sz="2400" i="1">
                <a:latin typeface="Book Antiqua" pitchFamily="18" charset="0"/>
              </a:rPr>
              <a:t>S</a:t>
            </a:r>
            <a:r>
              <a:rPr lang="cs-CZ" sz="2400">
                <a:latin typeface="Book Antiqua" pitchFamily="18" charset="0"/>
              </a:rPr>
              <a:t>, v níž stojí druhá koule, </a:t>
            </a:r>
          </a:p>
          <a:p>
            <a:pPr marL="1143000" lvl="2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</a:pPr>
            <a:r>
              <a:rPr lang="cs-CZ" sz="2400">
                <a:latin typeface="Book Antiqua" pitchFamily="18" charset="0"/>
              </a:rPr>
              <a:t> v soustavě </a:t>
            </a:r>
            <a:r>
              <a:rPr lang="cs-CZ" sz="2400" i="1">
                <a:latin typeface="Book Antiqua" pitchFamily="18" charset="0"/>
              </a:rPr>
              <a:t>S</a:t>
            </a:r>
            <a:r>
              <a:rPr lang="en-GB" sz="2400">
                <a:latin typeface="Book Antiqua" pitchFamily="18" charset="0"/>
              </a:rPr>
              <a:t>’</a:t>
            </a:r>
            <a:r>
              <a:rPr lang="cs-CZ" sz="2400">
                <a:latin typeface="Book Antiqua" pitchFamily="18" charset="0"/>
              </a:rPr>
              <a:t>, v níž stojí první koule.</a:t>
            </a:r>
          </a:p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>
                <a:latin typeface="Book Antiqua" pitchFamily="18" charset="0"/>
              </a:rPr>
              <a:t>Obě řešení pak porovnáme Lorentzovou transformací.</a:t>
            </a:r>
          </a:p>
        </p:txBody>
      </p:sp>
      <p:sp>
        <p:nvSpPr>
          <p:cNvPr id="107529" name="Oval 9"/>
          <p:cNvSpPr>
            <a:spLocks noChangeArrowheads="1"/>
          </p:cNvSpPr>
          <p:nvPr/>
        </p:nvSpPr>
        <p:spPr bwMode="auto">
          <a:xfrm>
            <a:off x="774700" y="5257800"/>
            <a:ext cx="525463" cy="523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7530" name="Oval 10"/>
          <p:cNvSpPr>
            <a:spLocks noChangeArrowheads="1"/>
          </p:cNvSpPr>
          <p:nvPr/>
        </p:nvSpPr>
        <p:spPr bwMode="auto">
          <a:xfrm>
            <a:off x="2212975" y="5299075"/>
            <a:ext cx="525463" cy="523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89" name="Text Box 11"/>
          <p:cNvSpPr txBox="1">
            <a:spLocks noChangeArrowheads="1"/>
          </p:cNvSpPr>
          <p:nvPr/>
        </p:nvSpPr>
        <p:spPr bwMode="auto">
          <a:xfrm>
            <a:off x="1052513" y="3398838"/>
            <a:ext cx="6556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i="1">
                <a:latin typeface="Book Antiqua" pitchFamily="18" charset="0"/>
              </a:rPr>
              <a:t>S</a:t>
            </a:r>
            <a:endParaRPr lang="en-US" sz="2400" i="1">
              <a:latin typeface="Book Antiqua" pitchFamily="18" charset="0"/>
            </a:endParaRPr>
          </a:p>
        </p:txBody>
      </p:sp>
      <p:sp>
        <p:nvSpPr>
          <p:cNvPr id="46090" name="Text Box 12"/>
          <p:cNvSpPr txBox="1">
            <a:spLocks noChangeArrowheads="1"/>
          </p:cNvSpPr>
          <p:nvPr/>
        </p:nvSpPr>
        <p:spPr bwMode="auto">
          <a:xfrm>
            <a:off x="6675438" y="3400425"/>
            <a:ext cx="6556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i="1">
                <a:latin typeface="Book Antiqua" pitchFamily="18" charset="0"/>
              </a:rPr>
              <a:t>S</a:t>
            </a:r>
            <a:r>
              <a:rPr lang="en-GB" sz="2400" i="1">
                <a:latin typeface="Book Antiqua" pitchFamily="18" charset="0"/>
              </a:rPr>
              <a:t>’</a:t>
            </a:r>
            <a:endParaRPr lang="en-US" sz="2400" i="1">
              <a:latin typeface="Book Antiqua" pitchFamily="18" charset="0"/>
            </a:endParaRPr>
          </a:p>
        </p:txBody>
      </p:sp>
      <p:sp>
        <p:nvSpPr>
          <p:cNvPr id="107533" name="Line 13"/>
          <p:cNvSpPr>
            <a:spLocks noChangeShapeType="1"/>
          </p:cNvSpPr>
          <p:nvPr/>
        </p:nvSpPr>
        <p:spPr bwMode="auto">
          <a:xfrm>
            <a:off x="963613" y="5511800"/>
            <a:ext cx="1071562" cy="19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7534" name="Text Box 14"/>
          <p:cNvSpPr txBox="1">
            <a:spLocks noChangeArrowheads="1"/>
          </p:cNvSpPr>
          <p:nvPr/>
        </p:nvSpPr>
        <p:spPr bwMode="auto">
          <a:xfrm>
            <a:off x="1697038" y="5083175"/>
            <a:ext cx="5095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i="1">
                <a:latin typeface="Book Antiqua" pitchFamily="18" charset="0"/>
              </a:rPr>
              <a:t>v</a:t>
            </a:r>
            <a:endParaRPr lang="en-US" sz="2400" i="1">
              <a:latin typeface="Book Antiqua" pitchFamily="18" charset="0"/>
            </a:endParaRPr>
          </a:p>
        </p:txBody>
      </p:sp>
      <p:sp>
        <p:nvSpPr>
          <p:cNvPr id="107535" name="Oval 15"/>
          <p:cNvSpPr>
            <a:spLocks noChangeArrowheads="1"/>
          </p:cNvSpPr>
          <p:nvPr/>
        </p:nvSpPr>
        <p:spPr bwMode="auto">
          <a:xfrm>
            <a:off x="1752600" y="4610100"/>
            <a:ext cx="525463" cy="523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7536" name="Oval 16"/>
          <p:cNvSpPr>
            <a:spLocks noChangeArrowheads="1"/>
          </p:cNvSpPr>
          <p:nvPr/>
        </p:nvSpPr>
        <p:spPr bwMode="auto">
          <a:xfrm>
            <a:off x="2257425" y="4625975"/>
            <a:ext cx="525463" cy="523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7537" name="Oval 17"/>
          <p:cNvSpPr>
            <a:spLocks noChangeArrowheads="1"/>
          </p:cNvSpPr>
          <p:nvPr/>
        </p:nvSpPr>
        <p:spPr bwMode="auto">
          <a:xfrm>
            <a:off x="2647950" y="3752850"/>
            <a:ext cx="525463" cy="523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7538" name="Oval 18"/>
          <p:cNvSpPr>
            <a:spLocks noChangeArrowheads="1"/>
          </p:cNvSpPr>
          <p:nvPr/>
        </p:nvSpPr>
        <p:spPr bwMode="auto">
          <a:xfrm>
            <a:off x="3089275" y="3762375"/>
            <a:ext cx="525463" cy="523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7539" name="Line 19"/>
          <p:cNvSpPr>
            <a:spLocks noChangeShapeType="1"/>
          </p:cNvSpPr>
          <p:nvPr/>
        </p:nvSpPr>
        <p:spPr bwMode="auto">
          <a:xfrm>
            <a:off x="3448050" y="4011613"/>
            <a:ext cx="636588" cy="3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7540" name="Text Box 20"/>
          <p:cNvSpPr txBox="1">
            <a:spLocks noChangeArrowheads="1"/>
          </p:cNvSpPr>
          <p:nvPr/>
        </p:nvSpPr>
        <p:spPr bwMode="auto">
          <a:xfrm>
            <a:off x="3749675" y="3630613"/>
            <a:ext cx="5095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i="1">
                <a:latin typeface="Book Antiqua" pitchFamily="18" charset="0"/>
              </a:rPr>
              <a:t>u</a:t>
            </a:r>
            <a:endParaRPr lang="en-US" sz="2400" i="1">
              <a:latin typeface="Book Antiqua" pitchFamily="18" charset="0"/>
            </a:endParaRPr>
          </a:p>
        </p:txBody>
      </p:sp>
      <p:sp>
        <p:nvSpPr>
          <p:cNvPr id="107541" name="Oval 21"/>
          <p:cNvSpPr>
            <a:spLocks noChangeArrowheads="1"/>
          </p:cNvSpPr>
          <p:nvPr/>
        </p:nvSpPr>
        <p:spPr bwMode="auto">
          <a:xfrm>
            <a:off x="6645275" y="5364163"/>
            <a:ext cx="525463" cy="523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7542" name="Oval 22"/>
          <p:cNvSpPr>
            <a:spLocks noChangeArrowheads="1"/>
          </p:cNvSpPr>
          <p:nvPr/>
        </p:nvSpPr>
        <p:spPr bwMode="auto">
          <a:xfrm>
            <a:off x="8004175" y="5405438"/>
            <a:ext cx="525463" cy="523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7543" name="Line 23"/>
          <p:cNvSpPr>
            <a:spLocks noChangeShapeType="1"/>
          </p:cNvSpPr>
          <p:nvPr/>
        </p:nvSpPr>
        <p:spPr bwMode="auto">
          <a:xfrm flipH="1" flipV="1">
            <a:off x="7335838" y="5608638"/>
            <a:ext cx="977900" cy="34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7544" name="Text Box 24"/>
          <p:cNvSpPr txBox="1">
            <a:spLocks noChangeArrowheads="1"/>
          </p:cNvSpPr>
          <p:nvPr/>
        </p:nvSpPr>
        <p:spPr bwMode="auto">
          <a:xfrm>
            <a:off x="7335838" y="5159375"/>
            <a:ext cx="752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i="1">
                <a:latin typeface="Book Antiqua" pitchFamily="18" charset="0"/>
              </a:rPr>
              <a:t>-v</a:t>
            </a:r>
            <a:endParaRPr lang="en-US" sz="2400" i="1">
              <a:latin typeface="Book Antiqua" pitchFamily="18" charset="0"/>
            </a:endParaRPr>
          </a:p>
        </p:txBody>
      </p:sp>
      <p:sp>
        <p:nvSpPr>
          <p:cNvPr id="107545" name="Oval 25"/>
          <p:cNvSpPr>
            <a:spLocks noChangeArrowheads="1"/>
          </p:cNvSpPr>
          <p:nvPr/>
        </p:nvSpPr>
        <p:spPr bwMode="auto">
          <a:xfrm>
            <a:off x="6583363" y="4686300"/>
            <a:ext cx="525462" cy="523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7546" name="Oval 26"/>
          <p:cNvSpPr>
            <a:spLocks noChangeArrowheads="1"/>
          </p:cNvSpPr>
          <p:nvPr/>
        </p:nvSpPr>
        <p:spPr bwMode="auto">
          <a:xfrm>
            <a:off x="7088188" y="4702175"/>
            <a:ext cx="525462" cy="523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7547" name="Oval 27"/>
          <p:cNvSpPr>
            <a:spLocks noChangeArrowheads="1"/>
          </p:cNvSpPr>
          <p:nvPr/>
        </p:nvSpPr>
        <p:spPr bwMode="auto">
          <a:xfrm>
            <a:off x="5734050" y="3736975"/>
            <a:ext cx="525463" cy="523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7548" name="Oval 28"/>
          <p:cNvSpPr>
            <a:spLocks noChangeArrowheads="1"/>
          </p:cNvSpPr>
          <p:nvPr/>
        </p:nvSpPr>
        <p:spPr bwMode="auto">
          <a:xfrm>
            <a:off x="6175375" y="3746500"/>
            <a:ext cx="525463" cy="523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7549" name="Text Box 29"/>
          <p:cNvSpPr txBox="1">
            <a:spLocks noChangeArrowheads="1"/>
          </p:cNvSpPr>
          <p:nvPr/>
        </p:nvSpPr>
        <p:spPr bwMode="auto">
          <a:xfrm>
            <a:off x="5103813" y="3592513"/>
            <a:ext cx="8477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i="1">
                <a:latin typeface="Book Antiqua" pitchFamily="18" charset="0"/>
              </a:rPr>
              <a:t>-u</a:t>
            </a:r>
            <a:endParaRPr lang="en-US" sz="2400" i="1">
              <a:latin typeface="Book Antiqua" pitchFamily="18" charset="0"/>
            </a:endParaRPr>
          </a:p>
        </p:txBody>
      </p:sp>
      <p:sp>
        <p:nvSpPr>
          <p:cNvPr id="46108" name="Rectangle 32"/>
          <p:cNvSpPr>
            <a:spLocks noChangeArrowheads="1"/>
          </p:cNvSpPr>
          <p:nvPr/>
        </p:nvSpPr>
        <p:spPr bwMode="auto">
          <a:xfrm>
            <a:off x="433388" y="3494088"/>
            <a:ext cx="8710612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cs-CZ" i="1"/>
          </a:p>
          <a:p>
            <a:endParaRPr lang="cs-CZ" i="1"/>
          </a:p>
          <a:p>
            <a:endParaRPr lang="cs-CZ" i="1"/>
          </a:p>
          <a:p>
            <a:endParaRPr lang="cs-CZ" i="1"/>
          </a:p>
          <a:p>
            <a:endParaRPr lang="cs-CZ" i="1"/>
          </a:p>
          <a:p>
            <a:endParaRPr lang="cs-CZ" i="1"/>
          </a:p>
        </p:txBody>
      </p:sp>
      <p:sp>
        <p:nvSpPr>
          <p:cNvPr id="107554" name="AutoShape 34"/>
          <p:cNvSpPr>
            <a:spLocks noChangeArrowheads="1"/>
          </p:cNvSpPr>
          <p:nvPr/>
        </p:nvSpPr>
        <p:spPr bwMode="auto">
          <a:xfrm>
            <a:off x="4248150" y="5578475"/>
            <a:ext cx="884238" cy="822325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tx1">
              <a:alpha val="25098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7555" name="Text Box 35"/>
          <p:cNvSpPr txBox="1">
            <a:spLocks noChangeArrowheads="1"/>
          </p:cNvSpPr>
          <p:nvPr/>
        </p:nvSpPr>
        <p:spPr bwMode="auto">
          <a:xfrm>
            <a:off x="4402138" y="6008688"/>
            <a:ext cx="565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b="1" i="1"/>
              <a:t>čas</a:t>
            </a:r>
            <a:endParaRPr lang="en-US" b="1" i="1"/>
          </a:p>
        </p:txBody>
      </p:sp>
      <p:sp>
        <p:nvSpPr>
          <p:cNvPr id="46111" name="Line 36"/>
          <p:cNvSpPr>
            <a:spLocks noChangeShapeType="1"/>
          </p:cNvSpPr>
          <p:nvPr/>
        </p:nvSpPr>
        <p:spPr bwMode="auto">
          <a:xfrm>
            <a:off x="4686300" y="3581400"/>
            <a:ext cx="0" cy="179070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7558" name="Line 38"/>
          <p:cNvSpPr>
            <a:spLocks noChangeShapeType="1"/>
          </p:cNvSpPr>
          <p:nvPr/>
        </p:nvSpPr>
        <p:spPr bwMode="auto">
          <a:xfrm flipH="1" flipV="1">
            <a:off x="5176838" y="3990975"/>
            <a:ext cx="679450" cy="17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" name="Text Box 14"/>
          <p:cNvSpPr txBox="1">
            <a:spLocks noChangeArrowheads="1"/>
          </p:cNvSpPr>
          <p:nvPr/>
        </p:nvSpPr>
        <p:spPr bwMode="auto">
          <a:xfrm>
            <a:off x="835025" y="5676900"/>
            <a:ext cx="625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i="1">
                <a:latin typeface="Book Antiqua" pitchFamily="18" charset="0"/>
              </a:rPr>
              <a:t>m</a:t>
            </a:r>
            <a:r>
              <a:rPr lang="cs-CZ" sz="2400" i="1" baseline="-25000">
                <a:latin typeface="Book Antiqua" pitchFamily="18" charset="0"/>
              </a:rPr>
              <a:t>v</a:t>
            </a:r>
            <a:endParaRPr lang="en-US" sz="2400" i="1" baseline="-25000">
              <a:latin typeface="Book Antiqua" pitchFamily="18" charset="0"/>
            </a:endParaRPr>
          </a:p>
        </p:txBody>
      </p:sp>
      <p:sp>
        <p:nvSpPr>
          <p:cNvPr id="4" name="Text Box 14"/>
          <p:cNvSpPr txBox="1">
            <a:spLocks noChangeArrowheads="1"/>
          </p:cNvSpPr>
          <p:nvPr/>
        </p:nvSpPr>
        <p:spPr bwMode="auto">
          <a:xfrm>
            <a:off x="2251075" y="5703888"/>
            <a:ext cx="625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i="1">
                <a:latin typeface="Book Antiqua" pitchFamily="18" charset="0"/>
              </a:rPr>
              <a:t>m</a:t>
            </a:r>
            <a:r>
              <a:rPr lang="cs-CZ" sz="2400" baseline="-25000">
                <a:latin typeface="Book Antiqua" pitchFamily="18" charset="0"/>
              </a:rPr>
              <a:t>0</a:t>
            </a:r>
            <a:endParaRPr lang="en-US" sz="2400" baseline="-25000">
              <a:latin typeface="Book Antiqua" pitchFamily="18" charset="0"/>
            </a:endParaRPr>
          </a:p>
        </p:txBody>
      </p:sp>
      <p:sp>
        <p:nvSpPr>
          <p:cNvPr id="5" name="Text Box 14"/>
          <p:cNvSpPr txBox="1">
            <a:spLocks noChangeArrowheads="1"/>
          </p:cNvSpPr>
          <p:nvPr/>
        </p:nvSpPr>
        <p:spPr bwMode="auto">
          <a:xfrm>
            <a:off x="2873375" y="4214813"/>
            <a:ext cx="625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i="1">
                <a:latin typeface="Book Antiqua" pitchFamily="18" charset="0"/>
              </a:rPr>
              <a:t>M</a:t>
            </a:r>
            <a:r>
              <a:rPr lang="cs-CZ" sz="2400" i="1" baseline="-25000">
                <a:latin typeface="Book Antiqua" pitchFamily="18" charset="0"/>
              </a:rPr>
              <a:t>u</a:t>
            </a:r>
            <a:endParaRPr lang="en-US" sz="2400" i="1" baseline="-25000">
              <a:latin typeface="Book Antiqua" pitchFamily="18" charset="0"/>
            </a:endParaRPr>
          </a:p>
        </p:txBody>
      </p:sp>
      <p:sp>
        <p:nvSpPr>
          <p:cNvPr id="6" name="Text Box 14"/>
          <p:cNvSpPr txBox="1">
            <a:spLocks noChangeArrowheads="1"/>
          </p:cNvSpPr>
          <p:nvPr/>
        </p:nvSpPr>
        <p:spPr bwMode="auto">
          <a:xfrm>
            <a:off x="6684963" y="5781675"/>
            <a:ext cx="625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i="1">
                <a:latin typeface="Book Antiqua" pitchFamily="18" charset="0"/>
              </a:rPr>
              <a:t>m</a:t>
            </a:r>
            <a:r>
              <a:rPr lang="cs-CZ" sz="2400" i="1" baseline="-25000">
                <a:latin typeface="Book Antiqua" pitchFamily="18" charset="0"/>
              </a:rPr>
              <a:t>v</a:t>
            </a:r>
            <a:endParaRPr lang="en-US" sz="2400" i="1" baseline="-25000">
              <a:latin typeface="Book Antiqua" pitchFamily="18" charset="0"/>
            </a:endParaRPr>
          </a:p>
        </p:txBody>
      </p: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8101013" y="5808663"/>
            <a:ext cx="625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i="1">
                <a:latin typeface="Book Antiqua" pitchFamily="18" charset="0"/>
              </a:rPr>
              <a:t>m</a:t>
            </a:r>
            <a:r>
              <a:rPr lang="cs-CZ" sz="2400" baseline="-25000">
                <a:latin typeface="Book Antiqua" pitchFamily="18" charset="0"/>
              </a:rPr>
              <a:t>0</a:t>
            </a:r>
            <a:endParaRPr lang="en-US" sz="2400" baseline="-25000">
              <a:latin typeface="Book Antiqua" pitchFamily="18" charset="0"/>
            </a:endParaRPr>
          </a:p>
        </p:txBody>
      </p:sp>
      <p:sp>
        <p:nvSpPr>
          <p:cNvPr id="8" name="Text Box 14"/>
          <p:cNvSpPr txBox="1">
            <a:spLocks noChangeArrowheads="1"/>
          </p:cNvSpPr>
          <p:nvPr/>
        </p:nvSpPr>
        <p:spPr bwMode="auto">
          <a:xfrm>
            <a:off x="5978525" y="4241800"/>
            <a:ext cx="625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i="1">
                <a:latin typeface="Book Antiqua" pitchFamily="18" charset="0"/>
              </a:rPr>
              <a:t>M</a:t>
            </a:r>
            <a:r>
              <a:rPr lang="cs-CZ" sz="2400" i="1" baseline="-25000">
                <a:latin typeface="Book Antiqua" pitchFamily="18" charset="0"/>
              </a:rPr>
              <a:t>u</a:t>
            </a:r>
            <a:endParaRPr lang="en-US" sz="2400" i="1" baseline="-25000">
              <a:latin typeface="Book Antiqua" pitchFamily="18" charset="0"/>
            </a:endParaRPr>
          </a:p>
        </p:txBody>
      </p:sp>
      <p:sp>
        <p:nvSpPr>
          <p:cNvPr id="39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23.4.2018  </a:t>
            </a:r>
            <a:r>
              <a:rPr lang="cs-CZ" sz="1200" dirty="0" smtClean="0">
                <a:solidFill>
                  <a:srgbClr val="D38E27"/>
                </a:solidFill>
              </a:rPr>
              <a:t>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40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41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920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07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107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75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75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7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7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7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7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7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7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075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075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75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75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075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075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075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075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075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075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075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075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075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075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075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075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075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075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07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07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075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075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075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075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075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1075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075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07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1075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1075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1075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1075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9" grpId="0" animBg="1"/>
      <p:bldP spid="107530" grpId="0" animBg="1"/>
      <p:bldP spid="107533" grpId="0" animBg="1"/>
      <p:bldP spid="107534" grpId="0"/>
      <p:bldP spid="107535" grpId="0" animBg="1"/>
      <p:bldP spid="107536" grpId="0" animBg="1"/>
      <p:bldP spid="107537" grpId="0" animBg="1"/>
      <p:bldP spid="107538" grpId="0" animBg="1"/>
      <p:bldP spid="107539" grpId="0" animBg="1"/>
      <p:bldP spid="107540" grpId="0"/>
      <p:bldP spid="107541" grpId="0" animBg="1"/>
      <p:bldP spid="107542" grpId="0" animBg="1"/>
      <p:bldP spid="107543" grpId="0" animBg="1"/>
      <p:bldP spid="107544" grpId="0"/>
      <p:bldP spid="107545" grpId="0" animBg="1"/>
      <p:bldP spid="107546" grpId="0" animBg="1"/>
      <p:bldP spid="107547" grpId="0" animBg="1"/>
      <p:bldP spid="107548" grpId="0" animBg="1"/>
      <p:bldP spid="107549" grpId="0"/>
      <p:bldP spid="107554" grpId="0" animBg="1"/>
      <p:bldP spid="107555" grpId="0"/>
      <p:bldP spid="107558" grpId="0" animBg="1"/>
      <p:bldP spid="2" grpId="0"/>
      <p:bldP spid="4" grpId="0"/>
      <p:bldP spid="5" grpId="0"/>
      <p:bldP spid="6" grpId="0"/>
      <p:bldP spid="7" grpId="0"/>
      <p:bldP spid="8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-442913" y="1557338"/>
            <a:ext cx="9586913" cy="2012950"/>
          </a:xfrm>
        </p:spPr>
        <p:txBody>
          <a:bodyPr/>
          <a:lstStyle/>
          <a:p>
            <a:pPr lvl="1" eaLnBrk="1" hangingPunct="1"/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Předpokládejme při popisu srážky v kterékoli 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IS 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toto:</a:t>
            </a:r>
          </a:p>
          <a:p>
            <a:pPr lvl="2" eaLnBrk="1" hangingPunct="1"/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částice má hmotnost 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m</a:t>
            </a:r>
            <a:r>
              <a:rPr lang="cs-CZ" i="1" baseline="-25000" smtClean="0">
                <a:solidFill>
                  <a:schemeClr val="tx1"/>
                </a:solidFill>
                <a:latin typeface="Book Antiqua" pitchFamily="18" charset="0"/>
              </a:rPr>
              <a:t>v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, 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která závisí na rychlosti: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 m</a:t>
            </a:r>
            <a:r>
              <a:rPr lang="cs-CZ" i="1" baseline="-25000" smtClean="0">
                <a:solidFill>
                  <a:schemeClr val="tx1"/>
                </a:solidFill>
                <a:latin typeface="Book Antiqua" pitchFamily="18" charset="0"/>
              </a:rPr>
              <a:t>v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 = m</a:t>
            </a:r>
            <a:r>
              <a:rPr lang="cs-CZ" i="1" baseline="-25000" smtClean="0">
                <a:solidFill>
                  <a:schemeClr val="tx1"/>
                </a:solidFill>
                <a:latin typeface="Book Antiqua" pitchFamily="18" charset="0"/>
              </a:rPr>
              <a:t>v 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(v)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, </a:t>
            </a:r>
          </a:p>
          <a:p>
            <a:pPr lvl="2" eaLnBrk="1" hangingPunct="1"/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zachovává se celková hmotnost 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M = 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∑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m</a:t>
            </a:r>
            <a:r>
              <a:rPr lang="cs-CZ" i="1" baseline="-25000" smtClean="0">
                <a:solidFill>
                  <a:schemeClr val="tx1"/>
                </a:solidFill>
                <a:latin typeface="Book Antiqua" pitchFamily="18" charset="0"/>
              </a:rPr>
              <a:t>v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 ; </a:t>
            </a:r>
          </a:p>
          <a:p>
            <a:pPr lvl="2" eaLnBrk="1" hangingPunct="1"/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zachovává se celková hybnost 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P = 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∑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p , 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kde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 p = m</a:t>
            </a:r>
            <a:r>
              <a:rPr lang="cs-CZ" i="1" baseline="-25000" smtClean="0">
                <a:solidFill>
                  <a:schemeClr val="tx1"/>
                </a:solidFill>
                <a:latin typeface="Book Antiqua" pitchFamily="18" charset="0"/>
              </a:rPr>
              <a:t>v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v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,</a:t>
            </a:r>
          </a:p>
        </p:txBody>
      </p:sp>
      <p:sp>
        <p:nvSpPr>
          <p:cNvPr id="47107" name="Zástupný symbol pro zápatí 4"/>
          <p:cNvSpPr txBox="1">
            <a:spLocks noGrp="1"/>
          </p:cNvSpPr>
          <p:nvPr/>
        </p:nvSpPr>
        <p:spPr bwMode="auto">
          <a:xfrm>
            <a:off x="3581400" y="76200"/>
            <a:ext cx="2895600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endParaRPr lang="en-US" sz="1200">
              <a:solidFill>
                <a:srgbClr val="D38E27"/>
              </a:solidFill>
              <a:latin typeface="Book Antiqua" pitchFamily="18" charset="0"/>
            </a:endParaRPr>
          </a:p>
        </p:txBody>
      </p:sp>
      <p:sp>
        <p:nvSpPr>
          <p:cNvPr id="47110" name="Text Box 6"/>
          <p:cNvSpPr txBox="1">
            <a:spLocks noChangeArrowheads="1"/>
          </p:cNvSpPr>
          <p:nvPr/>
        </p:nvSpPr>
        <p:spPr bwMode="auto">
          <a:xfrm>
            <a:off x="1206500" y="423863"/>
            <a:ext cx="73707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4000" b="1" i="1" dirty="0">
                <a:latin typeface="Book Antiqua" pitchFamily="18" charset="0"/>
              </a:rPr>
              <a:t>Nepružná srážka dvou částic</a:t>
            </a:r>
            <a:endParaRPr lang="en-US" sz="4000" b="1" baseline="-25000" dirty="0">
              <a:latin typeface="Book Antiqua" pitchFamily="18" charset="0"/>
            </a:endParaRPr>
          </a:p>
        </p:txBody>
      </p:sp>
      <p:sp>
        <p:nvSpPr>
          <p:cNvPr id="2" name="Zástupný symbol pro obsah 2"/>
          <p:cNvSpPr>
            <a:spLocks/>
          </p:cNvSpPr>
          <p:nvPr/>
        </p:nvSpPr>
        <p:spPr bwMode="auto">
          <a:xfrm>
            <a:off x="-442913" y="3482975"/>
            <a:ext cx="9251951" cy="135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>
                <a:latin typeface="Book Antiqua" pitchFamily="18" charset="0"/>
              </a:rPr>
              <a:t>V soustavě </a:t>
            </a:r>
            <a:r>
              <a:rPr lang="cs-CZ" sz="2800" i="1">
                <a:latin typeface="Book Antiqua" pitchFamily="18" charset="0"/>
              </a:rPr>
              <a:t>S </a:t>
            </a:r>
            <a:r>
              <a:rPr lang="cs-CZ" sz="2800">
                <a:latin typeface="Book Antiqua" pitchFamily="18" charset="0"/>
              </a:rPr>
              <a:t>má první koule rychlost </a:t>
            </a:r>
            <a:r>
              <a:rPr lang="cs-CZ" sz="2800" i="1">
                <a:latin typeface="Book Antiqua" pitchFamily="18" charset="0"/>
              </a:rPr>
              <a:t>v,</a:t>
            </a:r>
            <a:r>
              <a:rPr lang="cs-CZ" sz="2800">
                <a:latin typeface="Book Antiqua" pitchFamily="18" charset="0"/>
              </a:rPr>
              <a:t> druhá koule rychlost 0 a po srážce mají obě koule společnou rychlost </a:t>
            </a:r>
            <a:r>
              <a:rPr lang="cs-CZ" sz="2800" i="1">
                <a:latin typeface="Book Antiqua" pitchFamily="18" charset="0"/>
              </a:rPr>
              <a:t>u. </a:t>
            </a:r>
            <a:endParaRPr lang="cs-CZ" sz="2800">
              <a:latin typeface="Book Antiqua" pitchFamily="18" charset="0"/>
            </a:endParaRPr>
          </a:p>
        </p:txBody>
      </p:sp>
      <p:sp>
        <p:nvSpPr>
          <p:cNvPr id="4" name="Zástupný symbol pro obsah 2"/>
          <p:cNvSpPr>
            <a:spLocks/>
          </p:cNvSpPr>
          <p:nvPr/>
        </p:nvSpPr>
        <p:spPr bwMode="auto">
          <a:xfrm>
            <a:off x="-469900" y="5006975"/>
            <a:ext cx="6508750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>
                <a:latin typeface="Book Antiqua" pitchFamily="18" charset="0"/>
              </a:rPr>
              <a:t>Soustava </a:t>
            </a:r>
            <a:r>
              <a:rPr lang="cs-CZ" sz="2800" i="1">
                <a:latin typeface="Book Antiqua" pitchFamily="18" charset="0"/>
              </a:rPr>
              <a:t>S</a:t>
            </a:r>
            <a:r>
              <a:rPr lang="en-GB" sz="2800" i="1">
                <a:latin typeface="Book Antiqua" pitchFamily="18" charset="0"/>
              </a:rPr>
              <a:t>’</a:t>
            </a:r>
            <a:r>
              <a:rPr lang="cs-CZ" sz="2800" i="1">
                <a:latin typeface="Book Antiqua" pitchFamily="18" charset="0"/>
              </a:rPr>
              <a:t> </a:t>
            </a:r>
            <a:r>
              <a:rPr lang="cs-CZ" sz="2800">
                <a:latin typeface="Book Antiqua" pitchFamily="18" charset="0"/>
              </a:rPr>
              <a:t>má vůči </a:t>
            </a:r>
            <a:r>
              <a:rPr lang="cs-CZ" sz="2800" i="1">
                <a:latin typeface="Book Antiqua" pitchFamily="18" charset="0"/>
              </a:rPr>
              <a:t>S</a:t>
            </a:r>
            <a:r>
              <a:rPr lang="cs-CZ" sz="2800">
                <a:latin typeface="Book Antiqua" pitchFamily="18" charset="0"/>
              </a:rPr>
              <a:t> rychlost </a:t>
            </a:r>
            <a:r>
              <a:rPr lang="cs-CZ" sz="2800" i="1">
                <a:latin typeface="Book Antiqua" pitchFamily="18" charset="0"/>
              </a:rPr>
              <a:t>v. </a:t>
            </a:r>
            <a:endParaRPr lang="cs-CZ" sz="2800">
              <a:latin typeface="Book Antiqua" pitchFamily="18" charset="0"/>
            </a:endParaRPr>
          </a:p>
        </p:txBody>
      </p:sp>
      <p:sp>
        <p:nvSpPr>
          <p:cNvPr id="9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23.4.2018  </a:t>
            </a:r>
            <a:r>
              <a:rPr lang="cs-CZ" sz="1200" dirty="0" smtClean="0">
                <a:solidFill>
                  <a:srgbClr val="D38E27"/>
                </a:solidFill>
              </a:rPr>
              <a:t>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10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42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021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Zástupný symbol pro zápatí 4"/>
          <p:cNvSpPr txBox="1">
            <a:spLocks noGrp="1"/>
          </p:cNvSpPr>
          <p:nvPr/>
        </p:nvSpPr>
        <p:spPr bwMode="auto">
          <a:xfrm>
            <a:off x="3581400" y="76200"/>
            <a:ext cx="2895600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endParaRPr lang="en-US" sz="1200">
              <a:solidFill>
                <a:srgbClr val="D38E27"/>
              </a:solidFill>
              <a:latin typeface="Book Antiqua" pitchFamily="18" charset="0"/>
            </a:endParaRPr>
          </a:p>
        </p:txBody>
      </p:sp>
      <p:sp>
        <p:nvSpPr>
          <p:cNvPr id="48133" name="Text Box 6"/>
          <p:cNvSpPr txBox="1">
            <a:spLocks noChangeArrowheads="1"/>
          </p:cNvSpPr>
          <p:nvPr/>
        </p:nvSpPr>
        <p:spPr bwMode="auto">
          <a:xfrm>
            <a:off x="1206500" y="423863"/>
            <a:ext cx="73707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4000" b="1" i="1">
                <a:latin typeface="Book Antiqua" pitchFamily="18" charset="0"/>
              </a:rPr>
              <a:t>Nepružná srážka dvou částic</a:t>
            </a:r>
            <a:endParaRPr lang="en-US" sz="4000" b="1" baseline="-25000">
              <a:latin typeface="Book Antiqua" pitchFamily="18" charset="0"/>
            </a:endParaRPr>
          </a:p>
        </p:txBody>
      </p:sp>
      <p:sp>
        <p:nvSpPr>
          <p:cNvPr id="3" name="Zástupný symbol pro obsah 2"/>
          <p:cNvSpPr>
            <a:spLocks/>
          </p:cNvSpPr>
          <p:nvPr/>
        </p:nvSpPr>
        <p:spPr bwMode="auto">
          <a:xfrm>
            <a:off x="-290513" y="3876675"/>
            <a:ext cx="4970463" cy="256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 i="1">
                <a:latin typeface="Book Antiqua" pitchFamily="18" charset="0"/>
              </a:rPr>
              <a:t>p = m</a:t>
            </a:r>
            <a:r>
              <a:rPr lang="cs-CZ" sz="2800" i="1" baseline="-25000">
                <a:latin typeface="Book Antiqua" pitchFamily="18" charset="0"/>
              </a:rPr>
              <a:t>v</a:t>
            </a:r>
            <a:r>
              <a:rPr lang="cs-CZ" sz="2800" i="1">
                <a:latin typeface="Book Antiqua" pitchFamily="18" charset="0"/>
              </a:rPr>
              <a:t>v + m</a:t>
            </a:r>
            <a:r>
              <a:rPr lang="cs-CZ" sz="2800" baseline="-25000">
                <a:latin typeface="Book Antiqua" pitchFamily="18" charset="0"/>
              </a:rPr>
              <a:t>0</a:t>
            </a:r>
            <a:r>
              <a:rPr lang="cs-CZ" sz="2800">
                <a:latin typeface="Book Antiqua" pitchFamily="18" charset="0"/>
              </a:rPr>
              <a:t>0 = </a:t>
            </a:r>
            <a:r>
              <a:rPr lang="cs-CZ" sz="2800" i="1">
                <a:latin typeface="Book Antiqua" pitchFamily="18" charset="0"/>
              </a:rPr>
              <a:t>M</a:t>
            </a:r>
            <a:r>
              <a:rPr lang="cs-CZ" sz="2800" i="1" baseline="-25000">
                <a:latin typeface="Book Antiqua" pitchFamily="18" charset="0"/>
              </a:rPr>
              <a:t>u</a:t>
            </a:r>
            <a:r>
              <a:rPr lang="cs-CZ" sz="2800" i="1">
                <a:latin typeface="Book Antiqua" pitchFamily="18" charset="0"/>
              </a:rPr>
              <a:t>u</a:t>
            </a:r>
          </a:p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 i="1">
                <a:latin typeface="Book Antiqua" pitchFamily="18" charset="0"/>
              </a:rPr>
              <a:t>M</a:t>
            </a:r>
            <a:r>
              <a:rPr lang="cs-CZ" sz="2800" i="1" baseline="-25000">
                <a:latin typeface="Book Antiqua" pitchFamily="18" charset="0"/>
              </a:rPr>
              <a:t>u</a:t>
            </a:r>
            <a:r>
              <a:rPr lang="cs-CZ" sz="2800" i="1">
                <a:latin typeface="Book Antiqua" pitchFamily="18" charset="0"/>
              </a:rPr>
              <a:t> = m</a:t>
            </a:r>
            <a:r>
              <a:rPr lang="cs-CZ" sz="2800" i="1" baseline="-25000">
                <a:latin typeface="Book Antiqua" pitchFamily="18" charset="0"/>
              </a:rPr>
              <a:t>v</a:t>
            </a:r>
            <a:r>
              <a:rPr lang="cs-CZ" sz="2800" i="1">
                <a:latin typeface="Book Antiqua" pitchFamily="18" charset="0"/>
              </a:rPr>
              <a:t> + m</a:t>
            </a:r>
            <a:r>
              <a:rPr lang="cs-CZ" sz="2800" baseline="-25000">
                <a:latin typeface="Book Antiqua" pitchFamily="18" charset="0"/>
              </a:rPr>
              <a:t>0</a:t>
            </a:r>
            <a:r>
              <a:rPr lang="cs-CZ" sz="2800" i="1">
                <a:latin typeface="Book Antiqua" pitchFamily="18" charset="0"/>
              </a:rPr>
              <a:t> , </a:t>
            </a:r>
            <a:r>
              <a:rPr lang="cs-CZ" sz="2000">
                <a:latin typeface="Book Antiqua" pitchFamily="18" charset="0"/>
              </a:rPr>
              <a:t>takže</a:t>
            </a:r>
            <a:r>
              <a:rPr lang="cs-CZ" sz="2000" i="1">
                <a:latin typeface="Book Antiqua" pitchFamily="18" charset="0"/>
              </a:rPr>
              <a:t> </a:t>
            </a:r>
          </a:p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endParaRPr lang="cs-CZ" sz="2000">
              <a:latin typeface="Book Antiqua" pitchFamily="18" charset="0"/>
            </a:endParaRPr>
          </a:p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 i="1">
                <a:latin typeface="Book Antiqua" pitchFamily="18" charset="0"/>
              </a:rPr>
              <a:t>m</a:t>
            </a:r>
            <a:r>
              <a:rPr lang="cs-CZ" sz="2800" i="1" baseline="-25000">
                <a:latin typeface="Book Antiqua" pitchFamily="18" charset="0"/>
              </a:rPr>
              <a:t>v</a:t>
            </a:r>
            <a:r>
              <a:rPr lang="cs-CZ" sz="2800" i="1">
                <a:latin typeface="Book Antiqua" pitchFamily="18" charset="0"/>
              </a:rPr>
              <a:t>v </a:t>
            </a:r>
            <a:r>
              <a:rPr lang="cs-CZ" sz="2800">
                <a:latin typeface="Book Antiqua" pitchFamily="18" charset="0"/>
              </a:rPr>
              <a:t>= (</a:t>
            </a:r>
            <a:r>
              <a:rPr lang="cs-CZ" sz="2800" i="1">
                <a:latin typeface="Book Antiqua" pitchFamily="18" charset="0"/>
              </a:rPr>
              <a:t>m</a:t>
            </a:r>
            <a:r>
              <a:rPr lang="cs-CZ" sz="2800" i="1" baseline="-25000">
                <a:latin typeface="Book Antiqua" pitchFamily="18" charset="0"/>
              </a:rPr>
              <a:t>v</a:t>
            </a:r>
            <a:r>
              <a:rPr lang="cs-CZ" sz="2800" i="1">
                <a:latin typeface="Book Antiqua" pitchFamily="18" charset="0"/>
              </a:rPr>
              <a:t> + m</a:t>
            </a:r>
            <a:r>
              <a:rPr lang="cs-CZ" sz="2800" baseline="-25000">
                <a:latin typeface="Book Antiqua" pitchFamily="18" charset="0"/>
              </a:rPr>
              <a:t>0</a:t>
            </a:r>
            <a:r>
              <a:rPr lang="cs-CZ" sz="2800">
                <a:latin typeface="Book Antiqua" pitchFamily="18" charset="0"/>
              </a:rPr>
              <a:t>)</a:t>
            </a:r>
            <a:r>
              <a:rPr lang="cs-CZ" sz="2800" i="1">
                <a:latin typeface="Book Antiqua" pitchFamily="18" charset="0"/>
              </a:rPr>
              <a:t>u</a:t>
            </a:r>
            <a:r>
              <a:rPr lang="cs-CZ" sz="2000" i="1">
                <a:latin typeface="Book Antiqua" pitchFamily="18" charset="0"/>
              </a:rPr>
              <a:t>, </a:t>
            </a:r>
            <a:r>
              <a:rPr lang="cs-CZ" sz="2000">
                <a:latin typeface="Book Antiqua" pitchFamily="18" charset="0"/>
              </a:rPr>
              <a:t>odkud</a:t>
            </a:r>
            <a:r>
              <a:rPr lang="cs-CZ" sz="2000" i="1">
                <a:latin typeface="Book Antiqua" pitchFamily="18" charset="0"/>
              </a:rPr>
              <a:t> </a:t>
            </a:r>
          </a:p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 i="1">
                <a:latin typeface="Book Antiqua" pitchFamily="18" charset="0"/>
              </a:rPr>
              <a:t>u = vm</a:t>
            </a:r>
            <a:r>
              <a:rPr lang="cs-CZ" sz="2800" i="1" baseline="-25000">
                <a:latin typeface="Book Antiqua" pitchFamily="18" charset="0"/>
              </a:rPr>
              <a:t>v </a:t>
            </a:r>
            <a:r>
              <a:rPr lang="cs-CZ" sz="2800">
                <a:latin typeface="Book Antiqua" pitchFamily="18" charset="0"/>
              </a:rPr>
              <a:t>/(</a:t>
            </a:r>
            <a:r>
              <a:rPr lang="cs-CZ" sz="2800" i="1">
                <a:latin typeface="Book Antiqua" pitchFamily="18" charset="0"/>
              </a:rPr>
              <a:t>m</a:t>
            </a:r>
            <a:r>
              <a:rPr lang="cs-CZ" sz="2800" i="1" baseline="-25000">
                <a:latin typeface="Book Antiqua" pitchFamily="18" charset="0"/>
              </a:rPr>
              <a:t>v</a:t>
            </a:r>
            <a:r>
              <a:rPr lang="cs-CZ" sz="2800" i="1">
                <a:latin typeface="Book Antiqua" pitchFamily="18" charset="0"/>
              </a:rPr>
              <a:t> + m</a:t>
            </a:r>
            <a:r>
              <a:rPr lang="cs-CZ" sz="2800" baseline="-25000">
                <a:latin typeface="Book Antiqua" pitchFamily="18" charset="0"/>
              </a:rPr>
              <a:t>0</a:t>
            </a:r>
            <a:r>
              <a:rPr lang="cs-CZ" sz="2800">
                <a:latin typeface="Book Antiqua" pitchFamily="18" charset="0"/>
              </a:rPr>
              <a:t>)</a:t>
            </a:r>
            <a:endParaRPr lang="cs-CZ" sz="2800" i="1">
              <a:latin typeface="Book Antiqua" pitchFamily="18" charset="0"/>
            </a:endParaRPr>
          </a:p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endParaRPr lang="cs-CZ" sz="2800" i="1">
              <a:latin typeface="Book Antiqua" pitchFamily="18" charset="0"/>
            </a:endParaRPr>
          </a:p>
        </p:txBody>
      </p:sp>
      <p:sp>
        <p:nvSpPr>
          <p:cNvPr id="2" name="Zástupný symbol pro obsah 2"/>
          <p:cNvSpPr>
            <a:spLocks/>
          </p:cNvSpPr>
          <p:nvPr/>
        </p:nvSpPr>
        <p:spPr bwMode="auto">
          <a:xfrm>
            <a:off x="4233863" y="3830638"/>
            <a:ext cx="4910137" cy="210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None/>
            </a:pPr>
            <a:r>
              <a:rPr lang="cs-CZ" sz="2400">
                <a:latin typeface="Book Antiqua" pitchFamily="18" charset="0"/>
              </a:rPr>
              <a:t>Lorentzova transformace:</a:t>
            </a:r>
          </a:p>
        </p:txBody>
      </p:sp>
      <p:graphicFrame>
        <p:nvGraphicFramePr>
          <p:cNvPr id="48136" name="Object 30"/>
          <p:cNvGraphicFramePr>
            <a:graphicFrameLocks noChangeAspect="1"/>
          </p:cNvGraphicFramePr>
          <p:nvPr/>
        </p:nvGraphicFramePr>
        <p:xfrm>
          <a:off x="5454650" y="4413250"/>
          <a:ext cx="2017713" cy="178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9" name="Equation" r:id="rId3" imgW="990360" imgH="876240" progId="Equation.DSMT4">
                  <p:embed/>
                </p:oleObj>
              </mc:Choice>
              <mc:Fallback>
                <p:oleObj name="Equation" r:id="rId3" imgW="990360" imgH="876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54650" y="4413250"/>
                        <a:ext cx="2017713" cy="1785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137" name="Oval 31"/>
          <p:cNvSpPr>
            <a:spLocks noChangeArrowheads="1"/>
          </p:cNvSpPr>
          <p:nvPr/>
        </p:nvSpPr>
        <p:spPr bwMode="auto">
          <a:xfrm>
            <a:off x="781050" y="3065463"/>
            <a:ext cx="525463" cy="523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8" name="Oval 32"/>
          <p:cNvSpPr>
            <a:spLocks noChangeArrowheads="1"/>
          </p:cNvSpPr>
          <p:nvPr/>
        </p:nvSpPr>
        <p:spPr bwMode="auto">
          <a:xfrm>
            <a:off x="2219325" y="3106738"/>
            <a:ext cx="525463" cy="523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9" name="Text Box 33"/>
          <p:cNvSpPr txBox="1">
            <a:spLocks noChangeArrowheads="1"/>
          </p:cNvSpPr>
          <p:nvPr/>
        </p:nvSpPr>
        <p:spPr bwMode="auto">
          <a:xfrm>
            <a:off x="1058863" y="1206500"/>
            <a:ext cx="6556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i="1">
                <a:latin typeface="Book Antiqua" pitchFamily="18" charset="0"/>
              </a:rPr>
              <a:t>S</a:t>
            </a:r>
            <a:endParaRPr lang="en-US" sz="2400" i="1">
              <a:latin typeface="Book Antiqua" pitchFamily="18" charset="0"/>
            </a:endParaRPr>
          </a:p>
        </p:txBody>
      </p:sp>
      <p:sp>
        <p:nvSpPr>
          <p:cNvPr id="48140" name="Text Box 34"/>
          <p:cNvSpPr txBox="1">
            <a:spLocks noChangeArrowheads="1"/>
          </p:cNvSpPr>
          <p:nvPr/>
        </p:nvSpPr>
        <p:spPr bwMode="auto">
          <a:xfrm>
            <a:off x="6681788" y="1208088"/>
            <a:ext cx="6556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i="1">
                <a:latin typeface="Book Antiqua" pitchFamily="18" charset="0"/>
              </a:rPr>
              <a:t>S</a:t>
            </a:r>
            <a:r>
              <a:rPr lang="en-GB" sz="2400" i="1">
                <a:latin typeface="Book Antiqua" pitchFamily="18" charset="0"/>
              </a:rPr>
              <a:t>’</a:t>
            </a:r>
            <a:endParaRPr lang="en-US" sz="2400" i="1">
              <a:latin typeface="Book Antiqua" pitchFamily="18" charset="0"/>
            </a:endParaRPr>
          </a:p>
        </p:txBody>
      </p:sp>
      <p:sp>
        <p:nvSpPr>
          <p:cNvPr id="48141" name="Line 35"/>
          <p:cNvSpPr>
            <a:spLocks noChangeShapeType="1"/>
          </p:cNvSpPr>
          <p:nvPr/>
        </p:nvSpPr>
        <p:spPr bwMode="auto">
          <a:xfrm>
            <a:off x="969963" y="3319463"/>
            <a:ext cx="1071562" cy="19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8142" name="Text Box 36"/>
          <p:cNvSpPr txBox="1">
            <a:spLocks noChangeArrowheads="1"/>
          </p:cNvSpPr>
          <p:nvPr/>
        </p:nvSpPr>
        <p:spPr bwMode="auto">
          <a:xfrm>
            <a:off x="1703388" y="2890838"/>
            <a:ext cx="5095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i="1">
                <a:latin typeface="Book Antiqua" pitchFamily="18" charset="0"/>
              </a:rPr>
              <a:t>v</a:t>
            </a:r>
            <a:endParaRPr lang="en-US" sz="2400" i="1">
              <a:latin typeface="Book Antiqua" pitchFamily="18" charset="0"/>
            </a:endParaRPr>
          </a:p>
        </p:txBody>
      </p:sp>
      <p:sp>
        <p:nvSpPr>
          <p:cNvPr id="48143" name="Oval 37"/>
          <p:cNvSpPr>
            <a:spLocks noChangeArrowheads="1"/>
          </p:cNvSpPr>
          <p:nvPr/>
        </p:nvSpPr>
        <p:spPr bwMode="auto">
          <a:xfrm>
            <a:off x="1981200" y="2417763"/>
            <a:ext cx="525463" cy="523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4" name="Oval 38"/>
          <p:cNvSpPr>
            <a:spLocks noChangeArrowheads="1"/>
          </p:cNvSpPr>
          <p:nvPr/>
        </p:nvSpPr>
        <p:spPr bwMode="auto">
          <a:xfrm>
            <a:off x="2371725" y="2433638"/>
            <a:ext cx="525463" cy="523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5" name="Oval 39"/>
          <p:cNvSpPr>
            <a:spLocks noChangeArrowheads="1"/>
          </p:cNvSpPr>
          <p:nvPr/>
        </p:nvSpPr>
        <p:spPr bwMode="auto">
          <a:xfrm>
            <a:off x="2768600" y="1560513"/>
            <a:ext cx="525463" cy="523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6" name="Oval 40"/>
          <p:cNvSpPr>
            <a:spLocks noChangeArrowheads="1"/>
          </p:cNvSpPr>
          <p:nvPr/>
        </p:nvSpPr>
        <p:spPr bwMode="auto">
          <a:xfrm>
            <a:off x="3095625" y="1570038"/>
            <a:ext cx="525463" cy="523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7" name="Line 41"/>
          <p:cNvSpPr>
            <a:spLocks noChangeShapeType="1"/>
          </p:cNvSpPr>
          <p:nvPr/>
        </p:nvSpPr>
        <p:spPr bwMode="auto">
          <a:xfrm>
            <a:off x="3384550" y="1825625"/>
            <a:ext cx="636588" cy="3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8148" name="Text Box 42"/>
          <p:cNvSpPr txBox="1">
            <a:spLocks noChangeArrowheads="1"/>
          </p:cNvSpPr>
          <p:nvPr/>
        </p:nvSpPr>
        <p:spPr bwMode="auto">
          <a:xfrm>
            <a:off x="3686175" y="1444625"/>
            <a:ext cx="5095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i="1">
                <a:latin typeface="Book Antiqua" pitchFamily="18" charset="0"/>
              </a:rPr>
              <a:t>u</a:t>
            </a:r>
            <a:endParaRPr lang="en-US" sz="2400" i="1">
              <a:latin typeface="Book Antiqua" pitchFamily="18" charset="0"/>
            </a:endParaRPr>
          </a:p>
        </p:txBody>
      </p:sp>
      <p:sp>
        <p:nvSpPr>
          <p:cNvPr id="48149" name="Oval 43"/>
          <p:cNvSpPr>
            <a:spLocks noChangeArrowheads="1"/>
          </p:cNvSpPr>
          <p:nvPr/>
        </p:nvSpPr>
        <p:spPr bwMode="auto">
          <a:xfrm>
            <a:off x="6651625" y="3016250"/>
            <a:ext cx="525463" cy="523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50" name="Oval 44"/>
          <p:cNvSpPr>
            <a:spLocks noChangeArrowheads="1"/>
          </p:cNvSpPr>
          <p:nvPr/>
        </p:nvSpPr>
        <p:spPr bwMode="auto">
          <a:xfrm>
            <a:off x="8010525" y="3057525"/>
            <a:ext cx="525463" cy="523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51" name="Line 45"/>
          <p:cNvSpPr>
            <a:spLocks noChangeShapeType="1"/>
          </p:cNvSpPr>
          <p:nvPr/>
        </p:nvSpPr>
        <p:spPr bwMode="auto">
          <a:xfrm flipH="1" flipV="1">
            <a:off x="7308850" y="3271838"/>
            <a:ext cx="977900" cy="34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8152" name="Text Box 46"/>
          <p:cNvSpPr txBox="1">
            <a:spLocks noChangeArrowheads="1"/>
          </p:cNvSpPr>
          <p:nvPr/>
        </p:nvSpPr>
        <p:spPr bwMode="auto">
          <a:xfrm>
            <a:off x="7308850" y="2822575"/>
            <a:ext cx="752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i="1">
                <a:latin typeface="Book Antiqua" pitchFamily="18" charset="0"/>
              </a:rPr>
              <a:t>-v</a:t>
            </a:r>
            <a:endParaRPr lang="en-US" sz="2400" i="1">
              <a:latin typeface="Book Antiqua" pitchFamily="18" charset="0"/>
            </a:endParaRPr>
          </a:p>
        </p:txBody>
      </p:sp>
      <p:sp>
        <p:nvSpPr>
          <p:cNvPr id="48153" name="Oval 47"/>
          <p:cNvSpPr>
            <a:spLocks noChangeArrowheads="1"/>
          </p:cNvSpPr>
          <p:nvPr/>
        </p:nvSpPr>
        <p:spPr bwMode="auto">
          <a:xfrm>
            <a:off x="6577013" y="2371725"/>
            <a:ext cx="525462" cy="523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54" name="Oval 48"/>
          <p:cNvSpPr>
            <a:spLocks noChangeArrowheads="1"/>
          </p:cNvSpPr>
          <p:nvPr/>
        </p:nvSpPr>
        <p:spPr bwMode="auto">
          <a:xfrm>
            <a:off x="6967538" y="2387600"/>
            <a:ext cx="525462" cy="523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55" name="Oval 49"/>
          <p:cNvSpPr>
            <a:spLocks noChangeArrowheads="1"/>
          </p:cNvSpPr>
          <p:nvPr/>
        </p:nvSpPr>
        <p:spPr bwMode="auto">
          <a:xfrm>
            <a:off x="5740400" y="1544638"/>
            <a:ext cx="525463" cy="523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56" name="Oval 50"/>
          <p:cNvSpPr>
            <a:spLocks noChangeArrowheads="1"/>
          </p:cNvSpPr>
          <p:nvPr/>
        </p:nvSpPr>
        <p:spPr bwMode="auto">
          <a:xfrm>
            <a:off x="6067425" y="1554163"/>
            <a:ext cx="525463" cy="523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57" name="Text Box 51"/>
          <p:cNvSpPr txBox="1">
            <a:spLocks noChangeArrowheads="1"/>
          </p:cNvSpPr>
          <p:nvPr/>
        </p:nvSpPr>
        <p:spPr bwMode="auto">
          <a:xfrm>
            <a:off x="5110163" y="1400175"/>
            <a:ext cx="8477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i="1">
                <a:latin typeface="Book Antiqua" pitchFamily="18" charset="0"/>
              </a:rPr>
              <a:t>-u</a:t>
            </a:r>
            <a:endParaRPr lang="en-US" sz="2400" i="1">
              <a:latin typeface="Book Antiqua" pitchFamily="18" charset="0"/>
            </a:endParaRPr>
          </a:p>
        </p:txBody>
      </p:sp>
      <p:sp>
        <p:nvSpPr>
          <p:cNvPr id="48158" name="Line 52"/>
          <p:cNvSpPr>
            <a:spLocks noChangeShapeType="1"/>
          </p:cNvSpPr>
          <p:nvPr/>
        </p:nvSpPr>
        <p:spPr bwMode="auto">
          <a:xfrm flipH="1" flipV="1">
            <a:off x="5373688" y="1798638"/>
            <a:ext cx="603250" cy="17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8159" name="Rectangle 53"/>
          <p:cNvSpPr>
            <a:spLocks noChangeArrowheads="1"/>
          </p:cNvSpPr>
          <p:nvPr/>
        </p:nvSpPr>
        <p:spPr bwMode="auto">
          <a:xfrm>
            <a:off x="433388" y="1377950"/>
            <a:ext cx="8710612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cs-CZ" i="1"/>
          </a:p>
          <a:p>
            <a:endParaRPr lang="cs-CZ" i="1"/>
          </a:p>
          <a:p>
            <a:endParaRPr lang="cs-CZ" i="1"/>
          </a:p>
          <a:p>
            <a:endParaRPr lang="cs-CZ" i="1"/>
          </a:p>
          <a:p>
            <a:endParaRPr lang="cs-CZ" i="1"/>
          </a:p>
          <a:p>
            <a:endParaRPr lang="cs-CZ" i="1"/>
          </a:p>
        </p:txBody>
      </p:sp>
      <p:sp>
        <p:nvSpPr>
          <p:cNvPr id="107534" name="Text Box 14"/>
          <p:cNvSpPr txBox="1">
            <a:spLocks noChangeArrowheads="1"/>
          </p:cNvSpPr>
          <p:nvPr/>
        </p:nvSpPr>
        <p:spPr bwMode="auto">
          <a:xfrm>
            <a:off x="846138" y="3465513"/>
            <a:ext cx="625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i="1">
                <a:latin typeface="Book Antiqua" pitchFamily="18" charset="0"/>
              </a:rPr>
              <a:t>m</a:t>
            </a:r>
            <a:r>
              <a:rPr lang="cs-CZ" sz="2400" i="1" baseline="-25000">
                <a:latin typeface="Book Antiqua" pitchFamily="18" charset="0"/>
              </a:rPr>
              <a:t>v</a:t>
            </a:r>
            <a:endParaRPr lang="en-US" sz="2400" i="1" baseline="-25000">
              <a:latin typeface="Book Antiqua" pitchFamily="18" charset="0"/>
            </a:endParaRPr>
          </a:p>
        </p:txBody>
      </p:sp>
      <p:sp>
        <p:nvSpPr>
          <p:cNvPr id="4" name="Text Box 14"/>
          <p:cNvSpPr txBox="1">
            <a:spLocks noChangeArrowheads="1"/>
          </p:cNvSpPr>
          <p:nvPr/>
        </p:nvSpPr>
        <p:spPr bwMode="auto">
          <a:xfrm>
            <a:off x="2262188" y="3492500"/>
            <a:ext cx="625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i="1">
                <a:latin typeface="Book Antiqua" pitchFamily="18" charset="0"/>
              </a:rPr>
              <a:t>m</a:t>
            </a:r>
            <a:r>
              <a:rPr lang="cs-CZ" sz="2400" baseline="-25000">
                <a:latin typeface="Book Antiqua" pitchFamily="18" charset="0"/>
              </a:rPr>
              <a:t>0</a:t>
            </a:r>
            <a:endParaRPr lang="en-US" sz="2400" baseline="-25000">
              <a:latin typeface="Book Antiqua" pitchFamily="18" charset="0"/>
            </a:endParaRPr>
          </a:p>
        </p:txBody>
      </p:sp>
      <p:sp>
        <p:nvSpPr>
          <p:cNvPr id="5" name="Text Box 14"/>
          <p:cNvSpPr txBox="1">
            <a:spLocks noChangeArrowheads="1"/>
          </p:cNvSpPr>
          <p:nvPr/>
        </p:nvSpPr>
        <p:spPr bwMode="auto">
          <a:xfrm>
            <a:off x="2884488" y="2003425"/>
            <a:ext cx="625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i="1">
                <a:latin typeface="Book Antiqua" pitchFamily="18" charset="0"/>
              </a:rPr>
              <a:t>M</a:t>
            </a:r>
            <a:r>
              <a:rPr lang="cs-CZ" sz="2400" i="1" baseline="-25000">
                <a:latin typeface="Book Antiqua" pitchFamily="18" charset="0"/>
              </a:rPr>
              <a:t>u</a:t>
            </a:r>
            <a:endParaRPr lang="en-US" sz="2400" i="1" baseline="-25000">
              <a:latin typeface="Book Antiqua" pitchFamily="18" charset="0"/>
            </a:endParaRPr>
          </a:p>
        </p:txBody>
      </p:sp>
      <p:sp>
        <p:nvSpPr>
          <p:cNvPr id="6" name="Text Box 14"/>
          <p:cNvSpPr txBox="1">
            <a:spLocks noChangeArrowheads="1"/>
          </p:cNvSpPr>
          <p:nvPr/>
        </p:nvSpPr>
        <p:spPr bwMode="auto">
          <a:xfrm>
            <a:off x="5895975" y="2036763"/>
            <a:ext cx="625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i="1">
                <a:latin typeface="Book Antiqua" pitchFamily="18" charset="0"/>
              </a:rPr>
              <a:t>M</a:t>
            </a:r>
            <a:r>
              <a:rPr lang="cs-CZ" sz="2400" i="1" baseline="-25000">
                <a:latin typeface="Book Antiqua" pitchFamily="18" charset="0"/>
              </a:rPr>
              <a:t>u</a:t>
            </a:r>
            <a:endParaRPr lang="en-US" sz="2400" i="1" baseline="-25000">
              <a:latin typeface="Book Antiqua" pitchFamily="18" charset="0"/>
            </a:endParaRPr>
          </a:p>
        </p:txBody>
      </p: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6696075" y="3514725"/>
            <a:ext cx="625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i="1">
                <a:latin typeface="Book Antiqua" pitchFamily="18" charset="0"/>
              </a:rPr>
              <a:t>m</a:t>
            </a:r>
            <a:r>
              <a:rPr lang="cs-CZ" sz="2400" i="1" baseline="-25000">
                <a:latin typeface="Book Antiqua" pitchFamily="18" charset="0"/>
              </a:rPr>
              <a:t>v</a:t>
            </a:r>
            <a:endParaRPr lang="en-US" sz="2400" i="1" baseline="-25000">
              <a:latin typeface="Book Antiqua" pitchFamily="18" charset="0"/>
            </a:endParaRPr>
          </a:p>
        </p:txBody>
      </p:sp>
      <p:sp>
        <p:nvSpPr>
          <p:cNvPr id="8" name="Text Box 14"/>
          <p:cNvSpPr txBox="1">
            <a:spLocks noChangeArrowheads="1"/>
          </p:cNvSpPr>
          <p:nvPr/>
        </p:nvSpPr>
        <p:spPr bwMode="auto">
          <a:xfrm>
            <a:off x="8112125" y="3541713"/>
            <a:ext cx="625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i="1">
                <a:latin typeface="Book Antiqua" pitchFamily="18" charset="0"/>
              </a:rPr>
              <a:t>m</a:t>
            </a:r>
            <a:r>
              <a:rPr lang="cs-CZ" sz="2400" baseline="-25000">
                <a:latin typeface="Book Antiqua" pitchFamily="18" charset="0"/>
              </a:rPr>
              <a:t>0</a:t>
            </a:r>
            <a:endParaRPr lang="en-US" sz="2400" baseline="-25000">
              <a:latin typeface="Book Antiqua" pitchFamily="18" charset="0"/>
            </a:endParaRPr>
          </a:p>
        </p:txBody>
      </p:sp>
      <p:sp>
        <p:nvSpPr>
          <p:cNvPr id="48167" name="Line 39"/>
          <p:cNvSpPr>
            <a:spLocks noChangeShapeType="1"/>
          </p:cNvSpPr>
          <p:nvPr/>
        </p:nvSpPr>
        <p:spPr bwMode="auto">
          <a:xfrm flipH="1" flipV="1">
            <a:off x="4606925" y="1157288"/>
            <a:ext cx="11113" cy="24653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9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23.4.2018  </a:t>
            </a:r>
            <a:r>
              <a:rPr lang="cs-CZ" sz="1200" dirty="0" smtClean="0">
                <a:solidFill>
                  <a:srgbClr val="D38E27"/>
                </a:solidFill>
              </a:rPr>
              <a:t>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40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43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3028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7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7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3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6" dur="2000"/>
                                        <p:tgtEl>
                                          <p:spTgt spid="48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34" grpId="0"/>
      <p:bldP spid="4" grpId="0"/>
      <p:bldP spid="5" grpId="0"/>
      <p:bldP spid="6" grpId="0"/>
      <p:bldP spid="7" grpId="0"/>
      <p:bldP spid="8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Zástupný symbol pro zápatí 4"/>
          <p:cNvSpPr txBox="1">
            <a:spLocks noGrp="1"/>
          </p:cNvSpPr>
          <p:nvPr/>
        </p:nvSpPr>
        <p:spPr bwMode="auto">
          <a:xfrm>
            <a:off x="3581400" y="76200"/>
            <a:ext cx="2895600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endParaRPr lang="en-US" sz="1200">
              <a:solidFill>
                <a:srgbClr val="D38E27"/>
              </a:solidFill>
              <a:latin typeface="Book Antiqua" pitchFamily="18" charset="0"/>
            </a:endParaRPr>
          </a:p>
        </p:txBody>
      </p:sp>
      <p:sp>
        <p:nvSpPr>
          <p:cNvPr id="49157" name="Text Box 5"/>
          <p:cNvSpPr txBox="1">
            <a:spLocks noChangeArrowheads="1"/>
          </p:cNvSpPr>
          <p:nvPr/>
        </p:nvSpPr>
        <p:spPr bwMode="auto">
          <a:xfrm>
            <a:off x="1206500" y="423863"/>
            <a:ext cx="73707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4000" b="1" i="1">
                <a:latin typeface="Book Antiqua" pitchFamily="18" charset="0"/>
              </a:rPr>
              <a:t>Nepružná srážka dvou částic</a:t>
            </a:r>
            <a:endParaRPr lang="en-US" sz="4000" b="1" baseline="-25000">
              <a:latin typeface="Book Antiqua" pitchFamily="18" charset="0"/>
            </a:endParaRPr>
          </a:p>
        </p:txBody>
      </p:sp>
      <p:graphicFrame>
        <p:nvGraphicFramePr>
          <p:cNvPr id="109597" name="Object 29"/>
          <p:cNvGraphicFramePr>
            <a:graphicFrameLocks noChangeAspect="1"/>
          </p:cNvGraphicFramePr>
          <p:nvPr/>
        </p:nvGraphicFramePr>
        <p:xfrm>
          <a:off x="319088" y="2305050"/>
          <a:ext cx="4710112" cy="85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08" name="Equation" r:id="rId3" imgW="2311200" imgH="419040" progId="Equation.DSMT4">
                  <p:embed/>
                </p:oleObj>
              </mc:Choice>
              <mc:Fallback>
                <p:oleObj name="Equation" r:id="rId3" imgW="231120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9088" y="2305050"/>
                        <a:ext cx="4710112" cy="854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9598" name="Object 30"/>
          <p:cNvGraphicFramePr>
            <a:graphicFrameLocks noChangeAspect="1"/>
          </p:cNvGraphicFramePr>
          <p:nvPr/>
        </p:nvGraphicFramePr>
        <p:xfrm>
          <a:off x="617538" y="1370013"/>
          <a:ext cx="3957637" cy="776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09" name="Equation" r:id="rId5" imgW="1942920" imgH="380880" progId="Equation.DSMT4">
                  <p:embed/>
                </p:oleObj>
              </mc:Choice>
              <mc:Fallback>
                <p:oleObj name="Equation" r:id="rId5" imgW="1942920" imgH="380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538" y="1370013"/>
                        <a:ext cx="3957637" cy="776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9599" name="Object 31"/>
          <p:cNvGraphicFramePr>
            <a:graphicFrameLocks noChangeAspect="1"/>
          </p:cNvGraphicFramePr>
          <p:nvPr/>
        </p:nvGraphicFramePr>
        <p:xfrm>
          <a:off x="476250" y="3251200"/>
          <a:ext cx="3881438" cy="85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10" name="Equation" r:id="rId7" imgW="1904760" imgH="419040" progId="Equation.DSMT4">
                  <p:embed/>
                </p:oleObj>
              </mc:Choice>
              <mc:Fallback>
                <p:oleObj name="Equation" r:id="rId7" imgW="190476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250" y="3251200"/>
                        <a:ext cx="3881438" cy="854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9600" name="Object 32"/>
          <p:cNvGraphicFramePr>
            <a:graphicFrameLocks noChangeAspect="1"/>
          </p:cNvGraphicFramePr>
          <p:nvPr/>
        </p:nvGraphicFramePr>
        <p:xfrm>
          <a:off x="530225" y="4159250"/>
          <a:ext cx="3957638" cy="85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11" name="Equation" r:id="rId9" imgW="1942920" imgH="419040" progId="Equation.DSMT4">
                  <p:embed/>
                </p:oleObj>
              </mc:Choice>
              <mc:Fallback>
                <p:oleObj name="Equation" r:id="rId9" imgW="194292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0225" y="4159250"/>
                        <a:ext cx="3957638" cy="854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9601" name="Object 33"/>
          <p:cNvGraphicFramePr>
            <a:graphicFrameLocks noChangeAspect="1"/>
          </p:cNvGraphicFramePr>
          <p:nvPr/>
        </p:nvGraphicFramePr>
        <p:xfrm>
          <a:off x="1565275" y="5022850"/>
          <a:ext cx="1914525" cy="85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12" name="Equation" r:id="rId11" imgW="939600" imgH="419040" progId="Equation.DSMT4">
                  <p:embed/>
                </p:oleObj>
              </mc:Choice>
              <mc:Fallback>
                <p:oleObj name="Equation" r:id="rId11" imgW="93960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5275" y="5022850"/>
                        <a:ext cx="1914525" cy="854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9602" name="Object 34"/>
          <p:cNvGraphicFramePr>
            <a:graphicFrameLocks noChangeAspect="1"/>
          </p:cNvGraphicFramePr>
          <p:nvPr/>
        </p:nvGraphicFramePr>
        <p:xfrm>
          <a:off x="5187950" y="4573588"/>
          <a:ext cx="2633663" cy="1497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13" name="Equation" r:id="rId13" imgW="1002960" imgH="571320" progId="Equation.DSMT4">
                  <p:embed/>
                </p:oleObj>
              </mc:Choice>
              <mc:Fallback>
                <p:oleObj name="Equation" r:id="rId13" imgW="1002960" imgH="571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7950" y="4573588"/>
                        <a:ext cx="2633663" cy="1497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9603" name="Rectangle 35"/>
          <p:cNvSpPr>
            <a:spLocks noChangeArrowheads="1"/>
          </p:cNvSpPr>
          <p:nvPr/>
        </p:nvSpPr>
        <p:spPr bwMode="auto">
          <a:xfrm>
            <a:off x="4681538" y="4165600"/>
            <a:ext cx="44624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 i="1">
                <a:latin typeface="Book Antiqua" pitchFamily="18" charset="0"/>
              </a:rPr>
              <a:t>Relativistická hmotnost m:</a:t>
            </a:r>
            <a:endParaRPr lang="en-US" sz="2400" b="1">
              <a:latin typeface="Book Antiqua" pitchFamily="18" charset="0"/>
            </a:endParaRPr>
          </a:p>
        </p:txBody>
      </p:sp>
      <p:sp>
        <p:nvSpPr>
          <p:cNvPr id="13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23.4.2018  </a:t>
            </a:r>
            <a:r>
              <a:rPr lang="cs-CZ" sz="1200" dirty="0" smtClean="0">
                <a:solidFill>
                  <a:srgbClr val="D38E27"/>
                </a:solidFill>
              </a:rPr>
              <a:t>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14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44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356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09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09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09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09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09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109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109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603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Zástupný symbol pro zápatí 4"/>
          <p:cNvSpPr txBox="1">
            <a:spLocks noGrp="1"/>
          </p:cNvSpPr>
          <p:nvPr/>
        </p:nvSpPr>
        <p:spPr bwMode="auto">
          <a:xfrm>
            <a:off x="3581400" y="76200"/>
            <a:ext cx="2895600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endParaRPr lang="en-US" sz="1200">
              <a:solidFill>
                <a:srgbClr val="D38E27"/>
              </a:solidFill>
              <a:latin typeface="Book Antiqua" pitchFamily="18" charset="0"/>
            </a:endParaRPr>
          </a:p>
        </p:txBody>
      </p:sp>
      <p:sp>
        <p:nvSpPr>
          <p:cNvPr id="50181" name="Text Box 6"/>
          <p:cNvSpPr txBox="1">
            <a:spLocks noChangeArrowheads="1"/>
          </p:cNvSpPr>
          <p:nvPr/>
        </p:nvSpPr>
        <p:spPr bwMode="auto">
          <a:xfrm>
            <a:off x="1922463" y="423863"/>
            <a:ext cx="538956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4000" b="1" i="1">
                <a:latin typeface="Book Antiqua" pitchFamily="18" charset="0"/>
              </a:rPr>
              <a:t>Klidová hmotnost m</a:t>
            </a:r>
            <a:r>
              <a:rPr lang="cs-CZ" sz="4000" b="1" baseline="-25000">
                <a:latin typeface="Book Antiqua" pitchFamily="18" charset="0"/>
              </a:rPr>
              <a:t>0</a:t>
            </a:r>
            <a:endParaRPr lang="en-US" sz="4000" b="1" baseline="-25000">
              <a:latin typeface="Book Antiqua" pitchFamily="18" charset="0"/>
            </a:endParaRPr>
          </a:p>
        </p:txBody>
      </p:sp>
      <p:sp>
        <p:nvSpPr>
          <p:cNvPr id="3" name="Zástupný symbol pro obsah 2"/>
          <p:cNvSpPr>
            <a:spLocks/>
          </p:cNvSpPr>
          <p:nvPr/>
        </p:nvSpPr>
        <p:spPr bwMode="auto">
          <a:xfrm>
            <a:off x="0" y="1211263"/>
            <a:ext cx="8489950" cy="1455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>
                <a:latin typeface="Book Antiqua" pitchFamily="18" charset="0"/>
              </a:rPr>
              <a:t>Veličinu </a:t>
            </a:r>
            <a:r>
              <a:rPr lang="cs-CZ" sz="2800" i="1">
                <a:latin typeface="Book Antiqua" pitchFamily="18" charset="0"/>
              </a:rPr>
              <a:t>m</a:t>
            </a:r>
            <a:r>
              <a:rPr lang="cs-CZ" sz="2800" i="1" baseline="-25000">
                <a:latin typeface="Book Antiqua" pitchFamily="18" charset="0"/>
              </a:rPr>
              <a:t>v</a:t>
            </a:r>
            <a:r>
              <a:rPr lang="cs-CZ" sz="2800">
                <a:latin typeface="Book Antiqua" pitchFamily="18" charset="0"/>
              </a:rPr>
              <a:t> značíme prostě </a:t>
            </a:r>
            <a:r>
              <a:rPr lang="cs-CZ" sz="2800" i="1">
                <a:latin typeface="Book Antiqua" pitchFamily="18" charset="0"/>
              </a:rPr>
              <a:t>m</a:t>
            </a:r>
            <a:r>
              <a:rPr lang="cs-CZ" sz="2800">
                <a:latin typeface="Book Antiqua" pitchFamily="18" charset="0"/>
              </a:rPr>
              <a:t>. Platí </a:t>
            </a:r>
            <a:r>
              <a:rPr lang="cs-CZ" sz="2800" i="1">
                <a:latin typeface="Book Antiqua" pitchFamily="18" charset="0"/>
              </a:rPr>
              <a:t>m = </a:t>
            </a:r>
            <a:r>
              <a:rPr lang="el-GR" sz="2800" i="1">
                <a:latin typeface="Book Antiqua" pitchFamily="18" charset="0"/>
              </a:rPr>
              <a:t>γ</a:t>
            </a:r>
            <a:r>
              <a:rPr lang="cs-CZ" sz="2800" i="1">
                <a:latin typeface="Book Antiqua" pitchFamily="18" charset="0"/>
              </a:rPr>
              <a:t> m</a:t>
            </a:r>
            <a:r>
              <a:rPr lang="cs-CZ" sz="2800" baseline="-25000">
                <a:latin typeface="Book Antiqua" pitchFamily="18" charset="0"/>
              </a:rPr>
              <a:t>0</a:t>
            </a:r>
            <a:r>
              <a:rPr lang="cs-CZ" sz="2800">
                <a:latin typeface="Book Antiqua" pitchFamily="18" charset="0"/>
              </a:rPr>
              <a:t> a hraje v relativitě roli (setrvačné) hmotnosti </a:t>
            </a:r>
            <a:r>
              <a:rPr lang="cs-CZ" sz="2800" i="1">
                <a:latin typeface="Book Antiqua" pitchFamily="18" charset="0"/>
              </a:rPr>
              <a:t>m</a:t>
            </a:r>
            <a:r>
              <a:rPr lang="cs-CZ" sz="2800">
                <a:latin typeface="Book Antiqua" pitchFamily="18" charset="0"/>
              </a:rPr>
              <a:t> částice z klasické mechaniky, měřené při rychlosti </a:t>
            </a:r>
            <a:r>
              <a:rPr lang="cs-CZ" sz="2800" i="1">
                <a:latin typeface="Book Antiqua" pitchFamily="18" charset="0"/>
              </a:rPr>
              <a:t>v</a:t>
            </a:r>
            <a:r>
              <a:rPr lang="cs-CZ" sz="2800">
                <a:latin typeface="Book Antiqua" pitchFamily="18" charset="0"/>
              </a:rPr>
              <a:t>. </a:t>
            </a:r>
            <a:endParaRPr lang="en-US" sz="2800">
              <a:latin typeface="Book Antiqua" pitchFamily="18" charset="0"/>
            </a:endParaRPr>
          </a:p>
        </p:txBody>
      </p:sp>
      <p:sp>
        <p:nvSpPr>
          <p:cNvPr id="2" name="Zástupný symbol pro obsah 2"/>
          <p:cNvSpPr>
            <a:spLocks/>
          </p:cNvSpPr>
          <p:nvPr/>
        </p:nvSpPr>
        <p:spPr bwMode="auto">
          <a:xfrm>
            <a:off x="0" y="3251200"/>
            <a:ext cx="8489950" cy="1090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>
                <a:latin typeface="Book Antiqua" pitchFamily="18" charset="0"/>
              </a:rPr>
              <a:t>V různých systémech </a:t>
            </a:r>
            <a:r>
              <a:rPr lang="cs-CZ" sz="2800" i="1">
                <a:latin typeface="Book Antiqua" pitchFamily="18" charset="0"/>
              </a:rPr>
              <a:t>S</a:t>
            </a:r>
            <a:r>
              <a:rPr lang="cs-CZ" sz="2800">
                <a:latin typeface="Book Antiqua" pitchFamily="18" charset="0"/>
              </a:rPr>
              <a:t> je </a:t>
            </a:r>
            <a:r>
              <a:rPr lang="cs-CZ" sz="2800" i="1">
                <a:latin typeface="Book Antiqua" pitchFamily="18" charset="0"/>
              </a:rPr>
              <a:t>m </a:t>
            </a:r>
            <a:r>
              <a:rPr lang="cs-CZ" sz="2800">
                <a:latin typeface="Book Antiqua" pitchFamily="18" charset="0"/>
              </a:rPr>
              <a:t>různě velká; nejmenší je v systému, kde částice stojí (</a:t>
            </a:r>
            <a:r>
              <a:rPr lang="cs-CZ" sz="2800" i="1">
                <a:latin typeface="Book Antiqua" pitchFamily="18" charset="0"/>
              </a:rPr>
              <a:t>v </a:t>
            </a:r>
            <a:r>
              <a:rPr lang="cs-CZ" sz="2800">
                <a:latin typeface="Book Antiqua" pitchFamily="18" charset="0"/>
              </a:rPr>
              <a:t>= 0). </a:t>
            </a:r>
          </a:p>
        </p:txBody>
      </p:sp>
      <p:sp>
        <p:nvSpPr>
          <p:cNvPr id="4" name="Zástupný symbol pro obsah 2"/>
          <p:cNvSpPr>
            <a:spLocks/>
          </p:cNvSpPr>
          <p:nvPr/>
        </p:nvSpPr>
        <p:spPr bwMode="auto">
          <a:xfrm>
            <a:off x="82550" y="4640263"/>
            <a:ext cx="8489950" cy="139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>
                <a:latin typeface="Book Antiqua" pitchFamily="18" charset="0"/>
              </a:rPr>
              <a:t>Tato veličina </a:t>
            </a:r>
            <a:r>
              <a:rPr lang="cs-CZ" sz="2800" i="1">
                <a:latin typeface="Book Antiqua" pitchFamily="18" charset="0"/>
              </a:rPr>
              <a:t>m</a:t>
            </a:r>
            <a:r>
              <a:rPr lang="cs-CZ" sz="2800" baseline="-25000">
                <a:latin typeface="Book Antiqua" pitchFamily="18" charset="0"/>
              </a:rPr>
              <a:t>0</a:t>
            </a:r>
            <a:r>
              <a:rPr lang="cs-CZ" sz="2800" i="1">
                <a:latin typeface="Book Antiqua" pitchFamily="18" charset="0"/>
              </a:rPr>
              <a:t>=m</a:t>
            </a:r>
            <a:r>
              <a:rPr lang="cs-CZ" sz="2800">
                <a:latin typeface="Book Antiqua" pitchFamily="18" charset="0"/>
              </a:rPr>
              <a:t>/</a:t>
            </a:r>
            <a:r>
              <a:rPr lang="el-GR" sz="2800" i="1">
                <a:latin typeface="Book Antiqua" pitchFamily="18" charset="0"/>
              </a:rPr>
              <a:t>γ</a:t>
            </a:r>
            <a:r>
              <a:rPr lang="cs-CZ" sz="2800" i="1">
                <a:latin typeface="Book Antiqua" pitchFamily="18" charset="0"/>
              </a:rPr>
              <a:t> ,</a:t>
            </a:r>
            <a:r>
              <a:rPr lang="cs-CZ" sz="2800">
                <a:latin typeface="Book Antiqua" pitchFamily="18" charset="0"/>
              </a:rPr>
              <a:t> tj. </a:t>
            </a:r>
            <a:r>
              <a:rPr lang="cs-CZ" sz="2800" b="1">
                <a:latin typeface="Book Antiqua" pitchFamily="18" charset="0"/>
              </a:rPr>
              <a:t>klidová hmotnost</a:t>
            </a:r>
            <a:r>
              <a:rPr lang="cs-CZ" sz="2800">
                <a:latin typeface="Book Antiqua" pitchFamily="18" charset="0"/>
              </a:rPr>
              <a:t>, je proto nezávislá na rychlosti </a:t>
            </a:r>
            <a:r>
              <a:rPr lang="cs-CZ" sz="2800" i="1">
                <a:latin typeface="Book Antiqua" pitchFamily="18" charset="0"/>
              </a:rPr>
              <a:t>v</a:t>
            </a:r>
            <a:r>
              <a:rPr lang="cs-CZ" sz="2800">
                <a:latin typeface="Book Antiqua" pitchFamily="18" charset="0"/>
              </a:rPr>
              <a:t> částice pohybující se vůči </a:t>
            </a:r>
            <a:r>
              <a:rPr lang="cs-CZ" sz="2800" i="1">
                <a:latin typeface="Book Antiqua" pitchFamily="18" charset="0"/>
              </a:rPr>
              <a:t>S,</a:t>
            </a:r>
            <a:r>
              <a:rPr lang="cs-CZ" sz="2800">
                <a:latin typeface="Book Antiqua" pitchFamily="18" charset="0"/>
              </a:rPr>
              <a:t> a je tedy invariantem.</a:t>
            </a:r>
            <a:endParaRPr lang="en-US" sz="2800">
              <a:latin typeface="Book Antiqua" pitchFamily="18" charset="0"/>
            </a:endParaRPr>
          </a:p>
        </p:txBody>
      </p:sp>
      <p:sp>
        <p:nvSpPr>
          <p:cNvPr id="9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23.4.2018  </a:t>
            </a:r>
            <a:r>
              <a:rPr lang="cs-CZ" sz="1200" dirty="0" smtClean="0">
                <a:solidFill>
                  <a:srgbClr val="D38E27"/>
                </a:solidFill>
              </a:rPr>
              <a:t>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10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45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93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Zástupný symbol pro zápatí 4"/>
          <p:cNvSpPr txBox="1">
            <a:spLocks noGrp="1"/>
          </p:cNvSpPr>
          <p:nvPr/>
        </p:nvSpPr>
        <p:spPr bwMode="auto">
          <a:xfrm>
            <a:off x="3581400" y="76200"/>
            <a:ext cx="2895600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endParaRPr lang="en-US" sz="1200">
              <a:solidFill>
                <a:srgbClr val="D38E27"/>
              </a:solidFill>
              <a:latin typeface="Book Antiqua" pitchFamily="18" charset="0"/>
            </a:endParaRPr>
          </a:p>
        </p:txBody>
      </p:sp>
      <p:sp>
        <p:nvSpPr>
          <p:cNvPr id="51205" name="Text Box 5"/>
          <p:cNvSpPr txBox="1">
            <a:spLocks noChangeArrowheads="1"/>
          </p:cNvSpPr>
          <p:nvPr/>
        </p:nvSpPr>
        <p:spPr bwMode="auto">
          <a:xfrm>
            <a:off x="1922463" y="423863"/>
            <a:ext cx="5588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4000" b="1" i="1">
                <a:latin typeface="Book Antiqua" pitchFamily="18" charset="0"/>
              </a:rPr>
              <a:t>Čtyřhybnost p = m</a:t>
            </a:r>
            <a:r>
              <a:rPr lang="cs-CZ" sz="4000" b="1" baseline="-25000">
                <a:latin typeface="Book Antiqua" pitchFamily="18" charset="0"/>
              </a:rPr>
              <a:t>0 </a:t>
            </a:r>
            <a:r>
              <a:rPr lang="cs-CZ" sz="4000" b="1" i="1">
                <a:latin typeface="Book Antiqua" pitchFamily="18" charset="0"/>
              </a:rPr>
              <a:t>w</a:t>
            </a:r>
            <a:endParaRPr lang="en-US" sz="4000" b="1" i="1">
              <a:latin typeface="Book Antiqua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/>
              </p:cNvSpPr>
              <p:nvPr/>
            </p:nvSpPr>
            <p:spPr bwMode="auto">
              <a:xfrm>
                <a:off x="25400" y="1179513"/>
                <a:ext cx="8489950" cy="14557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742950" lvl="1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 2" pitchFamily="18" charset="2"/>
                  <a:buChar char=""/>
                </a:pPr>
                <a:r>
                  <a:rPr lang="cs-CZ" sz="2800" dirty="0" smtClean="0">
                    <a:latin typeface="Book Antiqua" pitchFamily="18" charset="0"/>
                  </a:rPr>
                  <a:t>Veličina </a:t>
                </a:r>
                <a:r>
                  <a:rPr lang="cs-CZ" sz="2800" i="1" dirty="0">
                    <a:latin typeface="Book Antiqua" pitchFamily="18" charset="0"/>
                  </a:rPr>
                  <a:t>p </a:t>
                </a:r>
                <a:r>
                  <a:rPr lang="cs-CZ" sz="2800" dirty="0">
                    <a:latin typeface="Book Antiqua" pitchFamily="18" charset="0"/>
                  </a:rPr>
                  <a:t>= </a:t>
                </a:r>
                <a:r>
                  <a:rPr lang="cs-CZ" sz="2800" i="1" dirty="0">
                    <a:latin typeface="Book Antiqua" pitchFamily="18" charset="0"/>
                  </a:rPr>
                  <a:t>m</a:t>
                </a:r>
                <a:r>
                  <a:rPr lang="cs-CZ" sz="2800" baseline="-25000" dirty="0">
                    <a:latin typeface="Book Antiqua" pitchFamily="18" charset="0"/>
                  </a:rPr>
                  <a:t>0</a:t>
                </a:r>
                <a:r>
                  <a:rPr lang="cs-CZ" sz="2800" i="1" dirty="0">
                    <a:latin typeface="Book Antiqua" pitchFamily="18" charset="0"/>
                  </a:rPr>
                  <a:t>w </a:t>
                </a:r>
                <a:r>
                  <a:rPr lang="cs-CZ" sz="2800" dirty="0">
                    <a:latin typeface="Book Antiqua" pitchFamily="18" charset="0"/>
                  </a:rPr>
                  <a:t>(</a:t>
                </a:r>
                <a:r>
                  <a:rPr lang="cs-CZ" sz="2800" dirty="0" err="1">
                    <a:latin typeface="Book Antiqua" pitchFamily="18" charset="0"/>
                  </a:rPr>
                  <a:t>čtyřvektor</a:t>
                </a:r>
                <a:r>
                  <a:rPr lang="cs-CZ" sz="2800" dirty="0">
                    <a:latin typeface="Book Antiqua" pitchFamily="18" charset="0"/>
                  </a:rPr>
                  <a:t> s „prostorovou složkou“</a:t>
                </a:r>
                <a:r>
                  <a:rPr lang="cs-CZ" sz="2800" i="1" dirty="0">
                    <a:latin typeface="Book Antiqua" pitchFamily="18" charset="0"/>
                  </a:rPr>
                  <a:t> </a:t>
                </a:r>
                <a:r>
                  <a:rPr lang="el-GR" sz="2800" i="1" dirty="0">
                    <a:latin typeface="Book Antiqua" pitchFamily="18" charset="0"/>
                  </a:rPr>
                  <a:t>γ</a:t>
                </a:r>
                <a:r>
                  <a:rPr lang="cs-CZ" sz="2800" i="1" dirty="0">
                    <a:latin typeface="Book Antiqua" pitchFamily="18" charset="0"/>
                  </a:rPr>
                  <a:t>m</a:t>
                </a:r>
                <a:r>
                  <a:rPr lang="cs-CZ" sz="2800" baseline="-25000" dirty="0">
                    <a:latin typeface="Book Antiqua" pitchFamily="18" charset="0"/>
                  </a:rPr>
                  <a:t>0</a:t>
                </a:r>
                <a:r>
                  <a:rPr lang="cs-CZ" sz="2800" i="1" dirty="0">
                    <a:latin typeface="Book Antiqua" pitchFamily="18" charset="0"/>
                  </a:rPr>
                  <a:t>u</a:t>
                </a:r>
                <a:r>
                  <a:rPr lang="cs-CZ" sz="2800" dirty="0">
                    <a:latin typeface="Book Antiqua" pitchFamily="18" charset="0"/>
                  </a:rPr>
                  <a:t>) hraje v relativitě roli hybnosti </a:t>
                </a:r>
                <a:r>
                  <a:rPr lang="cs-CZ" sz="2800" i="1" dirty="0">
                    <a:latin typeface="Book Antiqua" pitchFamily="18" charset="0"/>
                  </a:rPr>
                  <a:t>p</a:t>
                </a:r>
                <a:r>
                  <a:rPr lang="cs-CZ" sz="2800" dirty="0">
                    <a:latin typeface="Book Antiqua" pitchFamily="18" charset="0"/>
                  </a:rPr>
                  <a:t> částice z klasické </a:t>
                </a:r>
                <a:r>
                  <a:rPr lang="cs-CZ" sz="2800" dirty="0" smtClean="0">
                    <a:latin typeface="Book Antiqua" pitchFamily="18" charset="0"/>
                  </a:rPr>
                  <a:t>mechaniky; 4. složka je </a:t>
                </a:r>
                <a14:m>
                  <m:oMath xmlns:m="http://schemas.openxmlformats.org/officeDocument/2006/math">
                    <m:r>
                      <a:rPr lang="cs-CZ" sz="2800" i="1" dirty="0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cs-CZ" sz="2800" i="1" dirty="0" smtClean="0">
                        <a:latin typeface="Cambria Math" panose="02040503050406030204" pitchFamily="18" charset="0"/>
                      </a:rPr>
                      <m:t>/</m:t>
                    </m:r>
                    <m:r>
                      <a:rPr lang="cs-CZ" sz="2800" i="1" dirty="0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cs-CZ" sz="2800" dirty="0" smtClean="0">
                    <a:latin typeface="Book Antiqua" pitchFamily="18" charset="0"/>
                  </a:rPr>
                  <a:t>. (Odtud pak vyjde legendární </a:t>
                </a:r>
                <a14:m>
                  <m:oMath xmlns:m="http://schemas.openxmlformats.org/officeDocument/2006/math">
                    <m:r>
                      <a:rPr lang="cs-CZ" sz="2800" i="1" dirty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cs-CZ" sz="2800" b="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2800" b="0" i="1" dirty="0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cs-CZ" sz="28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800" b="0" i="1" dirty="0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p>
                        <m:r>
                          <a:rPr lang="cs-CZ" sz="280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cs-CZ" sz="2800" dirty="0" smtClean="0">
                    <a:latin typeface="Book Antiqua" pitchFamily="18" charset="0"/>
                  </a:rPr>
                  <a:t>).</a:t>
                </a:r>
                <a:endParaRPr lang="en-US" sz="2800" dirty="0">
                  <a:latin typeface="Book Antiqua" pitchFamily="18" charset="0"/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400" y="1179513"/>
                <a:ext cx="8489950" cy="1455737"/>
              </a:xfrm>
              <a:prstGeom prst="rect">
                <a:avLst/>
              </a:prstGeom>
              <a:blipFill rotWithShape="0">
                <a:blip r:embed="rId2"/>
                <a:stretch>
                  <a:fillRect t="-4184" b="-3556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Zástupný symbol pro obsah 2"/>
          <p:cNvSpPr>
            <a:spLocks/>
          </p:cNvSpPr>
          <p:nvPr/>
        </p:nvSpPr>
        <p:spPr bwMode="auto">
          <a:xfrm>
            <a:off x="-76200" y="3008948"/>
            <a:ext cx="8997950" cy="1830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 dirty="0">
                <a:latin typeface="Book Antiqua" pitchFamily="18" charset="0"/>
              </a:rPr>
              <a:t>Protože vlastní čas </a:t>
            </a:r>
            <a:r>
              <a:rPr lang="el-GR" sz="2800" i="1" dirty="0">
                <a:latin typeface="Book Antiqua" pitchFamily="18" charset="0"/>
              </a:rPr>
              <a:t>τ</a:t>
            </a:r>
            <a:r>
              <a:rPr lang="cs-CZ" sz="2800" dirty="0">
                <a:latin typeface="Book Antiqua" pitchFamily="18" charset="0"/>
              </a:rPr>
              <a:t> je invariantem (je stejně velký v různých systémech </a:t>
            </a:r>
            <a:r>
              <a:rPr lang="cs-CZ" sz="2800" i="1" dirty="0">
                <a:latin typeface="Book Antiqua" pitchFamily="18" charset="0"/>
              </a:rPr>
              <a:t>S</a:t>
            </a:r>
            <a:r>
              <a:rPr lang="cs-CZ" sz="2800" dirty="0">
                <a:latin typeface="Book Antiqua" pitchFamily="18" charset="0"/>
              </a:rPr>
              <a:t>), je časová změna (počítaná podle vlastního času) </a:t>
            </a:r>
            <a:r>
              <a:rPr lang="cs-CZ" sz="2800" dirty="0" err="1">
                <a:latin typeface="Book Antiqua" pitchFamily="18" charset="0"/>
              </a:rPr>
              <a:t>čtyřhybnosti</a:t>
            </a:r>
            <a:r>
              <a:rPr lang="cs-CZ" sz="2800" dirty="0">
                <a:latin typeface="Book Antiqua" pitchFamily="18" charset="0"/>
              </a:rPr>
              <a:t> částice </a:t>
            </a:r>
            <a:r>
              <a:rPr lang="cs-CZ" sz="2800" dirty="0" err="1">
                <a:latin typeface="Book Antiqua" pitchFamily="18" charset="0"/>
              </a:rPr>
              <a:t>čtyřvektorem</a:t>
            </a:r>
            <a:r>
              <a:rPr lang="cs-CZ" sz="2800" dirty="0">
                <a:latin typeface="Book Antiqua" pitchFamily="18" charset="0"/>
              </a:rPr>
              <a:t>, a má stejný význam v každém </a:t>
            </a:r>
            <a:r>
              <a:rPr lang="cs-CZ" sz="2800" i="1" dirty="0">
                <a:latin typeface="Book Antiqua" pitchFamily="18" charset="0"/>
              </a:rPr>
              <a:t>S</a:t>
            </a:r>
            <a:r>
              <a:rPr lang="cs-CZ" sz="2800" dirty="0">
                <a:latin typeface="Book Antiqua" pitchFamily="18" charset="0"/>
              </a:rPr>
              <a:t>. </a:t>
            </a:r>
          </a:p>
        </p:txBody>
      </p:sp>
      <p:sp>
        <p:nvSpPr>
          <p:cNvPr id="4" name="Zástupný symbol pro obsah 2"/>
          <p:cNvSpPr>
            <a:spLocks/>
          </p:cNvSpPr>
          <p:nvPr/>
        </p:nvSpPr>
        <p:spPr bwMode="auto">
          <a:xfrm>
            <a:off x="25400" y="5065713"/>
            <a:ext cx="8489950" cy="139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>
                <a:latin typeface="Book Antiqua" pitchFamily="18" charset="0"/>
              </a:rPr>
              <a:t>Toto nám umožňuje formulovat relativisticky invariantní pohybovou rovnici relativistické mechaniky:</a:t>
            </a:r>
            <a:endParaRPr lang="en-US" sz="2800">
              <a:latin typeface="Book Antiqua" pitchFamily="18" charset="0"/>
            </a:endParaRPr>
          </a:p>
        </p:txBody>
      </p:sp>
      <p:sp>
        <p:nvSpPr>
          <p:cNvPr id="9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23.4.2018  </a:t>
            </a:r>
            <a:r>
              <a:rPr lang="cs-CZ" sz="1200" dirty="0" smtClean="0">
                <a:solidFill>
                  <a:srgbClr val="D38E27"/>
                </a:solidFill>
              </a:rPr>
              <a:t>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10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46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4490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Zástupný symbol pro zápatí 4"/>
          <p:cNvSpPr txBox="1">
            <a:spLocks noGrp="1"/>
          </p:cNvSpPr>
          <p:nvPr/>
        </p:nvSpPr>
        <p:spPr bwMode="auto">
          <a:xfrm>
            <a:off x="3581400" y="76200"/>
            <a:ext cx="2895600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endParaRPr lang="en-US" sz="1200">
              <a:solidFill>
                <a:srgbClr val="D38E27"/>
              </a:solidFill>
              <a:latin typeface="Book Antiqua" pitchFamily="18" charset="0"/>
            </a:endParaRPr>
          </a:p>
        </p:txBody>
      </p:sp>
      <p:sp>
        <p:nvSpPr>
          <p:cNvPr id="52229" name="Text Box 5"/>
          <p:cNvSpPr txBox="1">
            <a:spLocks noChangeArrowheads="1"/>
          </p:cNvSpPr>
          <p:nvPr/>
        </p:nvSpPr>
        <p:spPr bwMode="auto">
          <a:xfrm>
            <a:off x="914400" y="423863"/>
            <a:ext cx="68643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4000" b="1" i="1">
                <a:latin typeface="Book Antiqua" pitchFamily="18" charset="0"/>
              </a:rPr>
              <a:t>Další pohybové zákony STR</a:t>
            </a:r>
            <a:endParaRPr lang="en-US" sz="4000" b="1" i="1">
              <a:latin typeface="Book Antiqua" pitchFamily="18" charset="0"/>
            </a:endParaRPr>
          </a:p>
        </p:txBody>
      </p:sp>
      <p:sp>
        <p:nvSpPr>
          <p:cNvPr id="3" name="Zástupný symbol pro obsah 2"/>
          <p:cNvSpPr>
            <a:spLocks/>
          </p:cNvSpPr>
          <p:nvPr/>
        </p:nvSpPr>
        <p:spPr bwMode="auto">
          <a:xfrm>
            <a:off x="25400" y="1179513"/>
            <a:ext cx="8489950" cy="153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3200" i="1">
                <a:solidFill>
                  <a:srgbClr val="FF0000"/>
                </a:solidFill>
                <a:latin typeface="Book Antiqua" pitchFamily="18" charset="0"/>
              </a:rPr>
              <a:t>2NZ: Časová změna čtyřhybnosti částice (podle vlastního času) je rovna výsledné čtyřsíle působící na částici. </a:t>
            </a:r>
            <a:endParaRPr lang="en-US" sz="3200" i="1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2" name="Zástupný symbol pro obsah 2"/>
          <p:cNvSpPr>
            <a:spLocks/>
          </p:cNvSpPr>
          <p:nvPr/>
        </p:nvSpPr>
        <p:spPr bwMode="auto">
          <a:xfrm>
            <a:off x="0" y="2719388"/>
            <a:ext cx="8489950" cy="1090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>
                <a:latin typeface="Book Antiqua" pitchFamily="18" charset="0"/>
              </a:rPr>
              <a:t>Druhý Newtonův zákon (s časovou změnou čtyřhybnosti) tedy platí i ve STR.</a:t>
            </a:r>
          </a:p>
        </p:txBody>
      </p:sp>
      <p:sp>
        <p:nvSpPr>
          <p:cNvPr id="4" name="Zástupný symbol pro obsah 2"/>
          <p:cNvSpPr>
            <a:spLocks/>
          </p:cNvSpPr>
          <p:nvPr/>
        </p:nvSpPr>
        <p:spPr bwMode="auto">
          <a:xfrm>
            <a:off x="50800" y="3959225"/>
            <a:ext cx="8489950" cy="275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 dirty="0">
                <a:latin typeface="Book Antiqua" pitchFamily="18" charset="0"/>
              </a:rPr>
              <a:t>Pro úplnost: 3NZ (zákon akce a reakce) zůstává rovněž v platnosti, pokud akce i reakce působí v tomtéž místě.</a:t>
            </a:r>
          </a:p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 dirty="0">
                <a:latin typeface="Book Antiqua" pitchFamily="18" charset="0"/>
              </a:rPr>
              <a:t>„Přesouvání sil“ v rámci  tuhého tělesa však není možné, protože STR vylučuje pojem tuhého </a:t>
            </a:r>
            <a:r>
              <a:rPr lang="cs-CZ" sz="2800" dirty="0" smtClean="0">
                <a:latin typeface="Book Antiqua" pitchFamily="18" charset="0"/>
              </a:rPr>
              <a:t>tělesa.</a:t>
            </a:r>
            <a:endParaRPr lang="en-US" sz="2800" dirty="0">
              <a:latin typeface="Book Antiqua" pitchFamily="18" charset="0"/>
            </a:endParaRPr>
          </a:p>
        </p:txBody>
      </p:sp>
      <p:sp>
        <p:nvSpPr>
          <p:cNvPr id="9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23.4.2018 </a:t>
            </a:r>
            <a:r>
              <a:rPr lang="cs-CZ" sz="1200" dirty="0">
                <a:solidFill>
                  <a:srgbClr val="D38E27"/>
                </a:solidFill>
              </a:rPr>
              <a:t>-  </a:t>
            </a:r>
            <a:r>
              <a:rPr lang="cs-CZ" sz="1200" dirty="0" smtClean="0">
                <a:solidFill>
                  <a:srgbClr val="D38E27"/>
                </a:solidFill>
              </a:rPr>
              <a:t>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10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47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4195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TextovéPole 4"/>
          <p:cNvSpPr txBox="1">
            <a:spLocks noChangeArrowheads="1"/>
          </p:cNvSpPr>
          <p:nvPr/>
        </p:nvSpPr>
        <p:spPr bwMode="auto">
          <a:xfrm>
            <a:off x="3357563" y="714375"/>
            <a:ext cx="2000250" cy="314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20000">
                <a:sym typeface="Wingdings" pitchFamily="2" charset="2"/>
              </a:rPr>
              <a:t></a:t>
            </a:r>
            <a:endParaRPr lang="cs-CZ" sz="20000"/>
          </a:p>
        </p:txBody>
      </p:sp>
      <p:sp>
        <p:nvSpPr>
          <p:cNvPr id="53252" name="TextovéPole 5"/>
          <p:cNvSpPr txBox="1">
            <a:spLocks noChangeArrowheads="1"/>
          </p:cNvSpPr>
          <p:nvPr/>
        </p:nvSpPr>
        <p:spPr bwMode="auto">
          <a:xfrm>
            <a:off x="1636171" y="4500563"/>
            <a:ext cx="5936240" cy="1138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sz="4000" dirty="0">
                <a:latin typeface="Book Antiqua" pitchFamily="18" charset="0"/>
              </a:rPr>
              <a:t>Děkuji vám za </a:t>
            </a:r>
            <a:r>
              <a:rPr lang="cs-CZ" sz="4000" dirty="0" smtClean="0">
                <a:latin typeface="Book Antiqua" pitchFamily="18" charset="0"/>
              </a:rPr>
              <a:t>pozornost</a:t>
            </a:r>
          </a:p>
          <a:p>
            <a:pPr algn="r" eaLnBrk="1" hangingPunct="1"/>
            <a:r>
              <a:rPr lang="cs-CZ" sz="2800" dirty="0" smtClean="0">
                <a:latin typeface="Book Antiqua" pitchFamily="18" charset="0"/>
              </a:rPr>
              <a:t>(tentokrát už definitivně)</a:t>
            </a:r>
            <a:endParaRPr lang="cs-CZ" sz="2800" dirty="0">
              <a:latin typeface="Book Antiqua" pitchFamily="18" charset="0"/>
            </a:endParaRPr>
          </a:p>
        </p:txBody>
      </p:sp>
      <p:sp>
        <p:nvSpPr>
          <p:cNvPr id="6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23.4.2018  </a:t>
            </a:r>
            <a:r>
              <a:rPr lang="cs-CZ" sz="1200" dirty="0" smtClean="0">
                <a:solidFill>
                  <a:srgbClr val="D38E27"/>
                </a:solidFill>
              </a:rPr>
              <a:t>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7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48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138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592262"/>
            <a:ext cx="8686800" cy="5037137"/>
          </a:xfrm>
        </p:spPr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cs-CZ" dirty="0" smtClean="0">
                <a:latin typeface="Book Antiqua" pitchFamily="18" charset="0"/>
              </a:rPr>
              <a:t>Další veličina: čas </a:t>
            </a:r>
            <a:r>
              <a:rPr lang="cs-CZ" i="1" dirty="0" smtClean="0">
                <a:latin typeface="Book Antiqua" pitchFamily="18" charset="0"/>
              </a:rPr>
              <a:t>t</a:t>
            </a:r>
            <a:endParaRPr lang="cs-CZ" dirty="0" smtClean="0">
              <a:latin typeface="Book Antiqua" pitchFamily="18" charset="0"/>
            </a:endParaRPr>
          </a:p>
          <a:p>
            <a:pPr eaLnBrk="1" hangingPunct="1">
              <a:buFont typeface="Arial" charset="0"/>
              <a:buChar char="•"/>
            </a:pPr>
            <a:r>
              <a:rPr lang="cs-CZ" dirty="0" smtClean="0">
                <a:latin typeface="Book Antiqua" pitchFamily="18" charset="0"/>
              </a:rPr>
              <a:t>Pohyb: poloha </a:t>
            </a:r>
            <a:r>
              <a:rPr lang="cs-CZ" b="1" i="1" dirty="0" smtClean="0">
                <a:latin typeface="Book Antiqua" pitchFamily="18" charset="0"/>
              </a:rPr>
              <a:t>r</a:t>
            </a:r>
            <a:r>
              <a:rPr lang="cs-CZ" dirty="0" smtClean="0">
                <a:latin typeface="Book Antiqua" pitchFamily="18" charset="0"/>
              </a:rPr>
              <a:t> se mění v závislosti na čase </a:t>
            </a:r>
            <a:r>
              <a:rPr lang="cs-CZ" i="1" dirty="0" smtClean="0">
                <a:latin typeface="Book Antiqua" pitchFamily="18" charset="0"/>
              </a:rPr>
              <a:t>t</a:t>
            </a:r>
            <a:endParaRPr lang="cs-CZ" dirty="0" smtClean="0">
              <a:latin typeface="Book Antiqua" pitchFamily="18" charset="0"/>
            </a:endParaRPr>
          </a:p>
          <a:p>
            <a:pPr lvl="1" eaLnBrk="1" hangingPunct="1">
              <a:buFont typeface="Arial" charset="0"/>
              <a:buChar char="–"/>
            </a:pPr>
            <a:r>
              <a:rPr lang="cs-CZ" dirty="0" smtClean="0">
                <a:solidFill>
                  <a:schemeClr val="tx1"/>
                </a:solidFill>
                <a:latin typeface="Book Antiqua" pitchFamily="18" charset="0"/>
              </a:rPr>
              <a:t>Klasická</a:t>
            </a:r>
            <a:r>
              <a:rPr lang="cs-CZ" dirty="0" smtClean="0">
                <a:latin typeface="Book Antiqua" pitchFamily="18" charset="0"/>
              </a:rPr>
              <a:t> fyzika: prostor a čas jsou </a:t>
            </a:r>
            <a:r>
              <a:rPr lang="cs-CZ" b="1" i="1" dirty="0" smtClean="0">
                <a:latin typeface="Book Antiqua" pitchFamily="18" charset="0"/>
              </a:rPr>
              <a:t>nezávislé</a:t>
            </a:r>
          </a:p>
          <a:p>
            <a:pPr lvl="1" eaLnBrk="1" hangingPunct="1">
              <a:buFont typeface="Arial" charset="0"/>
              <a:buChar char="–"/>
            </a:pPr>
            <a:r>
              <a:rPr lang="cs-CZ" dirty="0" smtClean="0">
                <a:solidFill>
                  <a:srgbClr val="0000CC"/>
                </a:solidFill>
                <a:latin typeface="Book Antiqua" pitchFamily="18" charset="0"/>
              </a:rPr>
              <a:t>Relativistická fyzika: prostor a čas spolu souvisí a vytvářejí </a:t>
            </a:r>
            <a:r>
              <a:rPr lang="cs-CZ" b="1" i="1" dirty="0" smtClean="0">
                <a:solidFill>
                  <a:srgbClr val="0000CC"/>
                </a:solidFill>
                <a:latin typeface="Book Antiqua" pitchFamily="18" charset="0"/>
              </a:rPr>
              <a:t>prostoročas</a:t>
            </a:r>
          </a:p>
          <a:p>
            <a:pPr eaLnBrk="1" hangingPunct="1">
              <a:buFont typeface="Arial" charset="0"/>
              <a:buChar char="•"/>
            </a:pPr>
            <a:r>
              <a:rPr lang="cs-CZ" dirty="0" smtClean="0">
                <a:latin typeface="Book Antiqua" pitchFamily="18" charset="0"/>
              </a:rPr>
              <a:t>Popis pohybu bodu s polohou </a:t>
            </a:r>
            <a:r>
              <a:rPr lang="cs-CZ" b="1" i="1" dirty="0" smtClean="0">
                <a:latin typeface="Book Antiqua" pitchFamily="18" charset="0"/>
              </a:rPr>
              <a:t>r</a:t>
            </a:r>
          </a:p>
          <a:p>
            <a:pPr lvl="1" eaLnBrk="1" hangingPunct="1">
              <a:buFont typeface="Arial" charset="0"/>
              <a:buChar char="–"/>
            </a:pPr>
            <a:r>
              <a:rPr lang="cs-CZ" dirty="0" smtClean="0">
                <a:solidFill>
                  <a:srgbClr val="CC0000"/>
                </a:solidFill>
                <a:latin typeface="Book Antiqua" pitchFamily="18" charset="0"/>
              </a:rPr>
              <a:t>matematický</a:t>
            </a:r>
            <a:r>
              <a:rPr lang="cs-CZ" dirty="0" smtClean="0">
                <a:latin typeface="Book Antiqua" pitchFamily="18" charset="0"/>
              </a:rPr>
              <a:t>: funkce  </a:t>
            </a:r>
            <a:r>
              <a:rPr lang="cs-CZ" b="1" i="1" dirty="0" smtClean="0">
                <a:latin typeface="Book Antiqua" pitchFamily="18" charset="0"/>
              </a:rPr>
              <a:t>r</a:t>
            </a:r>
            <a:r>
              <a:rPr lang="cs-CZ" b="1" dirty="0" smtClean="0">
                <a:latin typeface="Book Antiqua" pitchFamily="18" charset="0"/>
              </a:rPr>
              <a:t> = </a:t>
            </a:r>
            <a:r>
              <a:rPr lang="cs-CZ" b="1" i="1" dirty="0" smtClean="0">
                <a:latin typeface="Book Antiqua" pitchFamily="18" charset="0"/>
              </a:rPr>
              <a:t>r</a:t>
            </a:r>
            <a:r>
              <a:rPr lang="cs-CZ" dirty="0" smtClean="0">
                <a:latin typeface="Book Antiqua" pitchFamily="18" charset="0"/>
              </a:rPr>
              <a:t>(</a:t>
            </a:r>
            <a:r>
              <a:rPr lang="cs-CZ" i="1" dirty="0" smtClean="0">
                <a:latin typeface="Book Antiqua" pitchFamily="18" charset="0"/>
              </a:rPr>
              <a:t>t</a:t>
            </a:r>
            <a:r>
              <a:rPr lang="cs-CZ" dirty="0" smtClean="0">
                <a:latin typeface="Book Antiqua" pitchFamily="18" charset="0"/>
              </a:rPr>
              <a:t>)</a:t>
            </a:r>
          </a:p>
          <a:p>
            <a:pPr lvl="1" eaLnBrk="1" hangingPunct="1">
              <a:buFont typeface="Arial" charset="0"/>
              <a:buChar char="–"/>
            </a:pPr>
            <a:r>
              <a:rPr lang="cs-CZ" dirty="0" smtClean="0">
                <a:solidFill>
                  <a:srgbClr val="CC0000"/>
                </a:solidFill>
                <a:latin typeface="Book Antiqua" pitchFamily="18" charset="0"/>
              </a:rPr>
              <a:t>grafický</a:t>
            </a:r>
            <a:r>
              <a:rPr lang="cs-CZ" dirty="0" smtClean="0">
                <a:latin typeface="Book Antiqua" pitchFamily="18" charset="0"/>
              </a:rPr>
              <a:t>: 1 osa pro čas </a:t>
            </a:r>
            <a:r>
              <a:rPr lang="cs-CZ" i="1" dirty="0" smtClean="0">
                <a:latin typeface="Book Antiqua" pitchFamily="18" charset="0"/>
              </a:rPr>
              <a:t>t</a:t>
            </a:r>
            <a:r>
              <a:rPr lang="cs-CZ" dirty="0" smtClean="0">
                <a:latin typeface="Book Antiqua" pitchFamily="18" charset="0"/>
              </a:rPr>
              <a:t>, 1 osa pro polohu </a:t>
            </a:r>
            <a:r>
              <a:rPr lang="cs-CZ" i="1" dirty="0" smtClean="0">
                <a:latin typeface="Book Antiqua" pitchFamily="18" charset="0"/>
              </a:rPr>
              <a:t>x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b="1" dirty="0" smtClean="0">
                <a:latin typeface="Book Antiqua" pitchFamily="18" charset="0"/>
              </a:rPr>
              <a:t>Událost:</a:t>
            </a:r>
            <a:r>
              <a:rPr lang="cs-CZ" dirty="0" smtClean="0">
                <a:latin typeface="Book Antiqua" pitchFamily="18" charset="0"/>
              </a:rPr>
              <a:t> [</a:t>
            </a:r>
            <a:r>
              <a:rPr lang="cs-CZ" b="1" i="1" dirty="0" smtClean="0">
                <a:latin typeface="Book Antiqua" pitchFamily="18" charset="0"/>
              </a:rPr>
              <a:t>r, </a:t>
            </a:r>
            <a:r>
              <a:rPr lang="cs-CZ" i="1" dirty="0" smtClean="0">
                <a:latin typeface="Book Antiqua" pitchFamily="18" charset="0"/>
              </a:rPr>
              <a:t>t</a:t>
            </a:r>
            <a:r>
              <a:rPr lang="cs-CZ" dirty="0" smtClean="0">
                <a:latin typeface="Book Antiqua" pitchFamily="18" charset="0"/>
              </a:rPr>
              <a:t>]</a:t>
            </a:r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430213" y="396875"/>
            <a:ext cx="3295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27F727">
                        <a:alpha val="50999"/>
                      </a:srgbClr>
                    </a:gs>
                    <a:gs pos="50000">
                      <a:srgbClr val="FF3300">
                        <a:alpha val="53000"/>
                      </a:srgbClr>
                    </a:gs>
                    <a:gs pos="100000">
                      <a:srgbClr val="27F727">
                        <a:alpha val="50999"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  <a:defRPr/>
            </a:pPr>
            <a:r>
              <a:rPr lang="cs-CZ" sz="4000" b="1" i="1">
                <a:solidFill>
                  <a:schemeClr val="tx2"/>
                </a:solidFill>
                <a:latin typeface="Book Antiqua" pitchFamily="18" charset="0"/>
              </a:rPr>
              <a:t>Popis pohybu</a:t>
            </a:r>
          </a:p>
        </p:txBody>
      </p:sp>
      <p:sp>
        <p:nvSpPr>
          <p:cNvPr id="7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200" dirty="0" smtClean="0">
                <a:solidFill>
                  <a:srgbClr val="D38E27"/>
                </a:solidFill>
              </a:rPr>
              <a:t>23.4.2018</a:t>
            </a:r>
            <a:r>
              <a:rPr lang="cs-CZ" sz="1200" dirty="0" smtClean="0">
                <a:solidFill>
                  <a:srgbClr val="D38E27"/>
                </a:solidFill>
              </a:rPr>
              <a:t>  </a:t>
            </a:r>
            <a:r>
              <a:rPr lang="cs-CZ" sz="1200" dirty="0" smtClean="0">
                <a:solidFill>
                  <a:srgbClr val="D38E27"/>
                </a:solidFill>
              </a:rPr>
              <a:t>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8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5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1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/>
          </p:cNvSpPr>
          <p:nvPr/>
        </p:nvSpPr>
        <p:spPr bwMode="auto">
          <a:xfrm>
            <a:off x="323850" y="1220788"/>
            <a:ext cx="8820150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</a:pPr>
            <a:r>
              <a:rPr lang="cs-CZ" sz="3000" b="1" i="1">
                <a:solidFill>
                  <a:schemeClr val="tx2"/>
                </a:solidFill>
                <a:latin typeface="Book Antiqua" pitchFamily="18" charset="0"/>
              </a:rPr>
              <a:t>Existuje absolutní prostor</a:t>
            </a:r>
            <a:r>
              <a:rPr lang="cs-CZ" sz="3000">
                <a:solidFill>
                  <a:schemeClr val="tx2"/>
                </a:solidFill>
              </a:rPr>
              <a:t> </a:t>
            </a:r>
            <a:r>
              <a:rPr lang="cs-CZ" sz="3000" i="1">
                <a:solidFill>
                  <a:schemeClr val="tx2"/>
                </a:solidFill>
                <a:latin typeface="Book Antiqua" pitchFamily="18" charset="0"/>
              </a:rPr>
              <a:t>AP</a:t>
            </a:r>
            <a:r>
              <a:rPr lang="cs-CZ" sz="3000" b="1" i="1">
                <a:solidFill>
                  <a:schemeClr val="tx2"/>
                </a:solidFill>
                <a:latin typeface="Book Antiqua" pitchFamily="18" charset="0"/>
              </a:rPr>
              <a:t> </a:t>
            </a:r>
            <a:r>
              <a:rPr lang="cs-CZ" sz="3000">
                <a:solidFill>
                  <a:schemeClr val="tx2"/>
                </a:solidFill>
                <a:latin typeface="Book Antiqua" pitchFamily="18" charset="0"/>
              </a:rPr>
              <a:t>(v něm: poloha)</a:t>
            </a:r>
            <a:r>
              <a:rPr lang="cs-CZ" sz="3000">
                <a:solidFill>
                  <a:schemeClr val="tx2"/>
                </a:solidFill>
              </a:rPr>
              <a:t>;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942975" y="427038"/>
            <a:ext cx="696436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3300">
                        <a:alpha val="29999"/>
                      </a:srgbClr>
                    </a:gs>
                    <a:gs pos="100000">
                      <a:srgbClr val="FF7350">
                        <a:alpha val="29999"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cs-CZ" sz="4000" b="1" i="1">
                <a:solidFill>
                  <a:schemeClr val="tx2"/>
                </a:solidFill>
                <a:latin typeface="Book Antiqua" pitchFamily="18" charset="0"/>
              </a:rPr>
              <a:t>Newton (klasická mechanika)</a:t>
            </a:r>
          </a:p>
        </p:txBody>
      </p:sp>
      <p:sp>
        <p:nvSpPr>
          <p:cNvPr id="2" name="Zástupný symbol pro obsah 2"/>
          <p:cNvSpPr>
            <a:spLocks/>
          </p:cNvSpPr>
          <p:nvPr/>
        </p:nvSpPr>
        <p:spPr bwMode="auto">
          <a:xfrm>
            <a:off x="333375" y="1674813"/>
            <a:ext cx="8229600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</a:pPr>
            <a:r>
              <a:rPr lang="cs-CZ" sz="3000" b="1" i="1">
                <a:solidFill>
                  <a:schemeClr val="tx2"/>
                </a:solidFill>
                <a:latin typeface="Book Antiqua" pitchFamily="18" charset="0"/>
              </a:rPr>
              <a:t>Existuje absolutní čas </a:t>
            </a:r>
            <a:r>
              <a:rPr lang="cs-CZ" sz="3000" i="1">
                <a:solidFill>
                  <a:schemeClr val="tx2"/>
                </a:solidFill>
                <a:latin typeface="Book Antiqua" pitchFamily="18" charset="0"/>
              </a:rPr>
              <a:t>AČ </a:t>
            </a:r>
            <a:r>
              <a:rPr lang="cs-CZ" sz="3000">
                <a:solidFill>
                  <a:schemeClr val="tx2"/>
                </a:solidFill>
                <a:latin typeface="Book Antiqua" pitchFamily="18" charset="0"/>
              </a:rPr>
              <a:t>(okamžik, doba); </a:t>
            </a:r>
          </a:p>
        </p:txBody>
      </p:sp>
      <p:sp>
        <p:nvSpPr>
          <p:cNvPr id="4" name="Zástupný symbol pro obsah 2"/>
          <p:cNvSpPr>
            <a:spLocks/>
          </p:cNvSpPr>
          <p:nvPr/>
        </p:nvSpPr>
        <p:spPr bwMode="auto">
          <a:xfrm>
            <a:off x="328613" y="2144713"/>
            <a:ext cx="8502650" cy="1303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</a:pPr>
            <a:r>
              <a:rPr lang="cs-CZ" sz="3000" b="1" i="1">
                <a:solidFill>
                  <a:srgbClr val="FF3300"/>
                </a:solidFill>
                <a:latin typeface="Book Antiqua" pitchFamily="18" charset="0"/>
              </a:rPr>
              <a:t>1NZ:</a:t>
            </a:r>
            <a:r>
              <a:rPr lang="cs-CZ" sz="3000" b="1" i="1">
                <a:solidFill>
                  <a:schemeClr val="tx2"/>
                </a:solidFill>
                <a:latin typeface="Book Antiqua" pitchFamily="18" charset="0"/>
              </a:rPr>
              <a:t> </a:t>
            </a:r>
            <a:r>
              <a:rPr lang="cs-CZ" sz="3000" b="1">
                <a:solidFill>
                  <a:schemeClr val="tx2"/>
                </a:solidFill>
                <a:latin typeface="Book Antiqua" pitchFamily="18" charset="0"/>
              </a:rPr>
              <a:t>měříme-li</a:t>
            </a:r>
            <a:r>
              <a:rPr lang="cs-CZ" sz="3000" b="1" i="1">
                <a:solidFill>
                  <a:schemeClr val="tx2"/>
                </a:solidFill>
                <a:latin typeface="Book Antiqua" pitchFamily="18" charset="0"/>
              </a:rPr>
              <a:t> </a:t>
            </a:r>
            <a:r>
              <a:rPr lang="cs-CZ" sz="3000" b="1">
                <a:solidFill>
                  <a:schemeClr val="tx2"/>
                </a:solidFill>
                <a:latin typeface="Book Antiqua" pitchFamily="18" charset="0"/>
              </a:rPr>
              <a:t>v </a:t>
            </a:r>
            <a:r>
              <a:rPr lang="cs-CZ" sz="3000" i="1">
                <a:solidFill>
                  <a:schemeClr val="tx2"/>
                </a:solidFill>
                <a:latin typeface="Book Antiqua" pitchFamily="18" charset="0"/>
              </a:rPr>
              <a:t>APČ</a:t>
            </a:r>
            <a:r>
              <a:rPr lang="cs-CZ" sz="3000" b="1">
                <a:solidFill>
                  <a:schemeClr val="tx2"/>
                </a:solidFill>
                <a:latin typeface="Book Antiqua" pitchFamily="18" charset="0"/>
              </a:rPr>
              <a:t>, pohybuje se volná částice rovnoměrně přímočaře (nebo stojí)</a:t>
            </a:r>
          </a:p>
        </p:txBody>
      </p:sp>
      <p:sp>
        <p:nvSpPr>
          <p:cNvPr id="5" name="Zástupný symbol pro obsah 2"/>
          <p:cNvSpPr>
            <a:spLocks/>
          </p:cNvSpPr>
          <p:nvPr/>
        </p:nvSpPr>
        <p:spPr bwMode="auto">
          <a:xfrm>
            <a:off x="310356" y="4247129"/>
            <a:ext cx="8328819" cy="894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</a:pPr>
            <a:r>
              <a:rPr lang="cs-CZ" sz="3000" b="1" i="1" dirty="0">
                <a:solidFill>
                  <a:srgbClr val="FF3300"/>
                </a:solidFill>
                <a:latin typeface="Book Antiqua" pitchFamily="18" charset="0"/>
              </a:rPr>
              <a:t>2NZ:</a:t>
            </a:r>
            <a:r>
              <a:rPr lang="cs-CZ" sz="3000" b="1" i="1" dirty="0">
                <a:solidFill>
                  <a:schemeClr val="tx2"/>
                </a:solidFill>
                <a:latin typeface="Book Antiqua" pitchFamily="18" charset="0"/>
              </a:rPr>
              <a:t> </a:t>
            </a:r>
            <a:r>
              <a:rPr lang="cs-CZ" sz="3000" i="1" dirty="0" smtClean="0">
                <a:solidFill>
                  <a:schemeClr val="tx2"/>
                </a:solidFill>
                <a:latin typeface="Book Antiqua" pitchFamily="18" charset="0"/>
              </a:rPr>
              <a:t>APČ: </a:t>
            </a:r>
            <a:r>
              <a:rPr lang="cs-CZ" sz="3000" b="1" dirty="0" smtClean="0">
                <a:solidFill>
                  <a:schemeClr val="tx2"/>
                </a:solidFill>
                <a:latin typeface="Book Antiqua" pitchFamily="18" charset="0"/>
              </a:rPr>
              <a:t>částice </a:t>
            </a:r>
            <a:r>
              <a:rPr lang="cs-CZ" sz="3000" b="1" dirty="0">
                <a:solidFill>
                  <a:schemeClr val="tx2"/>
                </a:solidFill>
                <a:latin typeface="Book Antiqua" pitchFamily="18" charset="0"/>
              </a:rPr>
              <a:t>se pod vlivem sil </a:t>
            </a:r>
            <a:r>
              <a:rPr lang="cs-CZ" sz="3200" b="1" dirty="0">
                <a:solidFill>
                  <a:schemeClr val="tx2"/>
                </a:solidFill>
                <a:latin typeface="Book Antiqua" pitchFamily="18" charset="0"/>
              </a:rPr>
              <a:t>pohybuje </a:t>
            </a:r>
            <a:r>
              <a:rPr lang="cs-CZ" sz="3000" b="1" dirty="0" smtClean="0">
                <a:solidFill>
                  <a:schemeClr val="tx2"/>
                </a:solidFill>
                <a:latin typeface="Book Antiqua" pitchFamily="18" charset="0"/>
              </a:rPr>
              <a:t>zrychleně: </a:t>
            </a:r>
            <a:r>
              <a:rPr lang="cs-CZ" sz="3000" b="1" dirty="0">
                <a:solidFill>
                  <a:schemeClr val="tx2"/>
                </a:solidFill>
                <a:latin typeface="Book Antiqua" pitchFamily="18" charset="0"/>
              </a:rPr>
              <a:t>	</a:t>
            </a:r>
            <a:r>
              <a:rPr lang="cs-CZ" sz="3000" i="1" dirty="0">
                <a:solidFill>
                  <a:schemeClr val="tx2"/>
                </a:solidFill>
                <a:latin typeface="Book Antiqua" pitchFamily="18" charset="0"/>
              </a:rPr>
              <a:t>m</a:t>
            </a:r>
            <a:r>
              <a:rPr lang="cs-CZ" sz="3000" dirty="0">
                <a:solidFill>
                  <a:schemeClr val="tx2"/>
                </a:solidFill>
                <a:latin typeface="Book Antiqua" pitchFamily="18" charset="0"/>
              </a:rPr>
              <a:t> </a:t>
            </a:r>
            <a:r>
              <a:rPr lang="cs-CZ" sz="3000" b="1" i="1" dirty="0">
                <a:solidFill>
                  <a:schemeClr val="tx2"/>
                </a:solidFill>
                <a:latin typeface="Book Antiqua" pitchFamily="18" charset="0"/>
              </a:rPr>
              <a:t>a</a:t>
            </a:r>
            <a:r>
              <a:rPr lang="cs-CZ" sz="3000" i="1" dirty="0">
                <a:solidFill>
                  <a:schemeClr val="tx2"/>
                </a:solidFill>
                <a:latin typeface="Book Antiqua" pitchFamily="18" charset="0"/>
              </a:rPr>
              <a:t> </a:t>
            </a:r>
            <a:r>
              <a:rPr lang="cs-CZ" sz="3000" b="1" dirty="0">
                <a:solidFill>
                  <a:schemeClr val="tx2"/>
                </a:solidFill>
                <a:latin typeface="Book Antiqua" pitchFamily="18" charset="0"/>
              </a:rPr>
              <a:t>= ∑ </a:t>
            </a:r>
            <a:r>
              <a:rPr lang="cs-CZ" sz="3000" b="1" i="1" dirty="0">
                <a:solidFill>
                  <a:schemeClr val="tx2"/>
                </a:solidFill>
                <a:latin typeface="Book Antiqua" pitchFamily="18" charset="0"/>
              </a:rPr>
              <a:t>F		</a:t>
            </a:r>
            <a:endParaRPr lang="cs-CZ" sz="3000" dirty="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6" name="Zástupný symbol pro obsah 2"/>
          <p:cNvSpPr>
            <a:spLocks/>
          </p:cNvSpPr>
          <p:nvPr/>
        </p:nvSpPr>
        <p:spPr bwMode="auto">
          <a:xfrm>
            <a:off x="275431" y="5207732"/>
            <a:ext cx="8229600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</a:pPr>
            <a:r>
              <a:rPr lang="cs-CZ" sz="3000" b="1" i="1" dirty="0">
                <a:solidFill>
                  <a:srgbClr val="FF3300"/>
                </a:solidFill>
                <a:latin typeface="Book Antiqua" pitchFamily="18" charset="0"/>
              </a:rPr>
              <a:t>3NZ:</a:t>
            </a:r>
            <a:r>
              <a:rPr lang="cs-CZ" sz="3000" b="1" i="1" dirty="0">
                <a:solidFill>
                  <a:schemeClr val="tx2"/>
                </a:solidFill>
                <a:latin typeface="Book Antiqua" pitchFamily="18" charset="0"/>
              </a:rPr>
              <a:t>  F</a:t>
            </a:r>
            <a:r>
              <a:rPr lang="cs-CZ" sz="3000" baseline="-25000" dirty="0">
                <a:solidFill>
                  <a:schemeClr val="tx2"/>
                </a:solidFill>
                <a:latin typeface="Book Antiqua" pitchFamily="18" charset="0"/>
              </a:rPr>
              <a:t>AB</a:t>
            </a:r>
            <a:r>
              <a:rPr lang="cs-CZ" sz="3000" b="1" i="1" dirty="0">
                <a:solidFill>
                  <a:schemeClr val="tx2"/>
                </a:solidFill>
                <a:latin typeface="Book Antiqua" pitchFamily="18" charset="0"/>
              </a:rPr>
              <a:t>= - F</a:t>
            </a:r>
            <a:r>
              <a:rPr lang="cs-CZ" sz="3000" baseline="-25000" dirty="0">
                <a:solidFill>
                  <a:schemeClr val="tx2"/>
                </a:solidFill>
                <a:latin typeface="Book Antiqua" pitchFamily="18" charset="0"/>
              </a:rPr>
              <a:t>BA</a:t>
            </a:r>
            <a:r>
              <a:rPr lang="cs-CZ" sz="3000" b="1" i="1" dirty="0">
                <a:solidFill>
                  <a:schemeClr val="tx2"/>
                </a:solidFill>
                <a:latin typeface="Book Antiqua" pitchFamily="18" charset="0"/>
              </a:rPr>
              <a:t> </a:t>
            </a:r>
            <a:r>
              <a:rPr lang="cs-CZ" sz="3000" dirty="0">
                <a:solidFill>
                  <a:schemeClr val="tx2"/>
                </a:solidFill>
                <a:latin typeface="Book Antiqua" pitchFamily="18" charset="0"/>
              </a:rPr>
              <a:t>(zákon akce a reakce)</a:t>
            </a:r>
          </a:p>
        </p:txBody>
      </p:sp>
      <p:sp>
        <p:nvSpPr>
          <p:cNvPr id="7" name="Zástupný symbol pro obsah 2"/>
          <p:cNvSpPr>
            <a:spLocks/>
          </p:cNvSpPr>
          <p:nvPr/>
        </p:nvSpPr>
        <p:spPr bwMode="auto">
          <a:xfrm>
            <a:off x="565150" y="3100387"/>
            <a:ext cx="8302625" cy="12103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</a:pPr>
            <a:r>
              <a:rPr lang="cs-CZ" sz="2600" b="1" i="1" dirty="0" smtClean="0">
                <a:solidFill>
                  <a:schemeClr val="tx2"/>
                </a:solidFill>
                <a:latin typeface="Book Antiqua" pitchFamily="18" charset="0"/>
              </a:rPr>
              <a:t>ale: taková soustava NENÍ jediná! </a:t>
            </a:r>
            <a:r>
              <a:rPr lang="cs-CZ" sz="2600" dirty="0" smtClean="0">
                <a:solidFill>
                  <a:schemeClr val="tx2"/>
                </a:solidFill>
                <a:latin typeface="Book Antiqua" pitchFamily="18" charset="0"/>
              </a:rPr>
              <a:t>(IS; je jich moc)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</a:pPr>
            <a:r>
              <a:rPr lang="cs-CZ" sz="2600" b="1" i="1" dirty="0" smtClean="0">
                <a:solidFill>
                  <a:schemeClr val="tx2"/>
                </a:solidFill>
                <a:latin typeface="Book Antiqua" pitchFamily="18" charset="0"/>
              </a:rPr>
              <a:t>Galileův </a:t>
            </a:r>
            <a:r>
              <a:rPr lang="cs-CZ" sz="2600" b="1" i="1" dirty="0">
                <a:solidFill>
                  <a:schemeClr val="tx2"/>
                </a:solidFill>
                <a:latin typeface="Book Antiqua" pitchFamily="18" charset="0"/>
              </a:rPr>
              <a:t>princip:</a:t>
            </a:r>
            <a:r>
              <a:rPr lang="cs-CZ" sz="2600" b="1" dirty="0">
                <a:solidFill>
                  <a:schemeClr val="tx2"/>
                </a:solidFill>
                <a:latin typeface="Book Antiqua" pitchFamily="18" charset="0"/>
              </a:rPr>
              <a:t> inerciální vztažná soustava </a:t>
            </a:r>
            <a:r>
              <a:rPr lang="cs-CZ" sz="2600" i="1" dirty="0">
                <a:solidFill>
                  <a:schemeClr val="tx2"/>
                </a:solidFill>
                <a:latin typeface="Book Antiqua" pitchFamily="18" charset="0"/>
              </a:rPr>
              <a:t>IS</a:t>
            </a:r>
            <a:r>
              <a:rPr lang="cs-CZ" sz="2600" b="1" dirty="0">
                <a:solidFill>
                  <a:schemeClr val="tx2"/>
                </a:solidFill>
                <a:latin typeface="Book Antiqua" pitchFamily="18" charset="0"/>
              </a:rPr>
              <a:t>; </a:t>
            </a:r>
            <a:br>
              <a:rPr lang="cs-CZ" sz="2600" b="1" dirty="0">
                <a:solidFill>
                  <a:schemeClr val="tx2"/>
                </a:solidFill>
                <a:latin typeface="Book Antiqua" pitchFamily="18" charset="0"/>
              </a:rPr>
            </a:br>
            <a:r>
              <a:rPr lang="cs-CZ" sz="2600" b="1" dirty="0">
                <a:solidFill>
                  <a:schemeClr val="tx2"/>
                </a:solidFill>
                <a:latin typeface="Book Antiqua" pitchFamily="18" charset="0"/>
              </a:rPr>
              <a:t>i v ní platí stejné zákony jako v </a:t>
            </a:r>
            <a:r>
              <a:rPr lang="cs-CZ" sz="2600" i="1" dirty="0">
                <a:solidFill>
                  <a:schemeClr val="tx2"/>
                </a:solidFill>
                <a:latin typeface="Book Antiqua" pitchFamily="18" charset="0"/>
              </a:rPr>
              <a:t>APČ</a:t>
            </a:r>
            <a:r>
              <a:rPr lang="cs-CZ" sz="2500" b="1" i="1" dirty="0">
                <a:solidFill>
                  <a:schemeClr val="tx2"/>
                </a:solidFill>
                <a:latin typeface="Book Antiqua" pitchFamily="18" charset="0"/>
              </a:rPr>
              <a:t> </a:t>
            </a:r>
          </a:p>
        </p:txBody>
      </p:sp>
      <p:sp>
        <p:nvSpPr>
          <p:cNvPr id="10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200" dirty="0" smtClean="0">
                <a:solidFill>
                  <a:srgbClr val="D38E27"/>
                </a:solidFill>
              </a:rPr>
              <a:t>23.4.2018</a:t>
            </a:r>
            <a:r>
              <a:rPr lang="cs-CZ" sz="1200" dirty="0" smtClean="0">
                <a:solidFill>
                  <a:srgbClr val="D38E27"/>
                </a:solidFill>
              </a:rPr>
              <a:t>  </a:t>
            </a:r>
            <a:r>
              <a:rPr lang="cs-CZ" sz="1200" dirty="0" smtClean="0">
                <a:solidFill>
                  <a:srgbClr val="D38E27"/>
                </a:solidFill>
              </a:rPr>
              <a:t>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12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6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/>
          </p:cNvSpPr>
          <p:nvPr/>
        </p:nvSpPr>
        <p:spPr bwMode="auto">
          <a:xfrm>
            <a:off x="323850" y="1268413"/>
            <a:ext cx="8229600" cy="478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cs-CZ" altLang="cs-CZ" sz="3000" b="1" i="1" dirty="0">
                <a:latin typeface="Book Antiqua" pitchFamily="18" charset="0"/>
              </a:rPr>
              <a:t>Změna chápání </a:t>
            </a:r>
            <a:r>
              <a:rPr lang="cs-CZ" altLang="cs-CZ" sz="3000" dirty="0">
                <a:latin typeface="Book Antiqua" pitchFamily="18" charset="0"/>
              </a:rPr>
              <a:t>prostoru a času</a:t>
            </a:r>
            <a:r>
              <a:rPr lang="cs-CZ" altLang="cs-CZ" sz="3000" b="1" i="1" dirty="0">
                <a:latin typeface="Book Antiqua" pitchFamily="18" charset="0"/>
              </a:rPr>
              <a:t> (</a:t>
            </a:r>
            <a:r>
              <a:rPr lang="cs-CZ" altLang="cs-CZ" sz="3000" b="1" i="1" dirty="0">
                <a:solidFill>
                  <a:srgbClr val="0070C0"/>
                </a:solidFill>
                <a:latin typeface="Book Antiqua" pitchFamily="18" charset="0"/>
              </a:rPr>
              <a:t>prostoročas</a:t>
            </a:r>
            <a:r>
              <a:rPr lang="cs-CZ" altLang="cs-CZ" sz="3000" b="1" i="1" dirty="0">
                <a:latin typeface="Book Antiqua" pitchFamily="18" charset="0"/>
              </a:rPr>
              <a:t>)</a:t>
            </a:r>
            <a:endParaRPr lang="cs-CZ" altLang="cs-CZ" sz="3000" dirty="0">
              <a:latin typeface="Book Antiqua" pitchFamily="18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cs-CZ" altLang="cs-CZ" sz="2600" dirty="0">
                <a:latin typeface="Book Antiqua" pitchFamily="18" charset="0"/>
              </a:rPr>
              <a:t>Doposud: nezávislé veličiny prostor a čas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600" dirty="0">
                <a:latin typeface="Book Antiqua" pitchFamily="18" charset="0"/>
              </a:rPr>
              <a:t>	</a:t>
            </a:r>
            <a:r>
              <a:rPr lang="cs-CZ" altLang="cs-CZ" sz="2600" dirty="0">
                <a:solidFill>
                  <a:srgbClr val="0070C0"/>
                </a:solidFill>
                <a:latin typeface="Book Antiqua" pitchFamily="18" charset="0"/>
              </a:rPr>
              <a:t>Nově: prostoročas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600" dirty="0">
                <a:latin typeface="Book Antiqua" pitchFamily="18" charset="0"/>
              </a:rPr>
              <a:t>Doposud: absolutní je </a:t>
            </a:r>
            <a:r>
              <a:rPr lang="cs-CZ" altLang="cs-CZ" sz="2600" i="1" dirty="0">
                <a:latin typeface="Book Antiqua" pitchFamily="18" charset="0"/>
              </a:rPr>
              <a:t>čas</a:t>
            </a:r>
            <a:r>
              <a:rPr lang="cs-CZ" altLang="cs-CZ" sz="2600" dirty="0">
                <a:latin typeface="Book Antiqua" pitchFamily="18" charset="0"/>
              </a:rPr>
              <a:t> </a:t>
            </a:r>
            <a:r>
              <a:rPr lang="cs-CZ" altLang="cs-CZ" sz="2600" dirty="0" smtClean="0">
                <a:latin typeface="Book Antiqua" pitchFamily="18" charset="0"/>
              </a:rPr>
              <a:t>(současnost, doba</a:t>
            </a:r>
            <a:r>
              <a:rPr lang="cs-CZ" altLang="cs-CZ" sz="2600" dirty="0">
                <a:latin typeface="Book Antiqua" pitchFamily="18" charset="0"/>
              </a:rPr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600" dirty="0">
                <a:latin typeface="Book Antiqua" pitchFamily="18" charset="0"/>
              </a:rPr>
              <a:t>	</a:t>
            </a:r>
            <a:r>
              <a:rPr lang="cs-CZ" altLang="cs-CZ" sz="2600" dirty="0">
                <a:solidFill>
                  <a:srgbClr val="0070C0"/>
                </a:solidFill>
                <a:latin typeface="Book Antiqua" pitchFamily="18" charset="0"/>
              </a:rPr>
              <a:t>Nově: absolutní je jistá rychlost </a:t>
            </a:r>
            <a:r>
              <a:rPr lang="cs-CZ" altLang="cs-CZ" sz="2600" i="1" dirty="0">
                <a:solidFill>
                  <a:srgbClr val="0070C0"/>
                </a:solidFill>
                <a:latin typeface="Book Antiqua" pitchFamily="18" charset="0"/>
              </a:rPr>
              <a:t>c</a:t>
            </a:r>
            <a:r>
              <a:rPr lang="cs-CZ" altLang="cs-CZ" sz="2600" baseline="-25000" dirty="0">
                <a:solidFill>
                  <a:srgbClr val="0070C0"/>
                </a:solidFill>
                <a:latin typeface="Book Antiqua" pitchFamily="18" charset="0"/>
              </a:rPr>
              <a:t>0 </a:t>
            </a:r>
            <a:r>
              <a:rPr lang="cs-CZ" altLang="cs-CZ" sz="2600" dirty="0">
                <a:solidFill>
                  <a:srgbClr val="0070C0"/>
                </a:solidFill>
                <a:latin typeface="Book Antiqua" pitchFamily="18" charset="0"/>
              </a:rPr>
              <a:t> (světelná)</a:t>
            </a:r>
            <a:endParaRPr lang="cs-CZ" altLang="cs-CZ" sz="2600" baseline="-25000" dirty="0">
              <a:solidFill>
                <a:srgbClr val="0070C0"/>
              </a:solidFill>
              <a:latin typeface="Book Antiqua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3000" dirty="0">
                <a:latin typeface="Book Antiqua" pitchFamily="18" charset="0"/>
              </a:rPr>
              <a:t>Najít</a:t>
            </a:r>
            <a:r>
              <a:rPr lang="cs-CZ" altLang="cs-CZ" sz="3000" b="1" i="1" dirty="0">
                <a:latin typeface="Book Antiqua" pitchFamily="18" charset="0"/>
              </a:rPr>
              <a:t> </a:t>
            </a:r>
            <a:r>
              <a:rPr lang="cs-CZ" altLang="cs-CZ" sz="3000" b="1" i="1" dirty="0" err="1">
                <a:latin typeface="Book Antiqua" pitchFamily="18" charset="0"/>
              </a:rPr>
              <a:t>trafo</a:t>
            </a:r>
            <a:r>
              <a:rPr lang="cs-CZ" altLang="cs-CZ" sz="3000" b="1" i="1" dirty="0">
                <a:latin typeface="Book Antiqua" pitchFamily="18" charset="0"/>
              </a:rPr>
              <a:t> </a:t>
            </a:r>
            <a:r>
              <a:rPr lang="cs-CZ" altLang="cs-CZ" sz="3000" dirty="0">
                <a:latin typeface="Book Antiqua" pitchFamily="18" charset="0"/>
              </a:rPr>
              <a:t>z jedné IS do jiné IS´ </a:t>
            </a:r>
            <a:r>
              <a:rPr lang="cs-CZ" altLang="cs-CZ" sz="3000" b="1" i="1" dirty="0">
                <a:latin typeface="Book Antiqua" pitchFamily="18" charset="0"/>
              </a:rPr>
              <a:t>(</a:t>
            </a:r>
            <a:r>
              <a:rPr lang="cs-CZ" altLang="cs-CZ" sz="3000" b="1" i="1" dirty="0" err="1">
                <a:latin typeface="Book Antiqua" pitchFamily="18" charset="0"/>
              </a:rPr>
              <a:t>Lorentz</a:t>
            </a:r>
            <a:r>
              <a:rPr lang="cs-CZ" altLang="cs-CZ" sz="3000" b="1" i="1" dirty="0">
                <a:latin typeface="Book Antiqua" pitchFamily="18" charset="0"/>
              </a:rPr>
              <a:t>)</a:t>
            </a:r>
            <a:endParaRPr lang="cs-CZ" altLang="cs-CZ" sz="3000" dirty="0">
              <a:latin typeface="Book Antiqua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3000" dirty="0">
                <a:latin typeface="Book Antiqua" pitchFamily="18" charset="0"/>
              </a:rPr>
              <a:t>Formulovat </a:t>
            </a:r>
            <a:r>
              <a:rPr lang="cs-CZ" altLang="cs-CZ" sz="3000" b="1" i="1" dirty="0">
                <a:latin typeface="Book Antiqua" pitchFamily="18" charset="0"/>
              </a:rPr>
              <a:t>zákony </a:t>
            </a:r>
            <a:r>
              <a:rPr lang="cs-CZ" altLang="cs-CZ" sz="3000" dirty="0">
                <a:latin typeface="Book Antiqua" pitchFamily="18" charset="0"/>
              </a:rPr>
              <a:t>mechaniky</a:t>
            </a:r>
            <a:r>
              <a:rPr lang="cs-CZ" altLang="cs-CZ" sz="3000" b="1" i="1" dirty="0">
                <a:latin typeface="Book Antiqua" pitchFamily="18" charset="0"/>
              </a:rPr>
              <a:t> </a:t>
            </a:r>
            <a:r>
              <a:rPr lang="cs-CZ" altLang="cs-CZ" sz="3000" b="1" i="1" dirty="0" smtClean="0">
                <a:latin typeface="Book Antiqua" pitchFamily="18" charset="0"/>
              </a:rPr>
              <a:t>invariantně </a:t>
            </a:r>
            <a:r>
              <a:rPr lang="cs-CZ" altLang="cs-CZ" sz="3000" b="1" i="1" dirty="0">
                <a:latin typeface="Book Antiqua" pitchFamily="18" charset="0"/>
              </a:rPr>
              <a:t>vůči </a:t>
            </a:r>
            <a:r>
              <a:rPr lang="cs-CZ" altLang="cs-CZ" sz="3000" b="1" i="1" dirty="0" smtClean="0">
                <a:latin typeface="Book Antiqua" pitchFamily="18" charset="0"/>
              </a:rPr>
              <a:t>LT </a:t>
            </a:r>
            <a:r>
              <a:rPr lang="cs-CZ" altLang="cs-CZ" sz="3000" dirty="0" smtClean="0">
                <a:latin typeface="Book Antiqua" pitchFamily="18" charset="0"/>
              </a:rPr>
              <a:t>(tj. aby je LT nezměnila)</a:t>
            </a:r>
            <a:endParaRPr lang="cs-CZ" altLang="cs-CZ" sz="3000" dirty="0">
              <a:latin typeface="Book Antiqua" pitchFamily="18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cs-CZ" altLang="cs-CZ" sz="2600" dirty="0">
                <a:solidFill>
                  <a:srgbClr val="0070C0"/>
                </a:solidFill>
                <a:latin typeface="Book Antiqua" pitchFamily="18" charset="0"/>
              </a:rPr>
              <a:t>! Elektrodynamika už invariantní je (světlo!)</a:t>
            </a:r>
          </a:p>
        </p:txBody>
      </p:sp>
      <p:sp>
        <p:nvSpPr>
          <p:cNvPr id="15363" name="Rectangle 5"/>
          <p:cNvSpPr>
            <a:spLocks noChangeArrowheads="1"/>
          </p:cNvSpPr>
          <p:nvPr/>
        </p:nvSpPr>
        <p:spPr bwMode="auto">
          <a:xfrm>
            <a:off x="990600" y="427038"/>
            <a:ext cx="34734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7F727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4000" b="1" i="1">
                <a:latin typeface="Book Antiqua" pitchFamily="18" charset="0"/>
              </a:rPr>
              <a:t>Einstein (STR)</a:t>
            </a:r>
          </a:p>
        </p:txBody>
      </p:sp>
      <p:sp>
        <p:nvSpPr>
          <p:cNvPr id="4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200" dirty="0" smtClean="0">
                <a:solidFill>
                  <a:srgbClr val="D38E27"/>
                </a:solidFill>
              </a:rPr>
              <a:t>23.4.2018</a:t>
            </a:r>
            <a:r>
              <a:rPr lang="cs-CZ" sz="1200" dirty="0" smtClean="0">
                <a:solidFill>
                  <a:srgbClr val="D38E27"/>
                </a:solidFill>
              </a:rPr>
              <a:t>  </a:t>
            </a:r>
            <a:r>
              <a:rPr lang="cs-CZ" sz="1200" dirty="0" smtClean="0">
                <a:solidFill>
                  <a:srgbClr val="D38E27"/>
                </a:solidFill>
              </a:rPr>
              <a:t>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8768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8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8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8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0261" y="357166"/>
            <a:ext cx="8686800" cy="8382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 smtClean="0">
                <a:latin typeface="Book Antiqua" pitchFamily="18" charset="0"/>
              </a:rPr>
              <a:t>grafikon</a:t>
            </a:r>
            <a:endParaRPr lang="cs-CZ" dirty="0"/>
          </a:p>
        </p:txBody>
      </p:sp>
      <p:cxnSp>
        <p:nvCxnSpPr>
          <p:cNvPr id="38" name="Přímá spojovací šipka 37"/>
          <p:cNvCxnSpPr/>
          <p:nvPr/>
        </p:nvCxnSpPr>
        <p:spPr>
          <a:xfrm>
            <a:off x="1791168" y="5929313"/>
            <a:ext cx="5500688" cy="1587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ovéPole 38"/>
          <p:cNvSpPr txBox="1">
            <a:spLocks noChangeArrowheads="1"/>
          </p:cNvSpPr>
          <p:nvPr/>
        </p:nvSpPr>
        <p:spPr bwMode="auto">
          <a:xfrm>
            <a:off x="7136298" y="5857875"/>
            <a:ext cx="231457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2800" i="1" dirty="0" smtClean="0">
                <a:latin typeface="Calibri" pitchFamily="34" charset="0"/>
              </a:rPr>
              <a:t>x/</a:t>
            </a:r>
            <a:r>
              <a:rPr lang="cs-CZ" sz="2800" dirty="0" smtClean="0">
                <a:latin typeface="Calibri" pitchFamily="34" charset="0"/>
              </a:rPr>
              <a:t>m </a:t>
            </a:r>
          </a:p>
          <a:p>
            <a:pPr eaLnBrk="1" hangingPunct="1"/>
            <a:r>
              <a:rPr lang="cs-CZ" sz="2800" dirty="0" smtClean="0">
                <a:latin typeface="Calibri" pitchFamily="34" charset="0"/>
              </a:rPr>
              <a:t>(</a:t>
            </a:r>
            <a:r>
              <a:rPr lang="cs-CZ" sz="2800" b="1" i="1" dirty="0">
                <a:latin typeface="Calibri" pitchFamily="34" charset="0"/>
              </a:rPr>
              <a:t>kde</a:t>
            </a:r>
            <a:r>
              <a:rPr lang="cs-CZ" sz="2800" dirty="0">
                <a:latin typeface="Calibri" pitchFamily="34" charset="0"/>
              </a:rPr>
              <a:t> </a:t>
            </a:r>
            <a:r>
              <a:rPr lang="cs-CZ" sz="2800" dirty="0" smtClean="0">
                <a:latin typeface="Calibri" pitchFamily="34" charset="0"/>
              </a:rPr>
              <a:t>jsou)</a:t>
            </a:r>
            <a:endParaRPr lang="cs-CZ" sz="2800" dirty="0">
              <a:latin typeface="Calibri" pitchFamily="34" charset="0"/>
            </a:endParaRPr>
          </a:p>
        </p:txBody>
      </p:sp>
      <p:cxnSp>
        <p:nvCxnSpPr>
          <p:cNvPr id="40" name="Přímá spojovací šipka 39"/>
          <p:cNvCxnSpPr/>
          <p:nvPr/>
        </p:nvCxnSpPr>
        <p:spPr>
          <a:xfrm rot="5400000" flipH="1" flipV="1">
            <a:off x="1291109" y="3714750"/>
            <a:ext cx="4500562" cy="71438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ovéPole 40"/>
          <p:cNvSpPr txBox="1">
            <a:spLocks noChangeArrowheads="1"/>
          </p:cNvSpPr>
          <p:nvPr/>
        </p:nvSpPr>
        <p:spPr bwMode="auto">
          <a:xfrm>
            <a:off x="2505546" y="1482433"/>
            <a:ext cx="407193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2800" i="1" dirty="0" smtClean="0">
                <a:latin typeface="Calibri" pitchFamily="34" charset="0"/>
              </a:rPr>
              <a:t>t/</a:t>
            </a:r>
            <a:r>
              <a:rPr lang="cs-CZ" sz="2800" dirty="0" smtClean="0">
                <a:latin typeface="Calibri" pitchFamily="34" charset="0"/>
              </a:rPr>
              <a:t>s          (</a:t>
            </a:r>
            <a:r>
              <a:rPr lang="cs-CZ" sz="2800" b="1" i="1" dirty="0" smtClean="0">
                <a:latin typeface="Calibri" pitchFamily="34" charset="0"/>
              </a:rPr>
              <a:t>kdy</a:t>
            </a:r>
            <a:r>
              <a:rPr lang="cs-CZ" sz="2800" dirty="0" smtClean="0">
                <a:latin typeface="Calibri" pitchFamily="34" charset="0"/>
              </a:rPr>
              <a:t> kde jsou)</a:t>
            </a:r>
            <a:endParaRPr lang="cs-CZ" sz="2800" i="1" dirty="0">
              <a:latin typeface="Calibri" pitchFamily="34" charset="0"/>
            </a:endParaRPr>
          </a:p>
        </p:txBody>
      </p:sp>
      <p:cxnSp>
        <p:nvCxnSpPr>
          <p:cNvPr id="42" name="Přímá spojovací čára 41"/>
          <p:cNvCxnSpPr>
            <a:cxnSpLocks noChangeShapeType="1"/>
          </p:cNvCxnSpPr>
          <p:nvPr/>
        </p:nvCxnSpPr>
        <p:spPr bwMode="auto">
          <a:xfrm rot="5400000">
            <a:off x="2647624" y="6001544"/>
            <a:ext cx="142875" cy="1588"/>
          </a:xfrm>
          <a:prstGeom prst="line">
            <a:avLst/>
          </a:prstGeom>
          <a:noFill/>
          <a:ln w="10000" algn="ctr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3" name="Přímá spojovací čára 42"/>
          <p:cNvCxnSpPr>
            <a:cxnSpLocks noChangeShapeType="1"/>
          </p:cNvCxnSpPr>
          <p:nvPr/>
        </p:nvCxnSpPr>
        <p:spPr bwMode="auto">
          <a:xfrm rot="5400000">
            <a:off x="3433437" y="6001544"/>
            <a:ext cx="142875" cy="1587"/>
          </a:xfrm>
          <a:prstGeom prst="line">
            <a:avLst/>
          </a:prstGeom>
          <a:noFill/>
          <a:ln w="10000" algn="ctr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4" name="Přímá spojovací čára 43"/>
          <p:cNvCxnSpPr>
            <a:cxnSpLocks noChangeShapeType="1"/>
          </p:cNvCxnSpPr>
          <p:nvPr/>
        </p:nvCxnSpPr>
        <p:spPr bwMode="auto">
          <a:xfrm rot="5400000">
            <a:off x="4147812" y="6001544"/>
            <a:ext cx="142875" cy="1587"/>
          </a:xfrm>
          <a:prstGeom prst="line">
            <a:avLst/>
          </a:prstGeom>
          <a:noFill/>
          <a:ln w="10000" algn="ctr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5" name="Přímá spojovací čára 44"/>
          <p:cNvCxnSpPr>
            <a:cxnSpLocks noChangeShapeType="1"/>
          </p:cNvCxnSpPr>
          <p:nvPr/>
        </p:nvCxnSpPr>
        <p:spPr bwMode="auto">
          <a:xfrm rot="5400000">
            <a:off x="4862187" y="6001544"/>
            <a:ext cx="142875" cy="1587"/>
          </a:xfrm>
          <a:prstGeom prst="line">
            <a:avLst/>
          </a:prstGeom>
          <a:noFill/>
          <a:ln w="10000" algn="ctr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6" name="Přímá spojovací čára 45"/>
          <p:cNvCxnSpPr>
            <a:cxnSpLocks noChangeShapeType="1"/>
          </p:cNvCxnSpPr>
          <p:nvPr/>
        </p:nvCxnSpPr>
        <p:spPr bwMode="auto">
          <a:xfrm rot="5400000">
            <a:off x="5577356" y="6000750"/>
            <a:ext cx="142875" cy="3175"/>
          </a:xfrm>
          <a:prstGeom prst="line">
            <a:avLst/>
          </a:prstGeom>
          <a:noFill/>
          <a:ln w="10000" algn="ctr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" name="Přímá spojovací čára 46"/>
          <p:cNvCxnSpPr>
            <a:cxnSpLocks noChangeShapeType="1"/>
          </p:cNvCxnSpPr>
          <p:nvPr/>
        </p:nvCxnSpPr>
        <p:spPr bwMode="auto">
          <a:xfrm rot="5400000">
            <a:off x="6292524" y="6001544"/>
            <a:ext cx="142875" cy="1588"/>
          </a:xfrm>
          <a:prstGeom prst="line">
            <a:avLst/>
          </a:prstGeom>
          <a:noFill/>
          <a:ln w="10000" algn="ctr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" name="Přímá spojovací čára 47"/>
          <p:cNvCxnSpPr>
            <a:cxnSpLocks noChangeShapeType="1"/>
          </p:cNvCxnSpPr>
          <p:nvPr/>
        </p:nvCxnSpPr>
        <p:spPr bwMode="auto">
          <a:xfrm rot="5400000">
            <a:off x="7006899" y="6001544"/>
            <a:ext cx="142875" cy="1588"/>
          </a:xfrm>
          <a:prstGeom prst="line">
            <a:avLst/>
          </a:prstGeom>
          <a:noFill/>
          <a:ln w="10000" algn="ctr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9" name="TextovéPole 48"/>
          <p:cNvSpPr txBox="1">
            <a:spLocks noChangeArrowheads="1"/>
          </p:cNvSpPr>
          <p:nvPr/>
        </p:nvSpPr>
        <p:spPr bwMode="auto">
          <a:xfrm>
            <a:off x="3362793" y="6000750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0</a:t>
            </a:r>
          </a:p>
        </p:txBody>
      </p:sp>
      <p:sp>
        <p:nvSpPr>
          <p:cNvPr id="50" name="TextovéPole 49"/>
          <p:cNvSpPr txBox="1">
            <a:spLocks noChangeArrowheads="1"/>
          </p:cNvSpPr>
          <p:nvPr/>
        </p:nvSpPr>
        <p:spPr bwMode="auto">
          <a:xfrm>
            <a:off x="4077168" y="5988050"/>
            <a:ext cx="301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1</a:t>
            </a:r>
          </a:p>
        </p:txBody>
      </p:sp>
      <p:cxnSp>
        <p:nvCxnSpPr>
          <p:cNvPr id="51" name="Přímá spojovací čára 50"/>
          <p:cNvCxnSpPr>
            <a:cxnSpLocks noChangeShapeType="1"/>
          </p:cNvCxnSpPr>
          <p:nvPr/>
        </p:nvCxnSpPr>
        <p:spPr bwMode="auto">
          <a:xfrm rot="5400000">
            <a:off x="1791962" y="5999957"/>
            <a:ext cx="142875" cy="1587"/>
          </a:xfrm>
          <a:prstGeom prst="line">
            <a:avLst/>
          </a:prstGeom>
          <a:noFill/>
          <a:ln w="10000" algn="ctr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2" name="TextovéPole 51"/>
          <p:cNvSpPr txBox="1">
            <a:spLocks noChangeArrowheads="1"/>
          </p:cNvSpPr>
          <p:nvPr/>
        </p:nvSpPr>
        <p:spPr bwMode="auto">
          <a:xfrm>
            <a:off x="2505543" y="6000750"/>
            <a:ext cx="3714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-1</a:t>
            </a:r>
          </a:p>
        </p:txBody>
      </p:sp>
      <p:sp>
        <p:nvSpPr>
          <p:cNvPr id="53" name="TextovéPole 52"/>
          <p:cNvSpPr txBox="1">
            <a:spLocks noChangeArrowheads="1"/>
          </p:cNvSpPr>
          <p:nvPr/>
        </p:nvSpPr>
        <p:spPr bwMode="auto">
          <a:xfrm>
            <a:off x="1648293" y="6000750"/>
            <a:ext cx="3714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-2</a:t>
            </a:r>
          </a:p>
        </p:txBody>
      </p:sp>
      <p:sp>
        <p:nvSpPr>
          <p:cNvPr id="54" name="TextovéPole 53"/>
          <p:cNvSpPr txBox="1">
            <a:spLocks noChangeArrowheads="1"/>
          </p:cNvSpPr>
          <p:nvPr/>
        </p:nvSpPr>
        <p:spPr bwMode="auto">
          <a:xfrm>
            <a:off x="4791543" y="6000750"/>
            <a:ext cx="301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2</a:t>
            </a:r>
          </a:p>
        </p:txBody>
      </p:sp>
      <p:sp>
        <p:nvSpPr>
          <p:cNvPr id="55" name="TextovéPole 54"/>
          <p:cNvSpPr txBox="1">
            <a:spLocks noChangeArrowheads="1"/>
          </p:cNvSpPr>
          <p:nvPr/>
        </p:nvSpPr>
        <p:spPr bwMode="auto">
          <a:xfrm>
            <a:off x="5505918" y="6000750"/>
            <a:ext cx="301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3</a:t>
            </a:r>
          </a:p>
        </p:txBody>
      </p:sp>
      <p:sp>
        <p:nvSpPr>
          <p:cNvPr id="56" name="TextovéPole 55"/>
          <p:cNvSpPr txBox="1">
            <a:spLocks noChangeArrowheads="1"/>
          </p:cNvSpPr>
          <p:nvPr/>
        </p:nvSpPr>
        <p:spPr bwMode="auto">
          <a:xfrm>
            <a:off x="6204418" y="6000750"/>
            <a:ext cx="301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4</a:t>
            </a:r>
          </a:p>
        </p:txBody>
      </p:sp>
      <p:sp>
        <p:nvSpPr>
          <p:cNvPr id="57" name="TextovéPole 56"/>
          <p:cNvSpPr txBox="1">
            <a:spLocks noChangeArrowheads="1"/>
          </p:cNvSpPr>
          <p:nvPr/>
        </p:nvSpPr>
        <p:spPr bwMode="auto">
          <a:xfrm>
            <a:off x="6934668" y="6000750"/>
            <a:ext cx="301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5</a:t>
            </a:r>
          </a:p>
        </p:txBody>
      </p:sp>
      <p:sp>
        <p:nvSpPr>
          <p:cNvPr id="62" name="TextovéPole 61"/>
          <p:cNvSpPr txBox="1">
            <a:spLocks noChangeArrowheads="1"/>
          </p:cNvSpPr>
          <p:nvPr/>
        </p:nvSpPr>
        <p:spPr bwMode="auto">
          <a:xfrm>
            <a:off x="3148481" y="5643563"/>
            <a:ext cx="301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solidFill>
                  <a:srgbClr val="0070C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63" name="TextovéPole 62"/>
          <p:cNvSpPr txBox="1">
            <a:spLocks noChangeArrowheads="1"/>
          </p:cNvSpPr>
          <p:nvPr/>
        </p:nvSpPr>
        <p:spPr bwMode="auto">
          <a:xfrm>
            <a:off x="3164356" y="4357688"/>
            <a:ext cx="3000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solidFill>
                  <a:srgbClr val="0070C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64" name="TextovéPole 63"/>
          <p:cNvSpPr txBox="1">
            <a:spLocks noChangeArrowheads="1"/>
          </p:cNvSpPr>
          <p:nvPr/>
        </p:nvSpPr>
        <p:spPr bwMode="auto">
          <a:xfrm>
            <a:off x="3148481" y="5032375"/>
            <a:ext cx="3000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solidFill>
                  <a:srgbClr val="0070C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65" name="TextovéPole 64"/>
          <p:cNvSpPr txBox="1">
            <a:spLocks noChangeArrowheads="1"/>
          </p:cNvSpPr>
          <p:nvPr/>
        </p:nvSpPr>
        <p:spPr bwMode="auto">
          <a:xfrm>
            <a:off x="3148481" y="3706813"/>
            <a:ext cx="3000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solidFill>
                  <a:srgbClr val="0070C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66" name="TextovéPole 65"/>
          <p:cNvSpPr txBox="1">
            <a:spLocks noChangeArrowheads="1"/>
          </p:cNvSpPr>
          <p:nvPr/>
        </p:nvSpPr>
        <p:spPr bwMode="auto">
          <a:xfrm>
            <a:off x="3148481" y="3071813"/>
            <a:ext cx="3000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solidFill>
                  <a:srgbClr val="0070C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68" name="TextovéPole 67"/>
          <p:cNvSpPr txBox="1">
            <a:spLocks noChangeArrowheads="1"/>
          </p:cNvSpPr>
          <p:nvPr/>
        </p:nvSpPr>
        <p:spPr bwMode="auto">
          <a:xfrm>
            <a:off x="3148481" y="2349500"/>
            <a:ext cx="3000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solidFill>
                  <a:srgbClr val="0070C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15400" name="Text Box 40"/>
          <p:cNvSpPr txBox="1">
            <a:spLocks noChangeArrowheads="1"/>
          </p:cNvSpPr>
          <p:nvPr/>
        </p:nvSpPr>
        <p:spPr bwMode="auto">
          <a:xfrm>
            <a:off x="1699096" y="5621338"/>
            <a:ext cx="6685829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 smtClean="0">
                <a:sym typeface="Webdings" panose="05030102010509060703" pitchFamily="18" charset="2"/>
              </a:rPr>
              <a:t>_</a:t>
            </a:r>
            <a:r>
              <a:rPr lang="cs-CZ" dirty="0">
                <a:solidFill>
                  <a:srgbClr val="00B050"/>
                </a:solidFill>
                <a:sym typeface="Webdings" panose="05030102010509060703" pitchFamily="18" charset="2"/>
              </a:rPr>
              <a:t></a:t>
            </a:r>
            <a:r>
              <a:rPr lang="cs-CZ" dirty="0" smtClean="0">
                <a:sym typeface="Webdings" panose="05030102010509060703" pitchFamily="18" charset="2"/>
              </a:rPr>
              <a:t>__________0_</a:t>
            </a:r>
            <a:r>
              <a:rPr lang="cs-CZ" dirty="0">
                <a:solidFill>
                  <a:srgbClr val="FF0000"/>
                </a:solidFill>
                <a:sym typeface="Webdings" panose="05030102010509060703" pitchFamily="18" charset="2"/>
              </a:rPr>
              <a:t></a:t>
            </a:r>
            <a:r>
              <a:rPr lang="cs-CZ" dirty="0" smtClean="0">
                <a:sym typeface="Webdings" panose="05030102010509060703" pitchFamily="18" charset="2"/>
              </a:rPr>
              <a:t>______________________</a:t>
            </a:r>
            <a:r>
              <a:rPr lang="cs-CZ" dirty="0">
                <a:solidFill>
                  <a:srgbClr val="0070C0"/>
                </a:solidFill>
                <a:sym typeface="Webdings" panose="05030102010509060703" pitchFamily="18" charset="2"/>
              </a:rPr>
              <a:t></a:t>
            </a:r>
            <a:r>
              <a:rPr lang="cs-CZ" dirty="0" smtClean="0">
                <a:sym typeface="Webdings" panose="05030102010509060703" pitchFamily="18" charset="2"/>
              </a:rPr>
              <a:t>_________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TextovéPole 67"/>
          <p:cNvSpPr txBox="1">
            <a:spLocks noChangeArrowheads="1"/>
          </p:cNvSpPr>
          <p:nvPr/>
        </p:nvSpPr>
        <p:spPr bwMode="auto">
          <a:xfrm>
            <a:off x="3158006" y="1755775"/>
            <a:ext cx="3000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solidFill>
                  <a:srgbClr val="0070C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58" name="Zástupný symbol pro datum 7"/>
          <p:cNvSpPr txBox="1">
            <a:spLocks noGrp="1"/>
          </p:cNvSpPr>
          <p:nvPr/>
        </p:nvSpPr>
        <p:spPr bwMode="auto">
          <a:xfrm>
            <a:off x="7085480" y="77031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200" dirty="0" smtClean="0">
                <a:solidFill>
                  <a:srgbClr val="D38E27"/>
                </a:solidFill>
              </a:rPr>
              <a:t>23.4.2018</a:t>
            </a:r>
            <a:r>
              <a:rPr lang="cs-CZ" sz="1200" dirty="0" smtClean="0">
                <a:solidFill>
                  <a:srgbClr val="D38E27"/>
                </a:solidFill>
              </a:rPr>
              <a:t>  </a:t>
            </a:r>
            <a:r>
              <a:rPr lang="cs-CZ" sz="1200" dirty="0" smtClean="0">
                <a:solidFill>
                  <a:srgbClr val="D38E27"/>
                </a:solidFill>
              </a:rPr>
              <a:t>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60" name="Zástupný symbol pro číslo snímku 3"/>
          <p:cNvSpPr txBox="1">
            <a:spLocks noGrp="1"/>
          </p:cNvSpPr>
          <p:nvPr/>
        </p:nvSpPr>
        <p:spPr>
          <a:xfrm>
            <a:off x="9306396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8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59" name="Text Box 40"/>
          <p:cNvSpPr txBox="1">
            <a:spLocks noChangeArrowheads="1"/>
          </p:cNvSpPr>
          <p:nvPr/>
        </p:nvSpPr>
        <p:spPr bwMode="auto">
          <a:xfrm>
            <a:off x="1703003" y="5375154"/>
            <a:ext cx="6620601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 smtClean="0">
                <a:sym typeface="Webdings" panose="05030102010509060703" pitchFamily="18" charset="2"/>
              </a:rPr>
              <a:t>___________</a:t>
            </a:r>
            <a:r>
              <a:rPr lang="cs-CZ" dirty="0">
                <a:solidFill>
                  <a:srgbClr val="00B050"/>
                </a:solidFill>
                <a:sym typeface="Webdings" panose="05030102010509060703" pitchFamily="18" charset="2"/>
              </a:rPr>
              <a:t>  </a:t>
            </a:r>
            <a:r>
              <a:rPr lang="cs-CZ" dirty="0" smtClean="0">
                <a:sym typeface="Webdings" panose="05030102010509060703" pitchFamily="18" charset="2"/>
              </a:rPr>
              <a:t>_</a:t>
            </a:r>
            <a:r>
              <a:rPr lang="cs-CZ" dirty="0" smtClean="0">
                <a:solidFill>
                  <a:srgbClr val="FF0000"/>
                </a:solidFill>
                <a:sym typeface="Webdings" panose="05030102010509060703" pitchFamily="18" charset="2"/>
              </a:rPr>
              <a:t></a:t>
            </a:r>
            <a:r>
              <a:rPr lang="cs-CZ" dirty="0" smtClean="0">
                <a:sym typeface="Webdings" panose="05030102010509060703" pitchFamily="18" charset="2"/>
              </a:rPr>
              <a:t>___________________</a:t>
            </a:r>
            <a:r>
              <a:rPr lang="cs-CZ" dirty="0" smtClean="0">
                <a:solidFill>
                  <a:srgbClr val="0070C0"/>
                </a:solidFill>
                <a:sym typeface="Webdings" panose="05030102010509060703" pitchFamily="18" charset="2"/>
              </a:rPr>
              <a:t></a:t>
            </a:r>
            <a:r>
              <a:rPr lang="cs-CZ" dirty="0" smtClean="0">
                <a:sym typeface="Webdings" panose="05030102010509060703" pitchFamily="18" charset="2"/>
              </a:rPr>
              <a:t>____________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61" name="Text Box 40"/>
          <p:cNvSpPr txBox="1">
            <a:spLocks noChangeArrowheads="1"/>
          </p:cNvSpPr>
          <p:nvPr/>
        </p:nvSpPr>
        <p:spPr bwMode="auto">
          <a:xfrm>
            <a:off x="1710826" y="5054718"/>
            <a:ext cx="6674099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 smtClean="0">
                <a:sym typeface="Webdings" panose="05030102010509060703" pitchFamily="18" charset="2"/>
              </a:rPr>
              <a:t>_______________</a:t>
            </a:r>
            <a:r>
              <a:rPr lang="cs-CZ" dirty="0" smtClean="0">
                <a:solidFill>
                  <a:srgbClr val="FF0000"/>
                </a:solidFill>
                <a:sym typeface="Webdings" panose="05030102010509060703" pitchFamily="18" charset="2"/>
              </a:rPr>
              <a:t></a:t>
            </a:r>
            <a:r>
              <a:rPr lang="cs-CZ" spc="-350" dirty="0" smtClean="0">
                <a:solidFill>
                  <a:srgbClr val="00B050"/>
                </a:solidFill>
                <a:sym typeface="Webdings" panose="05030102010509060703" pitchFamily="18" charset="2"/>
              </a:rPr>
              <a:t></a:t>
            </a:r>
            <a:r>
              <a:rPr lang="cs-CZ" dirty="0" smtClean="0">
                <a:solidFill>
                  <a:srgbClr val="00B050"/>
                </a:solidFill>
                <a:sym typeface="Webdings" panose="05030102010509060703" pitchFamily="18" charset="2"/>
              </a:rPr>
              <a:t> </a:t>
            </a:r>
            <a:r>
              <a:rPr lang="cs-CZ" dirty="0" smtClean="0">
                <a:sym typeface="Webdings" panose="05030102010509060703" pitchFamily="18" charset="2"/>
              </a:rPr>
              <a:t>______________</a:t>
            </a:r>
            <a:r>
              <a:rPr lang="cs-CZ" dirty="0" smtClean="0">
                <a:solidFill>
                  <a:srgbClr val="0070C0"/>
                </a:solidFill>
                <a:sym typeface="Webdings" panose="05030102010509060703" pitchFamily="18" charset="2"/>
              </a:rPr>
              <a:t></a:t>
            </a:r>
            <a:r>
              <a:rPr lang="cs-CZ" dirty="0" smtClean="0">
                <a:sym typeface="Webdings" panose="05030102010509060703" pitchFamily="18" charset="2"/>
              </a:rPr>
              <a:t>_______________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67" name="Text Box 40"/>
          <p:cNvSpPr txBox="1">
            <a:spLocks noChangeArrowheads="1"/>
          </p:cNvSpPr>
          <p:nvPr/>
        </p:nvSpPr>
        <p:spPr bwMode="auto">
          <a:xfrm>
            <a:off x="1682488" y="4746006"/>
            <a:ext cx="658129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 smtClean="0">
                <a:sym typeface="Webdings" panose="05030102010509060703" pitchFamily="18" charset="2"/>
              </a:rPr>
              <a:t>_____________</a:t>
            </a:r>
            <a:r>
              <a:rPr lang="cs-CZ" dirty="0" smtClean="0">
                <a:solidFill>
                  <a:srgbClr val="00B050"/>
                </a:solidFill>
                <a:sym typeface="Webdings" panose="05030102010509060703" pitchFamily="18" charset="2"/>
              </a:rPr>
              <a:t>__</a:t>
            </a:r>
            <a:r>
              <a:rPr lang="cs-CZ" dirty="0" smtClean="0">
                <a:solidFill>
                  <a:srgbClr val="FF0000"/>
                </a:solidFill>
                <a:sym typeface="Webdings" panose="05030102010509060703" pitchFamily="18" charset="2"/>
              </a:rPr>
              <a:t></a:t>
            </a:r>
            <a:r>
              <a:rPr lang="cs-CZ" dirty="0" smtClean="0">
                <a:sym typeface="Webdings" panose="05030102010509060703" pitchFamily="18" charset="2"/>
              </a:rPr>
              <a:t>_</a:t>
            </a:r>
            <a:r>
              <a:rPr lang="cs-CZ" dirty="0">
                <a:solidFill>
                  <a:srgbClr val="00B050"/>
                </a:solidFill>
                <a:sym typeface="Webdings" panose="05030102010509060703" pitchFamily="18" charset="2"/>
              </a:rPr>
              <a:t> </a:t>
            </a:r>
            <a:r>
              <a:rPr lang="cs-CZ" dirty="0" smtClean="0">
                <a:solidFill>
                  <a:srgbClr val="00B050"/>
                </a:solidFill>
                <a:sym typeface="Webdings" panose="05030102010509060703" pitchFamily="18" charset="2"/>
              </a:rPr>
              <a:t></a:t>
            </a:r>
            <a:r>
              <a:rPr lang="cs-CZ" dirty="0" smtClean="0">
                <a:sym typeface="Webdings" panose="05030102010509060703" pitchFamily="18" charset="2"/>
              </a:rPr>
              <a:t>_________</a:t>
            </a:r>
            <a:r>
              <a:rPr lang="cs-CZ" spc="-400" dirty="0" smtClean="0">
                <a:sym typeface="Webdings" panose="05030102010509060703" pitchFamily="18" charset="2"/>
              </a:rPr>
              <a:t>_</a:t>
            </a:r>
            <a:r>
              <a:rPr lang="cs-CZ" dirty="0" smtClean="0">
                <a:solidFill>
                  <a:srgbClr val="0070C0"/>
                </a:solidFill>
                <a:sym typeface="Webdings" panose="05030102010509060703" pitchFamily="18" charset="2"/>
              </a:rPr>
              <a:t></a:t>
            </a:r>
            <a:r>
              <a:rPr lang="cs-CZ" dirty="0" smtClean="0">
                <a:sym typeface="Webdings" panose="05030102010509060703" pitchFamily="18" charset="2"/>
              </a:rPr>
              <a:t>__________________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69" name="Text Box 40"/>
          <p:cNvSpPr txBox="1">
            <a:spLocks noChangeArrowheads="1"/>
          </p:cNvSpPr>
          <p:nvPr/>
        </p:nvSpPr>
        <p:spPr bwMode="auto">
          <a:xfrm>
            <a:off x="1686397" y="4407499"/>
            <a:ext cx="657738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 smtClean="0">
                <a:sym typeface="Webdings" panose="05030102010509060703" pitchFamily="18" charset="2"/>
              </a:rPr>
              <a:t>_______________</a:t>
            </a:r>
            <a:r>
              <a:rPr lang="cs-CZ" dirty="0" smtClean="0">
                <a:solidFill>
                  <a:srgbClr val="FF0000"/>
                </a:solidFill>
                <a:sym typeface="Webdings" panose="05030102010509060703" pitchFamily="18" charset="2"/>
              </a:rPr>
              <a:t></a:t>
            </a:r>
            <a:r>
              <a:rPr lang="cs-CZ" dirty="0" smtClean="0">
                <a:sym typeface="Webdings" panose="05030102010509060703" pitchFamily="18" charset="2"/>
              </a:rPr>
              <a:t>__</a:t>
            </a:r>
            <a:r>
              <a:rPr lang="cs-CZ" dirty="0">
                <a:solidFill>
                  <a:srgbClr val="00B050"/>
                </a:solidFill>
                <a:sym typeface="Webdings" panose="05030102010509060703" pitchFamily="18" charset="2"/>
              </a:rPr>
              <a:t></a:t>
            </a:r>
            <a:r>
              <a:rPr lang="cs-CZ" dirty="0" smtClean="0">
                <a:sym typeface="Webdings" panose="05030102010509060703" pitchFamily="18" charset="2"/>
              </a:rPr>
              <a:t>_____</a:t>
            </a:r>
            <a:r>
              <a:rPr lang="cs-CZ" dirty="0" smtClean="0">
                <a:solidFill>
                  <a:srgbClr val="0070C0"/>
                </a:solidFill>
                <a:sym typeface="Webdings" panose="05030102010509060703" pitchFamily="18" charset="2"/>
              </a:rPr>
              <a:t></a:t>
            </a:r>
            <a:r>
              <a:rPr lang="cs-CZ" dirty="0" smtClean="0">
                <a:sym typeface="Webdings" panose="05030102010509060703" pitchFamily="18" charset="2"/>
              </a:rPr>
              <a:t>_____________________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70" name="Text Box 40"/>
          <p:cNvSpPr txBox="1">
            <a:spLocks noChangeArrowheads="1"/>
          </p:cNvSpPr>
          <p:nvPr/>
        </p:nvSpPr>
        <p:spPr bwMode="auto">
          <a:xfrm>
            <a:off x="1690306" y="4066075"/>
            <a:ext cx="629146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 smtClean="0">
                <a:sym typeface="Webdings" panose="05030102010509060703" pitchFamily="18" charset="2"/>
              </a:rPr>
              <a:t>_______________</a:t>
            </a:r>
            <a:r>
              <a:rPr lang="cs-CZ" dirty="0" smtClean="0">
                <a:solidFill>
                  <a:srgbClr val="FF0000"/>
                </a:solidFill>
                <a:sym typeface="Webdings" panose="05030102010509060703" pitchFamily="18" charset="2"/>
              </a:rPr>
              <a:t></a:t>
            </a:r>
            <a:r>
              <a:rPr lang="cs-CZ" dirty="0" smtClean="0">
                <a:sym typeface="Webdings" panose="05030102010509060703" pitchFamily="18" charset="2"/>
              </a:rPr>
              <a:t>_</a:t>
            </a:r>
            <a:r>
              <a:rPr lang="cs-CZ" dirty="0">
                <a:solidFill>
                  <a:srgbClr val="00B050"/>
                </a:solidFill>
                <a:sym typeface="Webdings" panose="05030102010509060703" pitchFamily="18" charset="2"/>
              </a:rPr>
              <a:t></a:t>
            </a:r>
            <a:r>
              <a:rPr lang="cs-CZ" dirty="0" smtClean="0">
                <a:sym typeface="Webdings" panose="05030102010509060703" pitchFamily="18" charset="2"/>
              </a:rPr>
              <a:t>___</a:t>
            </a:r>
            <a:r>
              <a:rPr lang="cs-CZ" dirty="0" smtClean="0">
                <a:solidFill>
                  <a:srgbClr val="0070C0"/>
                </a:solidFill>
                <a:sym typeface="Webdings" panose="05030102010509060703" pitchFamily="18" charset="2"/>
              </a:rPr>
              <a:t> </a:t>
            </a:r>
            <a:r>
              <a:rPr lang="cs-CZ" dirty="0" smtClean="0">
                <a:sym typeface="Webdings" panose="05030102010509060703" pitchFamily="18" charset="2"/>
              </a:rPr>
              <a:t>_______________________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71" name="Text Box 40"/>
          <p:cNvSpPr txBox="1">
            <a:spLocks noChangeArrowheads="1"/>
          </p:cNvSpPr>
          <p:nvPr/>
        </p:nvSpPr>
        <p:spPr bwMode="auto">
          <a:xfrm>
            <a:off x="1600429" y="3726097"/>
            <a:ext cx="654677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 smtClean="0">
                <a:sym typeface="Webdings" panose="05030102010509060703" pitchFamily="18" charset="2"/>
              </a:rPr>
              <a:t>_______________</a:t>
            </a:r>
            <a:r>
              <a:rPr lang="cs-CZ" sz="1200" dirty="0" smtClean="0">
                <a:sym typeface="Webdings" panose="05030102010509060703" pitchFamily="18" charset="2"/>
              </a:rPr>
              <a:t>_</a:t>
            </a:r>
            <a:r>
              <a:rPr lang="cs-CZ" dirty="0" smtClean="0">
                <a:solidFill>
                  <a:srgbClr val="FF0000"/>
                </a:solidFill>
                <a:sym typeface="Webdings" panose="05030102010509060703" pitchFamily="18" charset="2"/>
              </a:rPr>
              <a:t></a:t>
            </a:r>
            <a:r>
              <a:rPr lang="cs-CZ" dirty="0" smtClean="0">
                <a:solidFill>
                  <a:srgbClr val="00B050"/>
                </a:solidFill>
                <a:sym typeface="Webdings" panose="05030102010509060703" pitchFamily="18" charset="2"/>
              </a:rPr>
              <a:t></a:t>
            </a:r>
            <a:r>
              <a:rPr lang="cs-CZ" sz="1000" dirty="0" smtClean="0">
                <a:sym typeface="Webdings" panose="05030102010509060703" pitchFamily="18" charset="2"/>
              </a:rPr>
              <a:t>_</a:t>
            </a:r>
            <a:r>
              <a:rPr lang="cs-CZ" dirty="0" smtClean="0">
                <a:solidFill>
                  <a:srgbClr val="0070C0"/>
                </a:solidFill>
                <a:sym typeface="Webdings" panose="05030102010509060703" pitchFamily="18" charset="2"/>
              </a:rPr>
              <a:t> </a:t>
            </a:r>
            <a:r>
              <a:rPr lang="cs-CZ" dirty="0" smtClean="0">
                <a:sym typeface="Webdings" panose="05030102010509060703" pitchFamily="18" charset="2"/>
              </a:rPr>
              <a:t>__</a:t>
            </a:r>
            <a:r>
              <a:rPr lang="cs-CZ" dirty="0" smtClean="0">
                <a:solidFill>
                  <a:srgbClr val="0070C0"/>
                </a:solidFill>
                <a:sym typeface="Webdings" panose="05030102010509060703" pitchFamily="18" charset="2"/>
              </a:rPr>
              <a:t>_</a:t>
            </a:r>
            <a:r>
              <a:rPr lang="cs-CZ" dirty="0" smtClean="0">
                <a:sym typeface="Webdings" panose="05030102010509060703" pitchFamily="18" charset="2"/>
              </a:rPr>
              <a:t>________________________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72" name="Text Box 40"/>
          <p:cNvSpPr txBox="1">
            <a:spLocks noChangeArrowheads="1"/>
          </p:cNvSpPr>
          <p:nvPr/>
        </p:nvSpPr>
        <p:spPr bwMode="auto">
          <a:xfrm>
            <a:off x="1580889" y="3403951"/>
            <a:ext cx="647779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 smtClean="0">
                <a:sym typeface="Webdings" panose="05030102010509060703" pitchFamily="18" charset="2"/>
              </a:rPr>
              <a:t>_____________</a:t>
            </a:r>
            <a:r>
              <a:rPr lang="cs-CZ" dirty="0">
                <a:solidFill>
                  <a:srgbClr val="00B050"/>
                </a:solidFill>
                <a:sym typeface="Webdings" panose="05030102010509060703" pitchFamily="18" charset="2"/>
              </a:rPr>
              <a:t></a:t>
            </a:r>
            <a:r>
              <a:rPr lang="cs-CZ" dirty="0" smtClean="0">
                <a:sym typeface="Webdings" panose="05030102010509060703" pitchFamily="18" charset="2"/>
              </a:rPr>
              <a:t>_</a:t>
            </a:r>
            <a:r>
              <a:rPr lang="cs-CZ" spc="-350" dirty="0" smtClean="0">
                <a:solidFill>
                  <a:srgbClr val="FF0000"/>
                </a:solidFill>
                <a:sym typeface="Webdings" panose="05030102010509060703" pitchFamily="18" charset="2"/>
              </a:rPr>
              <a:t></a:t>
            </a:r>
            <a:r>
              <a:rPr lang="cs-CZ" spc="-350" dirty="0">
                <a:solidFill>
                  <a:srgbClr val="0070C0"/>
                </a:solidFill>
                <a:sym typeface="Webdings" panose="05030102010509060703" pitchFamily="18" charset="2"/>
              </a:rPr>
              <a:t></a:t>
            </a:r>
            <a:r>
              <a:rPr lang="cs-CZ" dirty="0" smtClean="0">
                <a:sym typeface="Webdings" panose="05030102010509060703" pitchFamily="18" charset="2"/>
              </a:rPr>
              <a:t>___</a:t>
            </a:r>
            <a:r>
              <a:rPr lang="cs-CZ" dirty="0" smtClean="0">
                <a:solidFill>
                  <a:srgbClr val="0070C0"/>
                </a:solidFill>
                <a:sym typeface="Webdings" panose="05030102010509060703" pitchFamily="18" charset="2"/>
              </a:rPr>
              <a:t>_</a:t>
            </a:r>
            <a:r>
              <a:rPr lang="cs-CZ" dirty="0" smtClean="0">
                <a:sym typeface="Webdings" panose="05030102010509060703" pitchFamily="18" charset="2"/>
              </a:rPr>
              <a:t>__________________________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73" name="Text Box 40"/>
          <p:cNvSpPr txBox="1">
            <a:spLocks noChangeArrowheads="1"/>
          </p:cNvSpPr>
          <p:nvPr/>
        </p:nvSpPr>
        <p:spPr bwMode="auto">
          <a:xfrm>
            <a:off x="1584803" y="3100868"/>
            <a:ext cx="639696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 smtClean="0">
                <a:sym typeface="Webdings" panose="05030102010509060703" pitchFamily="18" charset="2"/>
              </a:rPr>
              <a:t>_________</a:t>
            </a:r>
            <a:r>
              <a:rPr lang="cs-CZ" dirty="0">
                <a:solidFill>
                  <a:srgbClr val="00B050"/>
                </a:solidFill>
                <a:sym typeface="Webdings" panose="05030102010509060703" pitchFamily="18" charset="2"/>
              </a:rPr>
              <a:t></a:t>
            </a:r>
            <a:r>
              <a:rPr lang="cs-CZ" dirty="0" smtClean="0">
                <a:sym typeface="Webdings" panose="05030102010509060703" pitchFamily="18" charset="2"/>
              </a:rPr>
              <a:t>___</a:t>
            </a:r>
            <a:r>
              <a:rPr lang="cs-CZ" dirty="0">
                <a:solidFill>
                  <a:srgbClr val="0070C0"/>
                </a:solidFill>
                <a:sym typeface="Webdings" panose="05030102010509060703" pitchFamily="18" charset="2"/>
              </a:rPr>
              <a:t></a:t>
            </a:r>
            <a:r>
              <a:rPr lang="cs-CZ" dirty="0" smtClean="0">
                <a:solidFill>
                  <a:srgbClr val="FF0000"/>
                </a:solidFill>
                <a:sym typeface="Webdings" panose="05030102010509060703" pitchFamily="18" charset="2"/>
              </a:rPr>
              <a:t></a:t>
            </a:r>
            <a:r>
              <a:rPr lang="cs-CZ" dirty="0" smtClean="0">
                <a:sym typeface="Webdings" panose="05030102010509060703" pitchFamily="18" charset="2"/>
              </a:rPr>
              <a:t>___</a:t>
            </a:r>
            <a:r>
              <a:rPr lang="cs-CZ" dirty="0" smtClean="0">
                <a:solidFill>
                  <a:srgbClr val="0070C0"/>
                </a:solidFill>
                <a:sym typeface="Webdings" panose="05030102010509060703" pitchFamily="18" charset="2"/>
              </a:rPr>
              <a:t>_</a:t>
            </a:r>
            <a:r>
              <a:rPr lang="cs-CZ" dirty="0" smtClean="0">
                <a:sym typeface="Webdings" panose="05030102010509060703" pitchFamily="18" charset="2"/>
              </a:rPr>
              <a:t>___________________________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74" name="Text Box 40"/>
          <p:cNvSpPr txBox="1">
            <a:spLocks noChangeArrowheads="1"/>
          </p:cNvSpPr>
          <p:nvPr/>
        </p:nvSpPr>
        <p:spPr bwMode="auto">
          <a:xfrm>
            <a:off x="1598667" y="2738692"/>
            <a:ext cx="638310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>
                <a:solidFill>
                  <a:srgbClr val="00B050"/>
                </a:solidFill>
                <a:sym typeface="Webdings" panose="05030102010509060703" pitchFamily="18" charset="2"/>
              </a:rPr>
              <a:t></a:t>
            </a:r>
            <a:r>
              <a:rPr lang="cs-CZ" dirty="0" smtClean="0">
                <a:sym typeface="Webdings" panose="05030102010509060703" pitchFamily="18" charset="2"/>
              </a:rPr>
              <a:t>________</a:t>
            </a:r>
            <a:r>
              <a:rPr lang="cs-CZ" dirty="0">
                <a:solidFill>
                  <a:srgbClr val="0070C0"/>
                </a:solidFill>
                <a:sym typeface="Webdings" panose="05030102010509060703" pitchFamily="18" charset="2"/>
              </a:rPr>
              <a:t></a:t>
            </a:r>
            <a:r>
              <a:rPr lang="cs-CZ" dirty="0" smtClean="0">
                <a:sym typeface="Webdings" panose="05030102010509060703" pitchFamily="18" charset="2"/>
              </a:rPr>
              <a:t>____</a:t>
            </a:r>
            <a:r>
              <a:rPr lang="cs-CZ" dirty="0" smtClean="0">
                <a:solidFill>
                  <a:srgbClr val="FF0000"/>
                </a:solidFill>
                <a:sym typeface="Webdings" panose="05030102010509060703" pitchFamily="18" charset="2"/>
              </a:rPr>
              <a:t></a:t>
            </a:r>
            <a:r>
              <a:rPr lang="cs-CZ" dirty="0" smtClean="0">
                <a:sym typeface="Webdings" panose="05030102010509060703" pitchFamily="18" charset="2"/>
              </a:rPr>
              <a:t>___</a:t>
            </a:r>
            <a:r>
              <a:rPr lang="cs-CZ" dirty="0" smtClean="0">
                <a:solidFill>
                  <a:srgbClr val="0070C0"/>
                </a:solidFill>
                <a:sym typeface="Webdings" panose="05030102010509060703" pitchFamily="18" charset="2"/>
              </a:rPr>
              <a:t>_</a:t>
            </a:r>
            <a:r>
              <a:rPr lang="cs-CZ" dirty="0" smtClean="0">
                <a:sym typeface="Webdings" panose="05030102010509060703" pitchFamily="18" charset="2"/>
              </a:rPr>
              <a:t>___________________________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75" name="Text Box 40"/>
          <p:cNvSpPr txBox="1">
            <a:spLocks noChangeArrowheads="1"/>
          </p:cNvSpPr>
          <p:nvPr/>
        </p:nvSpPr>
        <p:spPr bwMode="auto">
          <a:xfrm>
            <a:off x="1576984" y="2374646"/>
            <a:ext cx="64817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 smtClean="0">
                <a:sym typeface="Webdings" panose="05030102010509060703" pitchFamily="18" charset="2"/>
              </a:rPr>
              <a:t>______</a:t>
            </a:r>
            <a:r>
              <a:rPr lang="cs-CZ" dirty="0">
                <a:solidFill>
                  <a:srgbClr val="0070C0"/>
                </a:solidFill>
                <a:sym typeface="Webdings" panose="05030102010509060703" pitchFamily="18" charset="2"/>
              </a:rPr>
              <a:t></a:t>
            </a:r>
            <a:r>
              <a:rPr lang="cs-CZ" dirty="0" smtClean="0">
                <a:sym typeface="Webdings" panose="05030102010509060703" pitchFamily="18" charset="2"/>
              </a:rPr>
              <a:t>________</a:t>
            </a:r>
            <a:r>
              <a:rPr lang="cs-CZ" dirty="0" smtClean="0">
                <a:solidFill>
                  <a:srgbClr val="FF0000"/>
                </a:solidFill>
                <a:sym typeface="Webdings" panose="05030102010509060703" pitchFamily="18" charset="2"/>
              </a:rPr>
              <a:t></a:t>
            </a:r>
            <a:r>
              <a:rPr lang="cs-CZ" dirty="0" smtClean="0">
                <a:sym typeface="Webdings" panose="05030102010509060703" pitchFamily="18" charset="2"/>
              </a:rPr>
              <a:t>___</a:t>
            </a:r>
            <a:r>
              <a:rPr lang="cs-CZ" dirty="0" smtClean="0">
                <a:solidFill>
                  <a:srgbClr val="0070C0"/>
                </a:solidFill>
                <a:sym typeface="Webdings" panose="05030102010509060703" pitchFamily="18" charset="2"/>
              </a:rPr>
              <a:t>_</a:t>
            </a:r>
            <a:r>
              <a:rPr lang="cs-CZ" dirty="0" smtClean="0">
                <a:sym typeface="Webdings" panose="05030102010509060703" pitchFamily="18" charset="2"/>
              </a:rPr>
              <a:t>___________________________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76" name="Text Box 40"/>
          <p:cNvSpPr txBox="1">
            <a:spLocks noChangeArrowheads="1"/>
          </p:cNvSpPr>
          <p:nvPr/>
        </p:nvSpPr>
        <p:spPr bwMode="auto">
          <a:xfrm>
            <a:off x="1565261" y="2059699"/>
            <a:ext cx="643214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 smtClean="0">
                <a:sym typeface="Webdings" panose="05030102010509060703" pitchFamily="18" charset="2"/>
              </a:rPr>
              <a:t>___</a:t>
            </a:r>
            <a:r>
              <a:rPr lang="cs-CZ" dirty="0">
                <a:solidFill>
                  <a:srgbClr val="0070C0"/>
                </a:solidFill>
                <a:sym typeface="Webdings" panose="05030102010509060703" pitchFamily="18" charset="2"/>
              </a:rPr>
              <a:t></a:t>
            </a:r>
            <a:r>
              <a:rPr lang="cs-CZ" dirty="0" smtClean="0">
                <a:sym typeface="Webdings" panose="05030102010509060703" pitchFamily="18" charset="2"/>
              </a:rPr>
              <a:t>___________</a:t>
            </a:r>
            <a:r>
              <a:rPr lang="cs-CZ" dirty="0" smtClean="0">
                <a:solidFill>
                  <a:srgbClr val="FF0000"/>
                </a:solidFill>
                <a:sym typeface="Webdings" panose="05030102010509060703" pitchFamily="18" charset="2"/>
              </a:rPr>
              <a:t></a:t>
            </a:r>
            <a:r>
              <a:rPr lang="cs-CZ" dirty="0" smtClean="0">
                <a:sym typeface="Webdings" panose="05030102010509060703" pitchFamily="18" charset="2"/>
              </a:rPr>
              <a:t>___</a:t>
            </a:r>
            <a:r>
              <a:rPr lang="cs-CZ" dirty="0" smtClean="0">
                <a:solidFill>
                  <a:srgbClr val="0070C0"/>
                </a:solidFill>
                <a:sym typeface="Webdings" panose="05030102010509060703" pitchFamily="18" charset="2"/>
              </a:rPr>
              <a:t>_</a:t>
            </a:r>
            <a:r>
              <a:rPr lang="cs-CZ" dirty="0" smtClean="0">
                <a:sym typeface="Webdings" panose="05030102010509060703" pitchFamily="18" charset="2"/>
              </a:rPr>
              <a:t>___________________________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77" name="Text Box 40"/>
          <p:cNvSpPr txBox="1">
            <a:spLocks noChangeArrowheads="1"/>
          </p:cNvSpPr>
          <p:nvPr/>
        </p:nvSpPr>
        <p:spPr bwMode="auto">
          <a:xfrm>
            <a:off x="1561349" y="1772242"/>
            <a:ext cx="642042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>
                <a:solidFill>
                  <a:srgbClr val="0070C0"/>
                </a:solidFill>
                <a:sym typeface="Webdings" panose="05030102010509060703" pitchFamily="18" charset="2"/>
              </a:rPr>
              <a:t></a:t>
            </a:r>
            <a:r>
              <a:rPr lang="cs-CZ" dirty="0" smtClean="0">
                <a:sym typeface="Webdings" panose="05030102010509060703" pitchFamily="18" charset="2"/>
              </a:rPr>
              <a:t>______________</a:t>
            </a:r>
            <a:r>
              <a:rPr lang="cs-CZ" dirty="0" smtClean="0">
                <a:solidFill>
                  <a:srgbClr val="FF0000"/>
                </a:solidFill>
                <a:sym typeface="Webdings" panose="05030102010509060703" pitchFamily="18" charset="2"/>
              </a:rPr>
              <a:t></a:t>
            </a:r>
            <a:r>
              <a:rPr lang="cs-CZ" dirty="0" smtClean="0">
                <a:sym typeface="Webdings" panose="05030102010509060703" pitchFamily="18" charset="2"/>
              </a:rPr>
              <a:t>___</a:t>
            </a:r>
            <a:r>
              <a:rPr lang="cs-CZ" dirty="0" smtClean="0">
                <a:solidFill>
                  <a:srgbClr val="0070C0"/>
                </a:solidFill>
                <a:sym typeface="Webdings" panose="05030102010509060703" pitchFamily="18" charset="2"/>
              </a:rPr>
              <a:t>_</a:t>
            </a:r>
            <a:r>
              <a:rPr lang="cs-CZ" dirty="0" smtClean="0">
                <a:sym typeface="Webdings" panose="05030102010509060703" pitchFamily="18" charset="2"/>
              </a:rPr>
              <a:t>___________________________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4286402" y="2666190"/>
            <a:ext cx="386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Světočáry </a:t>
            </a:r>
            <a:r>
              <a:rPr lang="cs-CZ" dirty="0" smtClean="0">
                <a:solidFill>
                  <a:srgbClr val="00B050"/>
                </a:solidFill>
              </a:rPr>
              <a:t>holubice,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FF0000"/>
                </a:solidFill>
              </a:rPr>
              <a:t>kočky </a:t>
            </a:r>
            <a:r>
              <a:rPr lang="cs-CZ" dirty="0" smtClean="0"/>
              <a:t>a </a:t>
            </a:r>
            <a:r>
              <a:rPr lang="cs-CZ" dirty="0" smtClean="0">
                <a:solidFill>
                  <a:srgbClr val="0070C0"/>
                </a:solidFill>
              </a:rPr>
              <a:t>psa</a:t>
            </a:r>
            <a:endParaRPr lang="cs-CZ" dirty="0">
              <a:solidFill>
                <a:srgbClr val="0070C0"/>
              </a:solidFill>
            </a:endParaRPr>
          </a:p>
        </p:txBody>
      </p:sp>
      <p:cxnSp>
        <p:nvCxnSpPr>
          <p:cNvPr id="6" name="Přímá spojnice 5"/>
          <p:cNvCxnSpPr>
            <a:endCxn id="57" idx="3"/>
          </p:cNvCxnSpPr>
          <p:nvPr/>
        </p:nvCxnSpPr>
        <p:spPr>
          <a:xfrm>
            <a:off x="1561346" y="1755672"/>
            <a:ext cx="5674947" cy="4430022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 flipV="1">
            <a:off x="3780916" y="1695938"/>
            <a:ext cx="0" cy="448975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Oblouk 12"/>
          <p:cNvSpPr/>
          <p:nvPr/>
        </p:nvSpPr>
        <p:spPr>
          <a:xfrm rot="5400000" flipH="1">
            <a:off x="389725" y="2055863"/>
            <a:ext cx="2811259" cy="4982095"/>
          </a:xfrm>
          <a:prstGeom prst="arc">
            <a:avLst>
              <a:gd name="adj1" fmla="val 16200000"/>
              <a:gd name="adj2" fmla="val 1"/>
            </a:avLst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78" name="Oblouk 77"/>
          <p:cNvSpPr/>
          <p:nvPr/>
        </p:nvSpPr>
        <p:spPr>
          <a:xfrm rot="5400000">
            <a:off x="392603" y="2060417"/>
            <a:ext cx="2811259" cy="4982095"/>
          </a:xfrm>
          <a:prstGeom prst="arc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452951" y="965675"/>
            <a:ext cx="82894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Jsem uprostřed silnice (bod 0), napravo sedí </a:t>
            </a:r>
            <a:r>
              <a:rPr lang="cs-CZ" dirty="0" smtClean="0">
                <a:solidFill>
                  <a:srgbClr val="C00000"/>
                </a:solidFill>
              </a:rPr>
              <a:t>kočka</a:t>
            </a:r>
            <a:r>
              <a:rPr lang="cs-CZ" dirty="0" smtClean="0"/>
              <a:t> a </a:t>
            </a:r>
            <a:r>
              <a:rPr lang="cs-CZ" dirty="0" smtClean="0">
                <a:solidFill>
                  <a:srgbClr val="0070C0"/>
                </a:solidFill>
              </a:rPr>
              <a:t>pes</a:t>
            </a:r>
            <a:r>
              <a:rPr lang="cs-CZ" dirty="0" smtClean="0"/>
              <a:t>, nalevo </a:t>
            </a:r>
            <a:r>
              <a:rPr lang="cs-CZ" dirty="0" smtClean="0">
                <a:solidFill>
                  <a:srgbClr val="009900"/>
                </a:solidFill>
              </a:rPr>
              <a:t>holub</a:t>
            </a:r>
            <a:r>
              <a:rPr lang="cs-CZ" dirty="0" smtClean="0"/>
              <a:t>. Filmuji silnici a skládám okamžité snímky – pásky – nad sebe.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5872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ntr" presetSubtype="16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600"/>
                                        <p:tgtEl>
                                          <p:spTgt spid="15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3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8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210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2300"/>
                            </p:stCondLst>
                            <p:childTnLst>
                              <p:par>
                                <p:cTn id="46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2700"/>
                            </p:stCondLst>
                            <p:childTnLst>
                              <p:par>
                                <p:cTn id="52" presetID="1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3300"/>
                            </p:stCondLst>
                            <p:childTnLst>
                              <p:par>
                                <p:cTn id="58" presetID="1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36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3900"/>
                            </p:stCondLst>
                            <p:childTnLst>
                              <p:par>
                                <p:cTn id="64" presetID="1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4200"/>
                            </p:stCondLst>
                            <p:childTnLst>
                              <p:par>
                                <p:cTn id="67" presetID="1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8" presetClass="entr" presetSubtype="16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6" dur="7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3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1300"/>
                            </p:stCondLst>
                            <p:childTnLst>
                              <p:par>
                                <p:cTn id="86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1600"/>
                            </p:stCondLst>
                            <p:childTnLst>
                              <p:par>
                                <p:cTn id="89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1800"/>
                            </p:stCondLst>
                            <p:childTnLst>
                              <p:par>
                                <p:cTn id="92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2100"/>
                            </p:stCondLst>
                            <p:childTnLst>
                              <p:par>
                                <p:cTn id="95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1" dur="1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500"/>
                            </p:stCondLst>
                            <p:childTnLst>
                              <p:par>
                                <p:cTn id="103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5" dur="1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3000"/>
                            </p:stCondLst>
                            <p:childTnLst>
                              <p:par>
                                <p:cTn id="107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9" dur="1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4500"/>
                            </p:stCondLst>
                            <p:childTnLst>
                              <p:par>
                                <p:cTn id="111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3" dur="1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6000"/>
                            </p:stCondLst>
                            <p:childTnLst>
                              <p:par>
                                <p:cTn id="11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7" dur="1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7500"/>
                            </p:stCondLst>
                            <p:childTnLst>
                              <p:par>
                                <p:cTn id="11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1" dur="1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9000"/>
                            </p:stCondLst>
                            <p:childTnLst>
                              <p:par>
                                <p:cTn id="123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5" dur="1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10500"/>
                            </p:stCondLst>
                            <p:childTnLst>
                              <p:par>
                                <p:cTn id="127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9" dur="1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12000"/>
                            </p:stCondLst>
                            <p:childTnLst>
                              <p:par>
                                <p:cTn id="131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3" dur="1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13500"/>
                            </p:stCondLst>
                            <p:childTnLst>
                              <p:par>
                                <p:cTn id="13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7" dur="1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15000"/>
                            </p:stCondLst>
                            <p:childTnLst>
                              <p:par>
                                <p:cTn id="13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1" dur="1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16500"/>
                            </p:stCondLst>
                            <p:childTnLst>
                              <p:par>
                                <p:cTn id="143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5" dur="1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9" grpId="0"/>
      <p:bldP spid="41" grpId="0"/>
      <p:bldP spid="49" grpId="0"/>
      <p:bldP spid="50" grpId="0"/>
      <p:bldP spid="52" grpId="0"/>
      <p:bldP spid="53" grpId="0"/>
      <p:bldP spid="54" grpId="0"/>
      <p:bldP spid="55" grpId="0"/>
      <p:bldP spid="56" grpId="0"/>
      <p:bldP spid="57" grpId="0"/>
      <p:bldP spid="62" grpId="0"/>
      <p:bldP spid="63" grpId="0"/>
      <p:bldP spid="64" grpId="0"/>
      <p:bldP spid="65" grpId="0"/>
      <p:bldP spid="66" grpId="0"/>
      <p:bldP spid="68" grpId="0"/>
      <p:bldP spid="15400" grpId="0"/>
      <p:bldP spid="3" grpId="0"/>
      <p:bldP spid="59" grpId="0"/>
      <p:bldP spid="61" grpId="0"/>
      <p:bldP spid="67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4" grpId="0"/>
      <p:bldP spid="13" grpId="0" animBg="1"/>
      <p:bldP spid="78" grpId="0" animBg="1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42938" y="444500"/>
            <a:ext cx="7772400" cy="500063"/>
          </a:xfrm>
        </p:spPr>
        <p:txBody>
          <a:bodyPr rtlCol="0" anchor="t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latin typeface="Book Antiqua" pitchFamily="18" charset="0"/>
              </a:rPr>
              <a:t>Graf (nádražní grafikon)</a:t>
            </a:r>
          </a:p>
        </p:txBody>
      </p:sp>
      <p:cxnSp>
        <p:nvCxnSpPr>
          <p:cNvPr id="5" name="Přímá spojovací šipka 4"/>
          <p:cNvCxnSpPr/>
          <p:nvPr/>
        </p:nvCxnSpPr>
        <p:spPr>
          <a:xfrm>
            <a:off x="714375" y="5929313"/>
            <a:ext cx="5500688" cy="1587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6572250" y="5857875"/>
            <a:ext cx="21431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2800" i="1">
                <a:latin typeface="Calibri" pitchFamily="34" charset="0"/>
              </a:rPr>
              <a:t>x/</a:t>
            </a:r>
            <a:r>
              <a:rPr lang="cs-CZ" sz="2800">
                <a:latin typeface="Calibri" pitchFamily="34" charset="0"/>
              </a:rPr>
              <a:t>km (kde je)</a:t>
            </a:r>
          </a:p>
        </p:txBody>
      </p:sp>
      <p:cxnSp>
        <p:nvCxnSpPr>
          <p:cNvPr id="8" name="Přímá spojovací šipka 7"/>
          <p:cNvCxnSpPr/>
          <p:nvPr/>
        </p:nvCxnSpPr>
        <p:spPr>
          <a:xfrm rot="5400000" flipH="1" flipV="1">
            <a:off x="214313" y="3714750"/>
            <a:ext cx="4500562" cy="71438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1428750" y="1285875"/>
            <a:ext cx="407193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2800" i="1">
                <a:latin typeface="Calibri" pitchFamily="34" charset="0"/>
              </a:rPr>
              <a:t>t/</a:t>
            </a:r>
            <a:r>
              <a:rPr lang="cs-CZ" sz="2800">
                <a:latin typeface="Calibri" pitchFamily="34" charset="0"/>
              </a:rPr>
              <a:t>min      (kdy tam je)  </a:t>
            </a:r>
            <a:r>
              <a:rPr lang="cs-CZ" sz="2800">
                <a:solidFill>
                  <a:srgbClr val="FF0000"/>
                </a:solidFill>
                <a:latin typeface="Calibri" pitchFamily="34" charset="0"/>
              </a:rPr>
              <a:t>vlak</a:t>
            </a:r>
            <a:endParaRPr lang="cs-CZ" sz="2800" i="1">
              <a:latin typeface="Calibri" pitchFamily="34" charset="0"/>
            </a:endParaRPr>
          </a:p>
        </p:txBody>
      </p:sp>
      <p:cxnSp>
        <p:nvCxnSpPr>
          <p:cNvPr id="11" name="Přímá spojovací čára 10"/>
          <p:cNvCxnSpPr/>
          <p:nvPr/>
        </p:nvCxnSpPr>
        <p:spPr>
          <a:xfrm rot="5400000">
            <a:off x="1570831" y="6001544"/>
            <a:ext cx="142875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čára 14"/>
          <p:cNvCxnSpPr/>
          <p:nvPr/>
        </p:nvCxnSpPr>
        <p:spPr>
          <a:xfrm rot="5400000">
            <a:off x="2356644" y="6001544"/>
            <a:ext cx="142875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 rot="5400000">
            <a:off x="3071019" y="6001544"/>
            <a:ext cx="142875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čára 18"/>
          <p:cNvCxnSpPr/>
          <p:nvPr/>
        </p:nvCxnSpPr>
        <p:spPr>
          <a:xfrm rot="5400000">
            <a:off x="3785394" y="6001544"/>
            <a:ext cx="142875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čára 20"/>
          <p:cNvCxnSpPr/>
          <p:nvPr/>
        </p:nvCxnSpPr>
        <p:spPr>
          <a:xfrm rot="5400000">
            <a:off x="4500563" y="6000750"/>
            <a:ext cx="142875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ovací čára 22"/>
          <p:cNvCxnSpPr/>
          <p:nvPr/>
        </p:nvCxnSpPr>
        <p:spPr>
          <a:xfrm rot="5400000">
            <a:off x="5215731" y="6001544"/>
            <a:ext cx="142875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ovací čára 24"/>
          <p:cNvCxnSpPr/>
          <p:nvPr/>
        </p:nvCxnSpPr>
        <p:spPr>
          <a:xfrm rot="5400000">
            <a:off x="5930106" y="6001544"/>
            <a:ext cx="142875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ovéPole 25"/>
          <p:cNvSpPr txBox="1">
            <a:spLocks noChangeArrowheads="1"/>
          </p:cNvSpPr>
          <p:nvPr/>
        </p:nvSpPr>
        <p:spPr bwMode="auto">
          <a:xfrm>
            <a:off x="2286000" y="6000750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0</a:t>
            </a:r>
          </a:p>
        </p:txBody>
      </p:sp>
      <p:sp>
        <p:nvSpPr>
          <p:cNvPr id="28" name="TextovéPole 27"/>
          <p:cNvSpPr txBox="1">
            <a:spLocks noChangeArrowheads="1"/>
          </p:cNvSpPr>
          <p:nvPr/>
        </p:nvSpPr>
        <p:spPr bwMode="auto">
          <a:xfrm>
            <a:off x="3000375" y="5988050"/>
            <a:ext cx="301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1</a:t>
            </a:r>
          </a:p>
        </p:txBody>
      </p:sp>
      <p:cxnSp>
        <p:nvCxnSpPr>
          <p:cNvPr id="29" name="Přímá spojovací čára 28"/>
          <p:cNvCxnSpPr/>
          <p:nvPr/>
        </p:nvCxnSpPr>
        <p:spPr>
          <a:xfrm rot="5400000">
            <a:off x="715169" y="5999957"/>
            <a:ext cx="142875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ovéPole 29"/>
          <p:cNvSpPr txBox="1">
            <a:spLocks noChangeArrowheads="1"/>
          </p:cNvSpPr>
          <p:nvPr/>
        </p:nvSpPr>
        <p:spPr bwMode="auto">
          <a:xfrm>
            <a:off x="1428750" y="6000750"/>
            <a:ext cx="3714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-1</a:t>
            </a:r>
          </a:p>
        </p:txBody>
      </p:sp>
      <p:sp>
        <p:nvSpPr>
          <p:cNvPr id="31" name="TextovéPole 30"/>
          <p:cNvSpPr txBox="1">
            <a:spLocks noChangeArrowheads="1"/>
          </p:cNvSpPr>
          <p:nvPr/>
        </p:nvSpPr>
        <p:spPr bwMode="auto">
          <a:xfrm>
            <a:off x="571500" y="6000750"/>
            <a:ext cx="3714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-2</a:t>
            </a:r>
          </a:p>
        </p:txBody>
      </p:sp>
      <p:sp>
        <p:nvSpPr>
          <p:cNvPr id="32" name="TextovéPole 31"/>
          <p:cNvSpPr txBox="1">
            <a:spLocks noChangeArrowheads="1"/>
          </p:cNvSpPr>
          <p:nvPr/>
        </p:nvSpPr>
        <p:spPr bwMode="auto">
          <a:xfrm>
            <a:off x="3714750" y="6000750"/>
            <a:ext cx="301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2</a:t>
            </a:r>
          </a:p>
        </p:txBody>
      </p:sp>
      <p:sp>
        <p:nvSpPr>
          <p:cNvPr id="33" name="TextovéPole 32"/>
          <p:cNvSpPr txBox="1">
            <a:spLocks noChangeArrowheads="1"/>
          </p:cNvSpPr>
          <p:nvPr/>
        </p:nvSpPr>
        <p:spPr bwMode="auto">
          <a:xfrm>
            <a:off x="4429125" y="6000750"/>
            <a:ext cx="301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3</a:t>
            </a:r>
          </a:p>
        </p:txBody>
      </p:sp>
      <p:sp>
        <p:nvSpPr>
          <p:cNvPr id="34" name="TextovéPole 33"/>
          <p:cNvSpPr txBox="1">
            <a:spLocks noChangeArrowheads="1"/>
          </p:cNvSpPr>
          <p:nvPr/>
        </p:nvSpPr>
        <p:spPr bwMode="auto">
          <a:xfrm>
            <a:off x="5127625" y="6000750"/>
            <a:ext cx="301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4</a:t>
            </a:r>
          </a:p>
        </p:txBody>
      </p:sp>
      <p:sp>
        <p:nvSpPr>
          <p:cNvPr id="35" name="TextovéPole 34"/>
          <p:cNvSpPr txBox="1">
            <a:spLocks noChangeArrowheads="1"/>
          </p:cNvSpPr>
          <p:nvPr/>
        </p:nvSpPr>
        <p:spPr bwMode="auto">
          <a:xfrm>
            <a:off x="5857875" y="6000750"/>
            <a:ext cx="301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5</a:t>
            </a:r>
          </a:p>
        </p:txBody>
      </p:sp>
      <p:cxnSp>
        <p:nvCxnSpPr>
          <p:cNvPr id="38" name="Přímá spojovací čára 37"/>
          <p:cNvCxnSpPr/>
          <p:nvPr/>
        </p:nvCxnSpPr>
        <p:spPr>
          <a:xfrm>
            <a:off x="500063" y="5286375"/>
            <a:ext cx="5857875" cy="1588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ovací čára 38"/>
          <p:cNvCxnSpPr/>
          <p:nvPr/>
        </p:nvCxnSpPr>
        <p:spPr>
          <a:xfrm>
            <a:off x="571500" y="4500563"/>
            <a:ext cx="5857875" cy="1587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ovací čára 39"/>
          <p:cNvCxnSpPr/>
          <p:nvPr/>
        </p:nvCxnSpPr>
        <p:spPr>
          <a:xfrm>
            <a:off x="500063" y="3786188"/>
            <a:ext cx="5857875" cy="1587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ovací čára 40"/>
          <p:cNvCxnSpPr/>
          <p:nvPr/>
        </p:nvCxnSpPr>
        <p:spPr>
          <a:xfrm>
            <a:off x="642938" y="2357438"/>
            <a:ext cx="5857875" cy="1587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ovéPole 41"/>
          <p:cNvSpPr txBox="1">
            <a:spLocks noChangeArrowheads="1"/>
          </p:cNvSpPr>
          <p:nvPr/>
        </p:nvSpPr>
        <p:spPr bwMode="auto">
          <a:xfrm>
            <a:off x="2071688" y="5643563"/>
            <a:ext cx="301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solidFill>
                  <a:srgbClr val="0070C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43" name="TextovéPole 42"/>
          <p:cNvSpPr txBox="1">
            <a:spLocks noChangeArrowheads="1"/>
          </p:cNvSpPr>
          <p:nvPr/>
        </p:nvSpPr>
        <p:spPr bwMode="auto">
          <a:xfrm>
            <a:off x="2071688" y="4071938"/>
            <a:ext cx="301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solidFill>
                  <a:srgbClr val="0070C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44" name="TextovéPole 43"/>
          <p:cNvSpPr txBox="1">
            <a:spLocks noChangeArrowheads="1"/>
          </p:cNvSpPr>
          <p:nvPr/>
        </p:nvSpPr>
        <p:spPr bwMode="auto">
          <a:xfrm>
            <a:off x="2071688" y="4857750"/>
            <a:ext cx="301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solidFill>
                  <a:srgbClr val="0070C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45" name="TextovéPole 44"/>
          <p:cNvSpPr txBox="1">
            <a:spLocks noChangeArrowheads="1"/>
          </p:cNvSpPr>
          <p:nvPr/>
        </p:nvSpPr>
        <p:spPr bwMode="auto">
          <a:xfrm>
            <a:off x="2071688" y="3357563"/>
            <a:ext cx="301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solidFill>
                  <a:srgbClr val="0070C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46" name="TextovéPole 45"/>
          <p:cNvSpPr txBox="1">
            <a:spLocks noChangeArrowheads="1"/>
          </p:cNvSpPr>
          <p:nvPr/>
        </p:nvSpPr>
        <p:spPr bwMode="auto">
          <a:xfrm>
            <a:off x="2071688" y="2643188"/>
            <a:ext cx="301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solidFill>
                  <a:srgbClr val="0070C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47" name="TextovéPole 46"/>
          <p:cNvSpPr txBox="1">
            <a:spLocks noChangeArrowheads="1"/>
          </p:cNvSpPr>
          <p:nvPr/>
        </p:nvSpPr>
        <p:spPr bwMode="auto">
          <a:xfrm>
            <a:off x="1928813" y="6215063"/>
            <a:ext cx="10096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(nádraží)</a:t>
            </a:r>
          </a:p>
        </p:txBody>
      </p:sp>
      <p:cxnSp>
        <p:nvCxnSpPr>
          <p:cNvPr id="49" name="Přímá spojovací čára 48"/>
          <p:cNvCxnSpPr/>
          <p:nvPr/>
        </p:nvCxnSpPr>
        <p:spPr>
          <a:xfrm>
            <a:off x="642938" y="3071813"/>
            <a:ext cx="5857875" cy="1587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ovéPole 49"/>
          <p:cNvSpPr txBox="1">
            <a:spLocks noChangeArrowheads="1"/>
          </p:cNvSpPr>
          <p:nvPr/>
        </p:nvSpPr>
        <p:spPr bwMode="auto">
          <a:xfrm>
            <a:off x="2071688" y="1857375"/>
            <a:ext cx="301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solidFill>
                  <a:srgbClr val="0070C0"/>
                </a:solidFill>
                <a:latin typeface="Calibri" pitchFamily="34" charset="0"/>
              </a:rPr>
              <a:t>5</a:t>
            </a:r>
          </a:p>
        </p:txBody>
      </p:sp>
      <p:cxnSp>
        <p:nvCxnSpPr>
          <p:cNvPr id="37" name="Přímá spojovací čára 36"/>
          <p:cNvCxnSpPr/>
          <p:nvPr/>
        </p:nvCxnSpPr>
        <p:spPr>
          <a:xfrm rot="5400000" flipH="1" flipV="1">
            <a:off x="2392363" y="5894388"/>
            <a:ext cx="71437" cy="158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Přímá spojovací čára 51"/>
          <p:cNvCxnSpPr/>
          <p:nvPr/>
        </p:nvCxnSpPr>
        <p:spPr>
          <a:xfrm rot="5400000" flipH="1" flipV="1">
            <a:off x="2394744" y="5823744"/>
            <a:ext cx="73025" cy="158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Přímá spojovací čára 52"/>
          <p:cNvCxnSpPr/>
          <p:nvPr/>
        </p:nvCxnSpPr>
        <p:spPr>
          <a:xfrm rot="5400000" flipH="1" flipV="1">
            <a:off x="2401094" y="5679281"/>
            <a:ext cx="69850" cy="158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Přímá spojovací čára 54"/>
          <p:cNvCxnSpPr/>
          <p:nvPr/>
        </p:nvCxnSpPr>
        <p:spPr>
          <a:xfrm rot="5400000" flipH="1" flipV="1">
            <a:off x="2401888" y="5608638"/>
            <a:ext cx="71437" cy="158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Přímá spojovací čára 55"/>
          <p:cNvCxnSpPr/>
          <p:nvPr/>
        </p:nvCxnSpPr>
        <p:spPr>
          <a:xfrm rot="5400000" flipH="1" flipV="1">
            <a:off x="2396331" y="5750719"/>
            <a:ext cx="73025" cy="158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Přímá spojovací čára 74"/>
          <p:cNvCxnSpPr/>
          <p:nvPr/>
        </p:nvCxnSpPr>
        <p:spPr>
          <a:xfrm rot="5400000" flipH="1" flipV="1">
            <a:off x="2401094" y="5536407"/>
            <a:ext cx="73025" cy="158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Přímá spojovací čára 75"/>
          <p:cNvCxnSpPr/>
          <p:nvPr/>
        </p:nvCxnSpPr>
        <p:spPr>
          <a:xfrm rot="5400000" flipH="1" flipV="1">
            <a:off x="2401094" y="5464969"/>
            <a:ext cx="73025" cy="158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Přímá spojovací čára 76"/>
          <p:cNvCxnSpPr/>
          <p:nvPr/>
        </p:nvCxnSpPr>
        <p:spPr>
          <a:xfrm rot="5400000" flipH="1" flipV="1">
            <a:off x="2401094" y="5393532"/>
            <a:ext cx="73025" cy="158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Přímá spojovací čára 77"/>
          <p:cNvCxnSpPr/>
          <p:nvPr/>
        </p:nvCxnSpPr>
        <p:spPr>
          <a:xfrm rot="5400000" flipH="1" flipV="1">
            <a:off x="2403475" y="5321300"/>
            <a:ext cx="71438" cy="158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Přímá spojovací čára 78"/>
          <p:cNvCxnSpPr/>
          <p:nvPr/>
        </p:nvCxnSpPr>
        <p:spPr>
          <a:xfrm rot="5400000" flipH="1" flipV="1">
            <a:off x="2396331" y="5183982"/>
            <a:ext cx="144463" cy="635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Přímá spojovací čára 81"/>
          <p:cNvCxnSpPr/>
          <p:nvPr/>
        </p:nvCxnSpPr>
        <p:spPr>
          <a:xfrm rot="5400000" flipH="1" flipV="1">
            <a:off x="2499519" y="5001419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Přímá spojovací čára 83"/>
          <p:cNvCxnSpPr/>
          <p:nvPr/>
        </p:nvCxnSpPr>
        <p:spPr>
          <a:xfrm rot="5400000" flipH="1" flipV="1">
            <a:off x="2642394" y="4858544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Přímá spojovací čára 84"/>
          <p:cNvCxnSpPr/>
          <p:nvPr/>
        </p:nvCxnSpPr>
        <p:spPr>
          <a:xfrm rot="5400000" flipH="1" flipV="1">
            <a:off x="2785269" y="4715669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Přímá spojovací čára 85"/>
          <p:cNvCxnSpPr/>
          <p:nvPr/>
        </p:nvCxnSpPr>
        <p:spPr>
          <a:xfrm rot="5400000" flipH="1" flipV="1">
            <a:off x="2928144" y="4572794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Přímá spojovací čára 86"/>
          <p:cNvCxnSpPr/>
          <p:nvPr/>
        </p:nvCxnSpPr>
        <p:spPr>
          <a:xfrm rot="5400000" flipH="1" flipV="1">
            <a:off x="3071019" y="4429919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Přímá spojovací čára 87"/>
          <p:cNvCxnSpPr/>
          <p:nvPr/>
        </p:nvCxnSpPr>
        <p:spPr>
          <a:xfrm rot="5400000" flipH="1" flipV="1">
            <a:off x="3213894" y="4287044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Přímá spojovací čára 88"/>
          <p:cNvCxnSpPr/>
          <p:nvPr/>
        </p:nvCxnSpPr>
        <p:spPr>
          <a:xfrm rot="5400000" flipH="1" flipV="1">
            <a:off x="3356769" y="4144169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Přímá spojovací čára 89"/>
          <p:cNvCxnSpPr/>
          <p:nvPr/>
        </p:nvCxnSpPr>
        <p:spPr>
          <a:xfrm rot="5400000" flipH="1" flipV="1">
            <a:off x="3499644" y="4001294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Přímá spojovací čára 90"/>
          <p:cNvCxnSpPr/>
          <p:nvPr/>
        </p:nvCxnSpPr>
        <p:spPr>
          <a:xfrm rot="5400000" flipH="1" flipV="1">
            <a:off x="3642519" y="3858419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Přímá spojovací čára 91"/>
          <p:cNvCxnSpPr/>
          <p:nvPr/>
        </p:nvCxnSpPr>
        <p:spPr>
          <a:xfrm rot="5400000" flipH="1" flipV="1">
            <a:off x="3785394" y="3715544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Přímá spojovací čára 92"/>
          <p:cNvCxnSpPr/>
          <p:nvPr/>
        </p:nvCxnSpPr>
        <p:spPr>
          <a:xfrm rot="5400000" flipH="1" flipV="1">
            <a:off x="3928269" y="3572669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Přímá spojovací čára 93"/>
          <p:cNvCxnSpPr/>
          <p:nvPr/>
        </p:nvCxnSpPr>
        <p:spPr>
          <a:xfrm rot="5400000" flipH="1" flipV="1">
            <a:off x="4071144" y="3429794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Přímá spojovací čára 94"/>
          <p:cNvCxnSpPr/>
          <p:nvPr/>
        </p:nvCxnSpPr>
        <p:spPr>
          <a:xfrm rot="5400000" flipH="1" flipV="1">
            <a:off x="4214019" y="3286919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Přímá spojovací čára 95"/>
          <p:cNvCxnSpPr/>
          <p:nvPr/>
        </p:nvCxnSpPr>
        <p:spPr>
          <a:xfrm rot="5400000" flipH="1" flipV="1">
            <a:off x="4357688" y="3143250"/>
            <a:ext cx="142875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Přímá spojovací čára 96"/>
          <p:cNvCxnSpPr/>
          <p:nvPr/>
        </p:nvCxnSpPr>
        <p:spPr>
          <a:xfrm rot="5400000" flipH="1" flipV="1">
            <a:off x="4500563" y="3071813"/>
            <a:ext cx="71437" cy="7143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Přímá spojovací čára 97"/>
          <p:cNvCxnSpPr/>
          <p:nvPr/>
        </p:nvCxnSpPr>
        <p:spPr>
          <a:xfrm rot="5400000" flipH="1" flipV="1">
            <a:off x="4464051" y="2963862"/>
            <a:ext cx="215900" cy="31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Přímá spojovací čára 98"/>
          <p:cNvCxnSpPr/>
          <p:nvPr/>
        </p:nvCxnSpPr>
        <p:spPr>
          <a:xfrm rot="5400000" flipH="1" flipV="1">
            <a:off x="4501356" y="2785269"/>
            <a:ext cx="142875" cy="158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Přímá spojovací čára 99"/>
          <p:cNvCxnSpPr/>
          <p:nvPr/>
        </p:nvCxnSpPr>
        <p:spPr>
          <a:xfrm rot="5400000" flipH="1" flipV="1">
            <a:off x="4501356" y="2642394"/>
            <a:ext cx="142875" cy="158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Přímá spojovací čára 104"/>
          <p:cNvCxnSpPr/>
          <p:nvPr/>
        </p:nvCxnSpPr>
        <p:spPr>
          <a:xfrm rot="5400000" flipH="1" flipV="1">
            <a:off x="4501356" y="2499519"/>
            <a:ext cx="142875" cy="158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Přímá spojovací čára 105"/>
          <p:cNvCxnSpPr/>
          <p:nvPr/>
        </p:nvCxnSpPr>
        <p:spPr>
          <a:xfrm rot="5400000" flipH="1" flipV="1">
            <a:off x="4501356" y="2356644"/>
            <a:ext cx="142875" cy="158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51" name="TextovéPole 107"/>
          <p:cNvSpPr txBox="1">
            <a:spLocks noChangeArrowheads="1"/>
          </p:cNvSpPr>
          <p:nvPr/>
        </p:nvSpPr>
        <p:spPr bwMode="auto">
          <a:xfrm>
            <a:off x="4286250" y="6199188"/>
            <a:ext cx="5286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(cíl)</a:t>
            </a:r>
          </a:p>
        </p:txBody>
      </p:sp>
      <p:sp>
        <p:nvSpPr>
          <p:cNvPr id="109" name="TextovéPole 108"/>
          <p:cNvSpPr txBox="1">
            <a:spLocks noChangeArrowheads="1"/>
          </p:cNvSpPr>
          <p:nvPr/>
        </p:nvSpPr>
        <p:spPr bwMode="auto">
          <a:xfrm>
            <a:off x="2428875" y="5429250"/>
            <a:ext cx="5762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solidFill>
                  <a:srgbClr val="FF0000"/>
                </a:solidFill>
                <a:latin typeface="Calibri" pitchFamily="34" charset="0"/>
              </a:rPr>
              <a:t>stojí</a:t>
            </a:r>
          </a:p>
        </p:txBody>
      </p:sp>
      <p:sp>
        <p:nvSpPr>
          <p:cNvPr id="110" name="TextovéPole 109"/>
          <p:cNvSpPr txBox="1">
            <a:spLocks noChangeArrowheads="1"/>
          </p:cNvSpPr>
          <p:nvPr/>
        </p:nvSpPr>
        <p:spPr bwMode="auto">
          <a:xfrm>
            <a:off x="2622550" y="4845050"/>
            <a:ext cx="5921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solidFill>
                  <a:srgbClr val="FF0000"/>
                </a:solidFill>
                <a:latin typeface="Calibri" pitchFamily="34" charset="0"/>
              </a:rPr>
              <a:t>jede</a:t>
            </a:r>
          </a:p>
        </p:txBody>
      </p:sp>
      <p:sp>
        <p:nvSpPr>
          <p:cNvPr id="111" name="TextovéPole 110"/>
          <p:cNvSpPr txBox="1">
            <a:spLocks noChangeArrowheads="1"/>
          </p:cNvSpPr>
          <p:nvPr/>
        </p:nvSpPr>
        <p:spPr bwMode="auto">
          <a:xfrm>
            <a:off x="3940175" y="2773363"/>
            <a:ext cx="5762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solidFill>
                  <a:srgbClr val="FF0000"/>
                </a:solidFill>
                <a:latin typeface="Calibri" pitchFamily="34" charset="0"/>
              </a:rPr>
              <a:t>stojí</a:t>
            </a:r>
          </a:p>
        </p:txBody>
      </p:sp>
      <p:sp>
        <p:nvSpPr>
          <p:cNvPr id="107534" name="Text Box 14"/>
          <p:cNvSpPr txBox="1">
            <a:spLocks noChangeArrowheads="1"/>
          </p:cNvSpPr>
          <p:nvPr/>
        </p:nvSpPr>
        <p:spPr bwMode="auto">
          <a:xfrm>
            <a:off x="5614988" y="2087563"/>
            <a:ext cx="3529012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i="1">
                <a:latin typeface="Book Antiqua" pitchFamily="18" charset="0"/>
              </a:rPr>
              <a:t>Tento (statický) grafikon zobrazuje </a:t>
            </a:r>
            <a:r>
              <a:rPr lang="cs-CZ" sz="2400" i="1">
                <a:solidFill>
                  <a:srgbClr val="CC0000"/>
                </a:solidFill>
                <a:latin typeface="Book Antiqua" pitchFamily="18" charset="0"/>
              </a:rPr>
              <a:t>celý pohyb</a:t>
            </a:r>
            <a:r>
              <a:rPr lang="cs-CZ" sz="2400" i="1">
                <a:latin typeface="Book Antiqua" pitchFamily="18" charset="0"/>
              </a:rPr>
              <a:t> vlaku v čase a 1D prostoru. </a:t>
            </a:r>
            <a:endParaRPr lang="en-US" sz="2400" i="1" baseline="-25000">
              <a:latin typeface="Book Antiqua" pitchFamily="18" charset="0"/>
            </a:endParaRPr>
          </a:p>
        </p:txBody>
      </p:sp>
      <p:sp>
        <p:nvSpPr>
          <p:cNvPr id="73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200" dirty="0" smtClean="0">
                <a:solidFill>
                  <a:srgbClr val="D38E27"/>
                </a:solidFill>
              </a:rPr>
              <a:t>23.4.2018</a:t>
            </a:r>
            <a:r>
              <a:rPr lang="cs-CZ" sz="1200" dirty="0" smtClean="0">
                <a:solidFill>
                  <a:srgbClr val="D38E27"/>
                </a:solidFill>
              </a:rPr>
              <a:t>  </a:t>
            </a:r>
            <a:r>
              <a:rPr lang="cs-CZ" sz="1200" dirty="0" smtClean="0">
                <a:solidFill>
                  <a:srgbClr val="D38E27"/>
                </a:solidFill>
              </a:rPr>
              <a:t>-  U3V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80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9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8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0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9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9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9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0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0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10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0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1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11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11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12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2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12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3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13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13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13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14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14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14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15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 nodeType="afterGroup">
                            <p:stCondLst>
                              <p:cond delay="13500"/>
                            </p:stCondLst>
                            <p:childTnLst>
                              <p:par>
                                <p:cTn id="15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8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16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 nodeType="afterGroup">
                            <p:stCondLst>
                              <p:cond delay="14500"/>
                            </p:stCondLst>
                            <p:childTnLst>
                              <p:par>
                                <p:cTn id="16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16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 nodeType="afterGroup">
                            <p:stCondLst>
                              <p:cond delay="15500"/>
                            </p:stCondLst>
                            <p:childTnLst>
                              <p:par>
                                <p:cTn id="16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107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107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26" grpId="0"/>
      <p:bldP spid="28" grpId="0"/>
      <p:bldP spid="30" grpId="0"/>
      <p:bldP spid="31" grpId="0"/>
      <p:bldP spid="32" grpId="0"/>
      <p:bldP spid="33" grpId="0"/>
      <p:bldP spid="34" grpId="0"/>
      <p:bldP spid="35" grpId="0"/>
      <p:bldP spid="42" grpId="0"/>
      <p:bldP spid="43" grpId="0"/>
      <p:bldP spid="44" grpId="0"/>
      <p:bldP spid="45" grpId="0"/>
      <p:bldP spid="46" grpId="0"/>
      <p:bldP spid="47" grpId="0"/>
      <p:bldP spid="50" grpId="0"/>
      <p:bldP spid="109" grpId="0"/>
      <p:bldP spid="110" grpId="0"/>
      <p:bldP spid="111" grpId="0"/>
      <p:bldP spid="10753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|5|3|1.3|1.1|2|2.5|2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2.7|5.2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esta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5421</TotalTime>
  <Words>3154</Words>
  <Application>Microsoft Office PowerPoint</Application>
  <PresentationFormat>Předvádění na obrazovce (4:3)</PresentationFormat>
  <Paragraphs>821</Paragraphs>
  <Slides>48</Slides>
  <Notes>16</Notes>
  <HiddenSlides>0</HiddenSlides>
  <MMClips>0</MMClips>
  <ScaleCrop>false</ScaleCrop>
  <HeadingPairs>
    <vt:vector size="8" baseType="variant">
      <vt:variant>
        <vt:lpstr>Použitá písma</vt:lpstr>
      </vt:variant>
      <vt:variant>
        <vt:i4>13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48</vt:i4>
      </vt:variant>
    </vt:vector>
  </HeadingPairs>
  <TitlesOfParts>
    <vt:vector size="63" baseType="lpstr">
      <vt:lpstr>Arial</vt:lpstr>
      <vt:lpstr>Book Antiqua</vt:lpstr>
      <vt:lpstr>Calibri</vt:lpstr>
      <vt:lpstr>Cambria</vt:lpstr>
      <vt:lpstr>Cambria Math</vt:lpstr>
      <vt:lpstr>Courier New</vt:lpstr>
      <vt:lpstr>Franklin Gothic Book</vt:lpstr>
      <vt:lpstr>Franklin Gothic Medium</vt:lpstr>
      <vt:lpstr>Impact</vt:lpstr>
      <vt:lpstr>Symbol</vt:lpstr>
      <vt:lpstr>Webdings</vt:lpstr>
      <vt:lpstr>Wingdings</vt:lpstr>
      <vt:lpstr>Wingdings 2</vt:lpstr>
      <vt:lpstr>Cesta</vt:lpstr>
      <vt:lpstr>Equation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grafikon</vt:lpstr>
      <vt:lpstr>Graf (nádražní grafikon)</vt:lpstr>
      <vt:lpstr>Graf (nádražní grafikon)</vt:lpstr>
      <vt:lpstr>Poloha a čas vůči vlaku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Princip stálé rychlosti světelné</vt:lpstr>
      <vt:lpstr>Porovnání teorií s experimenty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MFF UK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Jan Obdržálek</dc:creator>
  <cp:lastModifiedBy>Jan Obdrzalek</cp:lastModifiedBy>
  <cp:revision>232</cp:revision>
  <cp:lastPrinted>2014-03-09T18:11:39Z</cp:lastPrinted>
  <dcterms:created xsi:type="dcterms:W3CDTF">2010-10-29T03:57:00Z</dcterms:created>
  <dcterms:modified xsi:type="dcterms:W3CDTF">2018-04-16T14:12:30Z</dcterms:modified>
</cp:coreProperties>
</file>