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6" r:id="rId3"/>
    <p:sldId id="347" r:id="rId4"/>
    <p:sldId id="351" r:id="rId5"/>
    <p:sldId id="350" r:id="rId6"/>
    <p:sldId id="348" r:id="rId7"/>
    <p:sldId id="257" r:id="rId8"/>
    <p:sldId id="259" r:id="rId9"/>
    <p:sldId id="308" r:id="rId10"/>
    <p:sldId id="313" r:id="rId11"/>
    <p:sldId id="346" r:id="rId12"/>
    <p:sldId id="328" r:id="rId13"/>
    <p:sldId id="262" r:id="rId14"/>
    <p:sldId id="314" r:id="rId15"/>
    <p:sldId id="265" r:id="rId16"/>
    <p:sldId id="267" r:id="rId17"/>
    <p:sldId id="277" r:id="rId18"/>
    <p:sldId id="278" r:id="rId19"/>
    <p:sldId id="279" r:id="rId20"/>
    <p:sldId id="315" r:id="rId21"/>
    <p:sldId id="311" r:id="rId22"/>
    <p:sldId id="312" r:id="rId23"/>
    <p:sldId id="316" r:id="rId24"/>
    <p:sldId id="307" r:id="rId25"/>
    <p:sldId id="281" r:id="rId26"/>
    <p:sldId id="309" r:id="rId27"/>
    <p:sldId id="317" r:id="rId28"/>
    <p:sldId id="318" r:id="rId29"/>
    <p:sldId id="319" r:id="rId30"/>
    <p:sldId id="320" r:id="rId31"/>
    <p:sldId id="286" r:id="rId32"/>
    <p:sldId id="321" r:id="rId33"/>
    <p:sldId id="343" r:id="rId34"/>
    <p:sldId id="341" r:id="rId35"/>
    <p:sldId id="322" r:id="rId36"/>
    <p:sldId id="323" r:id="rId37"/>
    <p:sldId id="324" r:id="rId38"/>
    <p:sldId id="325" r:id="rId39"/>
    <p:sldId id="326" r:id="rId40"/>
    <p:sldId id="293" r:id="rId41"/>
    <p:sldId id="327" r:id="rId42"/>
    <p:sldId id="352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</p:sldIdLst>
  <p:sldSz cx="9144000" cy="6858000" type="screen4x3"/>
  <p:notesSz cx="10234613" cy="7099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Obdrzalek" initials="JO" lastIdx="1" clrIdx="0">
    <p:extLst>
      <p:ext uri="{19B8F6BF-5375-455C-9EA6-DF929625EA0E}">
        <p15:presenceInfo xmlns:p15="http://schemas.microsoft.com/office/powerpoint/2012/main" userId="8fea700fc3c487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  <a:srgbClr val="CCFF99"/>
    <a:srgbClr val="32B503"/>
    <a:srgbClr val="009900"/>
    <a:srgbClr val="FF3300"/>
    <a:srgbClr val="FF7C80"/>
    <a:srgbClr val="09FF0F"/>
    <a:srgbClr val="FF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7" autoAdjust="0"/>
    <p:restoredTop sz="86535" autoAdjust="0"/>
  </p:normalViewPr>
  <p:slideViewPr>
    <p:cSldViewPr snapToGrid="0">
      <p:cViewPr varScale="1">
        <p:scale>
          <a:sx n="65" d="100"/>
          <a:sy n="65" d="100"/>
        </p:scale>
        <p:origin x="14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2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cs-CZ" dirty="0" smtClean="0"/>
              <a:t>2014-03-10T14:00 </a:t>
            </a:r>
            <a:r>
              <a:rPr lang="cs-CZ" dirty="0" err="1" smtClean="0"/>
              <a:t>FyM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68BB328-EE29-4456-B815-326014EF3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497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cs-CZ" dirty="0" smtClean="0"/>
              <a:t>2014-03-10T14:00 </a:t>
            </a:r>
            <a:r>
              <a:rPr lang="cs-CZ" dirty="0" err="1" smtClean="0"/>
              <a:t>FyM</a:t>
            </a:r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DE77076-6BF1-479D-83A0-87B5ABAEF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0356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2014-03-10T14:00 </a:t>
            </a:r>
            <a:r>
              <a:rPr lang="cs-CZ" dirty="0" err="1" smtClean="0"/>
              <a:t>FyM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97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Zástupný symbol pro číslo snímku 3"/>
          <p:cNvSpPr txBox="1">
            <a:spLocks noGrp="1"/>
          </p:cNvSpPr>
          <p:nvPr/>
        </p:nvSpPr>
        <p:spPr bwMode="auto">
          <a:xfrm>
            <a:off x="5797246" y="6743103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73AF1A0-581C-4EC8-8B49-846109241405}" type="slidenum">
              <a:rPr lang="cs-CZ" sz="1300"/>
              <a:pPr algn="r" eaLnBrk="1" hangingPunct="1"/>
              <a:t>26</a:t>
            </a:fld>
            <a:endParaRPr lang="cs-CZ" sz="1300"/>
          </a:p>
        </p:txBody>
      </p:sp>
      <p:sp>
        <p:nvSpPr>
          <p:cNvPr id="62469" name="Zástupný symbol pro datum 4"/>
          <p:cNvSpPr txBox="1">
            <a:spLocks noGrp="1"/>
          </p:cNvSpPr>
          <p:nvPr/>
        </p:nvSpPr>
        <p:spPr bwMode="auto">
          <a:xfrm>
            <a:off x="5797246" y="0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sz="1300"/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1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7588" name="Zástupný symbol pro číslo snímku 3"/>
          <p:cNvSpPr txBox="1">
            <a:spLocks noGrp="1"/>
          </p:cNvSpPr>
          <p:nvPr/>
        </p:nvSpPr>
        <p:spPr bwMode="auto">
          <a:xfrm>
            <a:off x="5797377" y="6742845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AD0D6A-A400-41AA-9F25-F70B11361F63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>
              <a:latin typeface="Arial" charset="0"/>
            </a:endParaRPr>
          </a:p>
        </p:txBody>
      </p:sp>
      <p:sp>
        <p:nvSpPr>
          <p:cNvPr id="67589" name="Zástupný symbol pro datum 4"/>
          <p:cNvSpPr txBox="1">
            <a:spLocks noGrp="1"/>
          </p:cNvSpPr>
          <p:nvPr/>
        </p:nvSpPr>
        <p:spPr bwMode="auto">
          <a:xfrm>
            <a:off x="5797377" y="1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cs-CZ" altLang="cs-CZ">
                <a:latin typeface="Arial" charset="0"/>
              </a:rPr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429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8612" name="Zástupný symbol pro číslo snímku 3"/>
          <p:cNvSpPr txBox="1">
            <a:spLocks noGrp="1"/>
          </p:cNvSpPr>
          <p:nvPr/>
        </p:nvSpPr>
        <p:spPr bwMode="auto">
          <a:xfrm>
            <a:off x="5797377" y="6742845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7B0871-79E9-4402-A641-623D758BEF02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>
              <a:latin typeface="Arial" charset="0"/>
            </a:endParaRPr>
          </a:p>
        </p:txBody>
      </p:sp>
      <p:sp>
        <p:nvSpPr>
          <p:cNvPr id="68613" name="Zástupný symbol pro datum 4"/>
          <p:cNvSpPr txBox="1">
            <a:spLocks noGrp="1"/>
          </p:cNvSpPr>
          <p:nvPr/>
        </p:nvSpPr>
        <p:spPr bwMode="auto">
          <a:xfrm>
            <a:off x="5797377" y="1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cs-CZ" altLang="cs-CZ">
                <a:latin typeface="Arial" charset="0"/>
              </a:rPr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05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9636" name="Zástupný symbol pro číslo snímku 3"/>
          <p:cNvSpPr txBox="1">
            <a:spLocks noGrp="1"/>
          </p:cNvSpPr>
          <p:nvPr/>
        </p:nvSpPr>
        <p:spPr bwMode="auto">
          <a:xfrm>
            <a:off x="5797377" y="6742845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CF8FA4-B867-40BF-A9E9-13E63FBF0C99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>
              <a:latin typeface="Arial" charset="0"/>
            </a:endParaRPr>
          </a:p>
        </p:txBody>
      </p:sp>
      <p:sp>
        <p:nvSpPr>
          <p:cNvPr id="69637" name="Zástupný symbol pro datum 4"/>
          <p:cNvSpPr txBox="1">
            <a:spLocks noGrp="1"/>
          </p:cNvSpPr>
          <p:nvPr/>
        </p:nvSpPr>
        <p:spPr bwMode="auto">
          <a:xfrm>
            <a:off x="5797377" y="1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cs-CZ" altLang="cs-CZ">
                <a:latin typeface="Arial" charset="0"/>
              </a:rPr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74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70660" name="Zástupný symbol pro číslo snímku 3"/>
          <p:cNvSpPr txBox="1">
            <a:spLocks noGrp="1"/>
          </p:cNvSpPr>
          <p:nvPr/>
        </p:nvSpPr>
        <p:spPr bwMode="auto">
          <a:xfrm>
            <a:off x="5797377" y="6742845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C7B950-172E-42F3-BE9D-1D64098116DA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>
              <a:latin typeface="Arial" charset="0"/>
            </a:endParaRPr>
          </a:p>
        </p:txBody>
      </p:sp>
      <p:sp>
        <p:nvSpPr>
          <p:cNvPr id="70661" name="Zástupný symbol pro datum 4"/>
          <p:cNvSpPr txBox="1">
            <a:spLocks noGrp="1"/>
          </p:cNvSpPr>
          <p:nvPr/>
        </p:nvSpPr>
        <p:spPr bwMode="auto">
          <a:xfrm>
            <a:off x="5797377" y="1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cs-CZ" altLang="cs-CZ">
                <a:latin typeface="Arial" charset="0"/>
              </a:rPr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926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Zástupný symbol pro číslo snímku 3"/>
          <p:cNvSpPr txBox="1">
            <a:spLocks noGrp="1"/>
          </p:cNvSpPr>
          <p:nvPr/>
        </p:nvSpPr>
        <p:spPr bwMode="auto">
          <a:xfrm>
            <a:off x="5797246" y="6743103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473417-3612-4D98-A401-2472D6EC28A6}" type="slidenum">
              <a:rPr lang="cs-CZ" sz="1300"/>
              <a:pPr algn="r" eaLnBrk="1" hangingPunct="1"/>
              <a:t>31</a:t>
            </a:fld>
            <a:endParaRPr lang="cs-CZ" sz="1300"/>
          </a:p>
        </p:txBody>
      </p:sp>
      <p:sp>
        <p:nvSpPr>
          <p:cNvPr id="67589" name="Zástupný symbol pro datum 4"/>
          <p:cNvSpPr txBox="1">
            <a:spLocks noGrp="1"/>
          </p:cNvSpPr>
          <p:nvPr/>
        </p:nvSpPr>
        <p:spPr bwMode="auto">
          <a:xfrm>
            <a:off x="5797246" y="0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sz="1300"/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395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72708" name="Zástupný symbol pro datum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/>
              <a:t>2014-03-10T14:00 </a:t>
            </a:r>
            <a:r>
              <a:rPr lang="cs-CZ" altLang="cs-CZ" dirty="0" err="1" smtClean="0"/>
              <a:t>FyM</a:t>
            </a:r>
            <a:endParaRPr lang="cs-CZ" altLang="cs-CZ" dirty="0" smtClean="0"/>
          </a:p>
        </p:txBody>
      </p:sp>
      <p:sp>
        <p:nvSpPr>
          <p:cNvPr id="72709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8BCE5-BF07-4343-9265-A73DCE7DCDD2}" type="slidenum">
              <a:rPr lang="cs-CZ" altLang="cs-CZ" smtClean="0"/>
              <a:pPr eaLnBrk="1" hangingPunct="1"/>
              <a:t>32</a:t>
            </a:fld>
            <a:endParaRPr lang="cs-CZ" alt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39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72708" name="Zástupný symbol pro datum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/>
              <a:t>2014-03-10T14:00 </a:t>
            </a:r>
            <a:r>
              <a:rPr lang="cs-CZ" altLang="cs-CZ" dirty="0" err="1" smtClean="0"/>
              <a:t>FyM</a:t>
            </a:r>
            <a:endParaRPr lang="cs-CZ" altLang="cs-CZ" dirty="0" smtClean="0"/>
          </a:p>
        </p:txBody>
      </p:sp>
      <p:sp>
        <p:nvSpPr>
          <p:cNvPr id="72709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8BCE5-BF07-4343-9265-A73DCE7DCDD2}" type="slidenum">
              <a:rPr lang="cs-CZ" altLang="cs-CZ" smtClean="0"/>
              <a:pPr eaLnBrk="1" hangingPunct="1"/>
              <a:t>33</a:t>
            </a:fld>
            <a:endParaRPr lang="cs-CZ" alt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795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72708" name="Zástupný symbol pro datum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/>
              <a:t>2014-03-10T14:00 </a:t>
            </a:r>
            <a:r>
              <a:rPr lang="cs-CZ" altLang="cs-CZ" dirty="0" err="1" smtClean="0"/>
              <a:t>FyM</a:t>
            </a:r>
            <a:endParaRPr lang="cs-CZ" altLang="cs-CZ" dirty="0" smtClean="0"/>
          </a:p>
        </p:txBody>
      </p:sp>
      <p:sp>
        <p:nvSpPr>
          <p:cNvPr id="72709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8BCE5-BF07-4343-9265-A73DCE7DCDD2}" type="slidenum">
              <a:rPr lang="cs-CZ" altLang="cs-CZ" smtClean="0"/>
              <a:pPr eaLnBrk="1" hangingPunct="1"/>
              <a:t>34</a:t>
            </a:fld>
            <a:endParaRPr lang="cs-CZ" alt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959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 smtClean="0">
                <a:latin typeface="Book Antiqua" pitchFamily="18" charset="0"/>
              </a:rPr>
              <a:t>Pro úplnost: 3NZ (zákon akce a reakce) zůstává rovněž v platnosti, pokud akce i reakce působí v tomtéž místě.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 smtClean="0">
                <a:latin typeface="Book Antiqua" pitchFamily="18" charset="0"/>
              </a:rPr>
              <a:t>„Přesouvání sil“ v rámci  tuhého tělesa však není možné, protože STR vylučuje pojem tuhého tělesa</a:t>
            </a:r>
            <a:endParaRPr lang="en-US" sz="2800" dirty="0" smtClean="0">
              <a:latin typeface="Book Antiqua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2014-03-10T14:00 FyM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3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42C21-48F0-4F28-B8DE-084A4DF5E3FF}" type="slidenum">
              <a:rPr lang="cs-CZ" smtClean="0"/>
              <a:pPr eaLnBrk="1" hangingPunct="1"/>
              <a:t>2</a:t>
            </a:fld>
            <a:endParaRPr lang="cs-CZ" smtClean="0"/>
          </a:p>
        </p:txBody>
      </p:sp>
      <p:sp>
        <p:nvSpPr>
          <p:cNvPr id="5530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2014-03-10T14:00 </a:t>
            </a:r>
            <a:r>
              <a:rPr lang="cs-CZ" dirty="0" err="1" smtClean="0"/>
              <a:t>FyM</a:t>
            </a:r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03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Zástupný symbol pro číslo snímku 3"/>
          <p:cNvSpPr txBox="1">
            <a:spLocks noGrp="1"/>
          </p:cNvSpPr>
          <p:nvPr/>
        </p:nvSpPr>
        <p:spPr bwMode="auto">
          <a:xfrm>
            <a:off x="5797246" y="6743103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F07BC7-F5DD-4F4D-9295-588D48AAE692}" type="slidenum">
              <a:rPr lang="cs-CZ" sz="1300"/>
              <a:pPr algn="r" eaLnBrk="1" hangingPunct="1"/>
              <a:t>17</a:t>
            </a:fld>
            <a:endParaRPr lang="cs-CZ" sz="1300"/>
          </a:p>
        </p:txBody>
      </p:sp>
      <p:sp>
        <p:nvSpPr>
          <p:cNvPr id="56325" name="Zástupný symbol pro datum 4"/>
          <p:cNvSpPr txBox="1">
            <a:spLocks noGrp="1"/>
          </p:cNvSpPr>
          <p:nvPr/>
        </p:nvSpPr>
        <p:spPr bwMode="auto">
          <a:xfrm>
            <a:off x="5797246" y="0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sz="1300"/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62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Zástupný symbol pro číslo snímku 3"/>
          <p:cNvSpPr txBox="1">
            <a:spLocks noGrp="1"/>
          </p:cNvSpPr>
          <p:nvPr/>
        </p:nvSpPr>
        <p:spPr bwMode="auto">
          <a:xfrm>
            <a:off x="5797246" y="6743103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FEE72C-A540-4D0D-A85B-E7FEBF63BB8C}" type="slidenum">
              <a:rPr lang="cs-CZ" sz="1300"/>
              <a:pPr algn="r" eaLnBrk="1" hangingPunct="1"/>
              <a:t>18</a:t>
            </a:fld>
            <a:endParaRPr lang="cs-CZ" sz="1300"/>
          </a:p>
        </p:txBody>
      </p:sp>
      <p:sp>
        <p:nvSpPr>
          <p:cNvPr id="57349" name="Zástupný symbol pro datum 4"/>
          <p:cNvSpPr txBox="1">
            <a:spLocks noGrp="1"/>
          </p:cNvSpPr>
          <p:nvPr/>
        </p:nvSpPr>
        <p:spPr bwMode="auto">
          <a:xfrm>
            <a:off x="5797246" y="0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sz="1300"/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84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Zástupný symbol pro číslo snímku 3"/>
          <p:cNvSpPr txBox="1">
            <a:spLocks noGrp="1"/>
          </p:cNvSpPr>
          <p:nvPr/>
        </p:nvSpPr>
        <p:spPr bwMode="auto">
          <a:xfrm>
            <a:off x="5797246" y="6743103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87815BB-169E-49FA-A0F8-26EA759F3898}" type="slidenum">
              <a:rPr lang="cs-CZ" sz="1300"/>
              <a:pPr algn="r" eaLnBrk="1" hangingPunct="1"/>
              <a:t>19</a:t>
            </a:fld>
            <a:endParaRPr lang="cs-CZ" sz="1300"/>
          </a:p>
        </p:txBody>
      </p:sp>
      <p:sp>
        <p:nvSpPr>
          <p:cNvPr id="58373" name="Zástupný symbol pro datum 4"/>
          <p:cNvSpPr txBox="1">
            <a:spLocks noGrp="1"/>
          </p:cNvSpPr>
          <p:nvPr/>
        </p:nvSpPr>
        <p:spPr bwMode="auto">
          <a:xfrm>
            <a:off x="5797246" y="0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sz="1300"/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67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0420" name="Zástupný symbol pro číslo snímku 3"/>
          <p:cNvSpPr txBox="1">
            <a:spLocks noGrp="1"/>
          </p:cNvSpPr>
          <p:nvPr/>
        </p:nvSpPr>
        <p:spPr bwMode="auto">
          <a:xfrm>
            <a:off x="5797377" y="6742845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2DC0EC-F53E-4E38-8CD9-5501FF9B3719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>
              <a:latin typeface="Arial" charset="0"/>
            </a:endParaRPr>
          </a:p>
        </p:txBody>
      </p:sp>
      <p:sp>
        <p:nvSpPr>
          <p:cNvPr id="60421" name="Zástupný symbol pro datum 4"/>
          <p:cNvSpPr txBox="1">
            <a:spLocks noGrp="1"/>
          </p:cNvSpPr>
          <p:nvPr/>
        </p:nvSpPr>
        <p:spPr bwMode="auto">
          <a:xfrm>
            <a:off x="5797377" y="1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cs-CZ" altLang="cs-CZ">
                <a:latin typeface="Arial" charset="0"/>
              </a:rPr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7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3492" name="Zástupný symbol pro číslo snímku 3"/>
          <p:cNvSpPr txBox="1">
            <a:spLocks noGrp="1"/>
          </p:cNvSpPr>
          <p:nvPr/>
        </p:nvSpPr>
        <p:spPr bwMode="auto">
          <a:xfrm>
            <a:off x="5797377" y="6742845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7FE6B1-1D5B-4B6C-9975-0490E9BB7B5E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>
              <a:latin typeface="Arial" charset="0"/>
            </a:endParaRPr>
          </a:p>
        </p:txBody>
      </p:sp>
      <p:sp>
        <p:nvSpPr>
          <p:cNvPr id="63493" name="Zástupný symbol pro datum 4"/>
          <p:cNvSpPr txBox="1">
            <a:spLocks noGrp="1"/>
          </p:cNvSpPr>
          <p:nvPr/>
        </p:nvSpPr>
        <p:spPr bwMode="auto">
          <a:xfrm>
            <a:off x="5797377" y="1"/>
            <a:ext cx="4435599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13" tIns="51756" rIns="103513" bIns="51756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cs-CZ" altLang="cs-CZ">
                <a:latin typeface="Arial" charset="0"/>
              </a:rPr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86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Zástupný symbol pro číslo snímku 3"/>
          <p:cNvSpPr txBox="1">
            <a:spLocks noGrp="1"/>
          </p:cNvSpPr>
          <p:nvPr/>
        </p:nvSpPr>
        <p:spPr bwMode="auto">
          <a:xfrm>
            <a:off x="5797246" y="6743103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2FECF90-6C9B-4033-9D74-67FADCEE235D}" type="slidenum">
              <a:rPr lang="cs-CZ" sz="1300"/>
              <a:pPr algn="r" eaLnBrk="1" hangingPunct="1"/>
              <a:t>24</a:t>
            </a:fld>
            <a:endParaRPr lang="cs-CZ" sz="1300"/>
          </a:p>
        </p:txBody>
      </p:sp>
      <p:sp>
        <p:nvSpPr>
          <p:cNvPr id="60421" name="Zástupný symbol pro datum 4"/>
          <p:cNvSpPr txBox="1">
            <a:spLocks noGrp="1"/>
          </p:cNvSpPr>
          <p:nvPr/>
        </p:nvSpPr>
        <p:spPr bwMode="auto">
          <a:xfrm>
            <a:off x="5797246" y="0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sz="1300"/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19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Zástupný symbol pro číslo snímku 3"/>
          <p:cNvSpPr txBox="1">
            <a:spLocks noGrp="1"/>
          </p:cNvSpPr>
          <p:nvPr/>
        </p:nvSpPr>
        <p:spPr bwMode="auto">
          <a:xfrm>
            <a:off x="5797246" y="6743103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112C3B-1DC4-4201-820A-086319D86E2D}" type="slidenum">
              <a:rPr lang="cs-CZ" sz="1300"/>
              <a:pPr algn="r" eaLnBrk="1" hangingPunct="1"/>
              <a:t>25</a:t>
            </a:fld>
            <a:endParaRPr lang="cs-CZ" sz="1300"/>
          </a:p>
        </p:txBody>
      </p:sp>
      <p:sp>
        <p:nvSpPr>
          <p:cNvPr id="61445" name="Zástupný symbol pro datum 4"/>
          <p:cNvSpPr txBox="1">
            <a:spLocks noGrp="1"/>
          </p:cNvSpPr>
          <p:nvPr/>
        </p:nvSpPr>
        <p:spPr bwMode="auto">
          <a:xfrm>
            <a:off x="5797246" y="0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sz="1300"/>
              <a:t>2.11.2010 Na Smetance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34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7BE8-7C6E-48D5-A09E-9A5CA2302599}" type="datetime1">
              <a:rPr lang="cs-CZ" smtClean="0"/>
              <a:t>13.03.2017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F2A2-301E-4D79-82A2-10FB1D862E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4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4BA6-7559-4E9D-877D-4204AF4C04DF}" type="datetime1">
              <a:rPr lang="cs-CZ" smtClean="0"/>
              <a:t>13.03.2017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37FF-94DD-43B1-A59E-4EB38ACF18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523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F760-3EA6-4F97-984D-9D896593EDB6}" type="datetime1">
              <a:rPr lang="cs-CZ" smtClean="0"/>
              <a:t>13.03.2017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129B-61DE-4281-BBEA-50CD310EA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19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96F7-134D-40B5-8070-FB333D086BD3}" type="datetime1">
              <a:rPr lang="cs-CZ" smtClean="0"/>
              <a:t>13.03.2017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FCE8-A434-4C8F-9CDD-9A2AE8F02F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9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8C8A-2242-44CD-97DF-31BE9331C7F5}" type="datetime1">
              <a:rPr lang="cs-CZ" smtClean="0"/>
              <a:t>13.03.2017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F8C9-069C-4FA2-8C19-FC27C60C1B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36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21FA-7FFE-4817-AEED-D2599DBA9CEA}" type="datetime1">
              <a:rPr lang="cs-CZ" smtClean="0"/>
              <a:t>13.03.2017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D1D8-0D3C-4E8D-87DF-70377AAD68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75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6865-886F-41E9-B389-7ADE3664A2E4}" type="datetime1">
              <a:rPr lang="cs-CZ" smtClean="0"/>
              <a:t>13.03.2017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490B-C69F-488E-A822-8D478D73AA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61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FB87-2C93-4506-8A87-18715759F7B7}" type="datetime1">
              <a:rPr lang="cs-CZ" smtClean="0"/>
              <a:t>13.03.2017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8357-E09B-43CE-8CDE-B385BAEC1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6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C4E1-CC40-4C64-9831-99FD76EA58F4}" type="datetime1">
              <a:rPr lang="cs-CZ" smtClean="0"/>
              <a:t>13.03.2017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A854-7E7F-4C31-92ED-9EC62F540B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13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7B7E9D-9174-4626-8FF2-DCDD9BD8F9AF}" type="datetime1">
              <a:rPr lang="cs-CZ" smtClean="0"/>
              <a:t>13.03.2017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34F899-505C-440E-8C77-AF8B9184DE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0" r:id="rId3"/>
    <p:sldLayoutId id="2147483793" r:id="rId4"/>
    <p:sldLayoutId id="2147483789" r:id="rId5"/>
    <p:sldLayoutId id="2147483794" r:id="rId6"/>
    <p:sldLayoutId id="2147483795" r:id="rId7"/>
    <p:sldLayoutId id="2147483788" r:id="rId8"/>
    <p:sldLayoutId id="2147483796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6.png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2654709" y="5097463"/>
            <a:ext cx="3658061" cy="1500187"/>
          </a:xfrm>
        </p:spPr>
        <p:txBody>
          <a:bodyPr anchor="b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cs-CZ" sz="4400" i="1" dirty="0" smtClean="0">
                <a:solidFill>
                  <a:srgbClr val="002060"/>
                </a:solidFill>
                <a:latin typeface="Book Antiqua" pitchFamily="18" charset="0"/>
              </a:rPr>
              <a:t>Jan Obdržálek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2017-03-06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969963" y="1146175"/>
            <a:ext cx="76327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7200" dirty="0">
                <a:latin typeface="Book Antiqua" pitchFamily="18" charset="0"/>
              </a:rPr>
              <a:t>Relativita </a:t>
            </a:r>
            <a:r>
              <a:rPr lang="cs-CZ" sz="7200" dirty="0" smtClean="0">
                <a:latin typeface="Book Antiqua" pitchFamily="18" charset="0"/>
              </a:rPr>
              <a:t>názorně</a:t>
            </a:r>
            <a:endParaRPr lang="cs-CZ" sz="7200" dirty="0">
              <a:latin typeface="Book Antiqua" pitchFamily="18" charset="0"/>
            </a:endParaRPr>
          </a:p>
        </p:txBody>
      </p:sp>
      <p:sp>
        <p:nvSpPr>
          <p:cNvPr id="8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9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515519" y="3192463"/>
            <a:ext cx="20843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7200" dirty="0" smtClean="0">
                <a:solidFill>
                  <a:srgbClr val="0070C0"/>
                </a:solidFill>
                <a:latin typeface="Book Antiqua" pitchFamily="18" charset="0"/>
              </a:rPr>
              <a:t>mix</a:t>
            </a:r>
            <a:endParaRPr lang="cs-CZ" sz="7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323850" y="1268413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3000" b="1" i="1" dirty="0">
                <a:latin typeface="Book Antiqua" pitchFamily="18" charset="0"/>
              </a:rPr>
              <a:t>Změna chápání </a:t>
            </a:r>
            <a:r>
              <a:rPr lang="cs-CZ" altLang="cs-CZ" sz="3000" dirty="0">
                <a:latin typeface="Book Antiqua" pitchFamily="18" charset="0"/>
              </a:rPr>
              <a:t>prostoru a času</a:t>
            </a:r>
            <a:r>
              <a:rPr lang="cs-CZ" altLang="cs-CZ" sz="3000" b="1" i="1" dirty="0">
                <a:latin typeface="Book Antiqua" pitchFamily="18" charset="0"/>
              </a:rPr>
              <a:t> (</a:t>
            </a:r>
            <a:r>
              <a:rPr lang="cs-CZ" altLang="cs-CZ" sz="3000" b="1" i="1" dirty="0">
                <a:solidFill>
                  <a:srgbClr val="00B050"/>
                </a:solidFill>
                <a:latin typeface="Book Antiqua" pitchFamily="18" charset="0"/>
              </a:rPr>
              <a:t>prostoročas</a:t>
            </a:r>
            <a:r>
              <a:rPr lang="cs-CZ" altLang="cs-CZ" sz="3000" b="1" i="1" dirty="0">
                <a:latin typeface="Book Antiqua" pitchFamily="18" charset="0"/>
              </a:rPr>
              <a:t>)</a:t>
            </a:r>
            <a:endParaRPr lang="cs-CZ" altLang="cs-CZ" sz="3000" dirty="0">
              <a:latin typeface="Book Antiqu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latin typeface="Book Antiqua" pitchFamily="18" charset="0"/>
              </a:rPr>
              <a:t>Doposud: nezávislé veličiny prostor a čas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latin typeface="Book Antiqua" pitchFamily="18" charset="0"/>
              </a:rPr>
              <a:t>	</a:t>
            </a:r>
            <a:r>
              <a:rPr lang="cs-CZ" altLang="cs-CZ" sz="2600" dirty="0">
                <a:solidFill>
                  <a:schemeClr val="tx1"/>
                </a:solidFill>
                <a:latin typeface="Book Antiqua" pitchFamily="18" charset="0"/>
              </a:rPr>
              <a:t>Nově:</a:t>
            </a:r>
            <a:r>
              <a:rPr lang="cs-CZ" altLang="cs-CZ" sz="2600" dirty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cs-CZ" altLang="cs-CZ" sz="2600" dirty="0">
                <a:solidFill>
                  <a:srgbClr val="009900"/>
                </a:solidFill>
                <a:latin typeface="Book Antiqua" pitchFamily="18" charset="0"/>
              </a:rPr>
              <a:t>prostoročas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latin typeface="Book Antiqua" pitchFamily="18" charset="0"/>
              </a:rPr>
              <a:t>Doposud: absolutní je </a:t>
            </a:r>
            <a:r>
              <a:rPr lang="cs-CZ" altLang="cs-CZ" sz="2600" i="1" dirty="0">
                <a:latin typeface="Book Antiqua" pitchFamily="18" charset="0"/>
              </a:rPr>
              <a:t>čas</a:t>
            </a:r>
            <a:r>
              <a:rPr lang="cs-CZ" altLang="cs-CZ" sz="2600" dirty="0">
                <a:latin typeface="Book Antiqua" pitchFamily="18" charset="0"/>
              </a:rPr>
              <a:t> </a:t>
            </a:r>
            <a:r>
              <a:rPr lang="cs-CZ" altLang="cs-CZ" sz="2600" dirty="0" smtClean="0">
                <a:latin typeface="Book Antiqua" pitchFamily="18" charset="0"/>
              </a:rPr>
              <a:t>(současnost, doba</a:t>
            </a:r>
            <a:r>
              <a:rPr lang="cs-CZ" altLang="cs-CZ" sz="2600" dirty="0">
                <a:latin typeface="Book Antiqua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 smtClean="0">
                <a:solidFill>
                  <a:schemeClr val="tx1"/>
                </a:solidFill>
                <a:latin typeface="Book Antiqua" pitchFamily="18" charset="0"/>
              </a:rPr>
              <a:t>Nově</a:t>
            </a:r>
            <a:r>
              <a:rPr lang="cs-CZ" altLang="cs-CZ" sz="2600" dirty="0">
                <a:solidFill>
                  <a:schemeClr val="tx1"/>
                </a:solidFill>
                <a:latin typeface="Book Antiqua" pitchFamily="18" charset="0"/>
              </a:rPr>
              <a:t>: absolutní je jistá </a:t>
            </a:r>
            <a:r>
              <a:rPr lang="cs-CZ" altLang="cs-CZ" sz="2600" dirty="0">
                <a:solidFill>
                  <a:srgbClr val="009900"/>
                </a:solidFill>
                <a:latin typeface="Book Antiqua" pitchFamily="18" charset="0"/>
              </a:rPr>
              <a:t>rychlost </a:t>
            </a:r>
            <a:r>
              <a:rPr lang="cs-CZ" altLang="cs-CZ" sz="2600" i="1" dirty="0" smtClean="0">
                <a:solidFill>
                  <a:srgbClr val="009900"/>
                </a:solidFill>
                <a:latin typeface="Book Antiqua" pitchFamily="18" charset="0"/>
              </a:rPr>
              <a:t>c</a:t>
            </a:r>
            <a:r>
              <a:rPr lang="cs-CZ" altLang="cs-CZ" sz="2600" baseline="-25000" dirty="0" smtClean="0">
                <a:solidFill>
                  <a:srgbClr val="009900"/>
                </a:solidFill>
                <a:latin typeface="Book Antiqua" pitchFamily="18" charset="0"/>
              </a:rPr>
              <a:t> </a:t>
            </a:r>
            <a:r>
              <a:rPr lang="cs-CZ" altLang="cs-CZ" sz="2600" dirty="0" smtClean="0">
                <a:solidFill>
                  <a:srgbClr val="009900"/>
                </a:solidFill>
                <a:latin typeface="Book Antiqua" pitchFamily="18" charset="0"/>
              </a:rPr>
              <a:t> </a:t>
            </a:r>
            <a:r>
              <a:rPr lang="cs-CZ" altLang="cs-CZ" sz="2600" dirty="0">
                <a:solidFill>
                  <a:srgbClr val="009900"/>
                </a:solidFill>
                <a:latin typeface="Book Antiqua" pitchFamily="18" charset="0"/>
              </a:rPr>
              <a:t>(světelná)</a:t>
            </a:r>
            <a:endParaRPr lang="cs-CZ" altLang="cs-CZ" sz="2600" baseline="-25000" dirty="0">
              <a:solidFill>
                <a:srgbClr val="009900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3000" dirty="0" smtClean="0">
                <a:latin typeface="Book Antiqua" pitchFamily="18" charset="0"/>
              </a:rPr>
              <a:t>! Najít</a:t>
            </a:r>
            <a:r>
              <a:rPr lang="cs-CZ" altLang="cs-CZ" sz="3000" b="1" i="1" dirty="0" smtClean="0">
                <a:latin typeface="Book Antiqua" pitchFamily="18" charset="0"/>
              </a:rPr>
              <a:t> </a:t>
            </a:r>
            <a:r>
              <a:rPr lang="cs-CZ" altLang="cs-CZ" sz="3000" b="1" i="1" dirty="0" err="1">
                <a:latin typeface="Book Antiqua" pitchFamily="18" charset="0"/>
              </a:rPr>
              <a:t>trafo</a:t>
            </a:r>
            <a:r>
              <a:rPr lang="cs-CZ" altLang="cs-CZ" sz="3000" b="1" i="1" dirty="0">
                <a:latin typeface="Book Antiqua" pitchFamily="18" charset="0"/>
              </a:rPr>
              <a:t> </a:t>
            </a:r>
            <a:r>
              <a:rPr lang="cs-CZ" altLang="cs-CZ" sz="3000" dirty="0">
                <a:latin typeface="Book Antiqua" pitchFamily="18" charset="0"/>
              </a:rPr>
              <a:t>z jedné IS do jiné IS´ </a:t>
            </a:r>
            <a:r>
              <a:rPr lang="cs-CZ" altLang="cs-CZ" sz="3000" b="1" i="1" dirty="0">
                <a:latin typeface="Book Antiqua" pitchFamily="18" charset="0"/>
              </a:rPr>
              <a:t>(</a:t>
            </a:r>
            <a:r>
              <a:rPr lang="cs-CZ" altLang="cs-CZ" sz="3000" b="1" i="1" dirty="0" err="1">
                <a:solidFill>
                  <a:srgbClr val="009900"/>
                </a:solidFill>
                <a:latin typeface="Book Antiqua" pitchFamily="18" charset="0"/>
              </a:rPr>
              <a:t>Lorentz</a:t>
            </a:r>
            <a:r>
              <a:rPr lang="cs-CZ" altLang="cs-CZ" sz="3000" b="1" i="1" dirty="0">
                <a:latin typeface="Book Antiqua" pitchFamily="18" charset="0"/>
              </a:rPr>
              <a:t>)</a:t>
            </a:r>
            <a:endParaRPr lang="cs-CZ" altLang="cs-CZ" sz="3000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3000" dirty="0" smtClean="0">
                <a:latin typeface="Book Antiqua" pitchFamily="18" charset="0"/>
              </a:rPr>
              <a:t>! Formulovat </a:t>
            </a:r>
            <a:r>
              <a:rPr lang="cs-CZ" altLang="cs-CZ" sz="3000" b="1" i="1" dirty="0">
                <a:latin typeface="Book Antiqua" pitchFamily="18" charset="0"/>
              </a:rPr>
              <a:t>zákony </a:t>
            </a:r>
            <a:r>
              <a:rPr lang="cs-CZ" altLang="cs-CZ" sz="3000" dirty="0" smtClean="0">
                <a:latin typeface="Book Antiqua" pitchFamily="18" charset="0"/>
              </a:rPr>
              <a:t>mechaniky tak,</a:t>
            </a:r>
            <a:r>
              <a:rPr lang="cs-CZ" altLang="cs-CZ" sz="3000" b="1" i="1" dirty="0" smtClean="0">
                <a:latin typeface="Book Antiqua" pitchFamily="18" charset="0"/>
              </a:rPr>
              <a:t> </a:t>
            </a:r>
            <a:r>
              <a:rPr lang="cs-CZ" altLang="cs-CZ" sz="3000" dirty="0" smtClean="0">
                <a:latin typeface="Book Antiqua" pitchFamily="18" charset="0"/>
              </a:rPr>
              <a:t>aby </a:t>
            </a:r>
            <a:r>
              <a:rPr lang="cs-CZ" altLang="cs-CZ" sz="3000" dirty="0">
                <a:latin typeface="Book Antiqua" pitchFamily="18" charset="0"/>
              </a:rPr>
              <a:t>je LT </a:t>
            </a:r>
            <a:r>
              <a:rPr lang="cs-CZ" altLang="cs-CZ" sz="3000" dirty="0" smtClean="0">
                <a:latin typeface="Book Antiqua" pitchFamily="18" charset="0"/>
              </a:rPr>
              <a:t>nezměnila (</a:t>
            </a:r>
            <a:r>
              <a:rPr lang="cs-CZ" altLang="cs-CZ" sz="3000" b="1" i="1" dirty="0" smtClean="0">
                <a:latin typeface="Book Antiqua" pitchFamily="18" charset="0"/>
              </a:rPr>
              <a:t>invariantně </a:t>
            </a:r>
            <a:r>
              <a:rPr lang="cs-CZ" altLang="cs-CZ" sz="3000" b="1" i="1" dirty="0">
                <a:latin typeface="Book Antiqua" pitchFamily="18" charset="0"/>
              </a:rPr>
              <a:t>vůči </a:t>
            </a:r>
            <a:r>
              <a:rPr lang="cs-CZ" altLang="cs-CZ" sz="3000" b="1" i="1" dirty="0" smtClean="0">
                <a:latin typeface="Book Antiqua" pitchFamily="18" charset="0"/>
              </a:rPr>
              <a:t>LT</a:t>
            </a:r>
            <a:r>
              <a:rPr lang="cs-CZ" altLang="cs-CZ" sz="3000" dirty="0" smtClean="0">
                <a:latin typeface="Book Antiqua" pitchFamily="18" charset="0"/>
              </a:rPr>
              <a:t>)</a:t>
            </a:r>
            <a:endParaRPr lang="cs-CZ" altLang="cs-CZ" sz="3000" dirty="0">
              <a:latin typeface="Book Antiqu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 smtClean="0">
                <a:solidFill>
                  <a:schemeClr val="tx1"/>
                </a:solidFill>
                <a:latin typeface="Book Antiqua" pitchFamily="18" charset="0"/>
              </a:rPr>
              <a:t>Elektrodynamika ve vakuu už taková </a:t>
            </a:r>
            <a:r>
              <a:rPr lang="cs-CZ" altLang="cs-CZ" sz="2600" dirty="0">
                <a:solidFill>
                  <a:schemeClr val="tx1"/>
                </a:solidFill>
                <a:latin typeface="Book Antiqua" pitchFamily="18" charset="0"/>
              </a:rPr>
              <a:t>je </a:t>
            </a:r>
            <a:r>
              <a:rPr lang="cs-CZ" altLang="cs-CZ" sz="2600" dirty="0" smtClean="0">
                <a:solidFill>
                  <a:schemeClr val="tx1"/>
                </a:solidFill>
                <a:latin typeface="Book Antiqua" pitchFamily="18" charset="0"/>
              </a:rPr>
              <a:t>!</a:t>
            </a:r>
            <a:endParaRPr lang="cs-CZ" altLang="cs-CZ" sz="2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990600" y="427038"/>
            <a:ext cx="3506088" cy="6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F72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4000" b="1" i="1" dirty="0">
                <a:latin typeface="Book Antiqua" pitchFamily="18" charset="0"/>
              </a:rPr>
              <a:t>Einstein (</a:t>
            </a:r>
            <a:r>
              <a:rPr lang="cs-CZ" altLang="cs-CZ" sz="4000" b="1" i="1" dirty="0">
                <a:solidFill>
                  <a:srgbClr val="00B050"/>
                </a:solidFill>
                <a:latin typeface="Book Antiqua" pitchFamily="18" charset="0"/>
              </a:rPr>
              <a:t>STR</a:t>
            </a:r>
            <a:r>
              <a:rPr lang="cs-CZ" altLang="cs-CZ" sz="4000" b="1" i="1" dirty="0">
                <a:latin typeface="Book Antiqua" pitchFamily="18" charset="0"/>
              </a:rPr>
              <a:t>)</a:t>
            </a:r>
          </a:p>
        </p:txBody>
      </p:sp>
      <p:sp>
        <p:nvSpPr>
          <p:cNvPr id="4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8" y="444500"/>
            <a:ext cx="7772400" cy="500063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Book Antiqua" pitchFamily="18" charset="0"/>
              </a:rPr>
              <a:t>Grafický záznam pohybu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714375" y="5929313"/>
            <a:ext cx="5500688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572250" y="5857875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i="1">
                <a:latin typeface="Calibri" pitchFamily="34" charset="0"/>
              </a:rPr>
              <a:t>x/</a:t>
            </a:r>
            <a:r>
              <a:rPr lang="cs-CZ" sz="2800">
                <a:latin typeface="Calibri" pitchFamily="34" charset="0"/>
              </a:rPr>
              <a:t>km (kde je)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rot="5400000" flipH="1" flipV="1">
            <a:off x="214313" y="3714750"/>
            <a:ext cx="4500562" cy="714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428749" y="1285875"/>
            <a:ext cx="71449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i="1" dirty="0">
                <a:latin typeface="Calibri" pitchFamily="34" charset="0"/>
              </a:rPr>
              <a:t>t/</a:t>
            </a:r>
            <a:r>
              <a:rPr lang="cs-CZ" sz="2800" dirty="0">
                <a:latin typeface="Calibri" pitchFamily="34" charset="0"/>
              </a:rPr>
              <a:t>min      (</a:t>
            </a:r>
            <a:r>
              <a:rPr lang="cs-CZ" sz="2800" dirty="0" smtClean="0">
                <a:latin typeface="Calibri" pitchFamily="34" charset="0"/>
              </a:rPr>
              <a:t>kdy je)  			</a:t>
            </a:r>
            <a:r>
              <a:rPr lang="cs-CZ" sz="2800" dirty="0" smtClean="0">
                <a:solidFill>
                  <a:srgbClr val="FF0000"/>
                </a:solidFill>
                <a:latin typeface="Calibri" pitchFamily="34" charset="0"/>
              </a:rPr>
              <a:t>kolo</a:t>
            </a:r>
            <a:r>
              <a:rPr lang="cs-CZ" sz="2800" dirty="0" smtClean="0">
                <a:latin typeface="Calibri" pitchFamily="34" charset="0"/>
              </a:rPr>
              <a:t> na silnici</a:t>
            </a:r>
            <a:endParaRPr lang="cs-CZ" sz="2800" i="1" dirty="0">
              <a:latin typeface="Calibri" pitchFamily="34" charset="0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5400000">
            <a:off x="1570831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356644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071019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785394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4500563" y="6000750"/>
            <a:ext cx="142875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5215731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>
            <a:off x="5930106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2286000" y="6000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0</a:t>
            </a:r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3000375" y="59880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1</a:t>
            </a:r>
          </a:p>
        </p:txBody>
      </p:sp>
      <p:cxnSp>
        <p:nvCxnSpPr>
          <p:cNvPr id="29" name="Přímá spojovací čára 28"/>
          <p:cNvCxnSpPr/>
          <p:nvPr/>
        </p:nvCxnSpPr>
        <p:spPr>
          <a:xfrm rot="5400000">
            <a:off x="715169" y="5999957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428750" y="6000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-1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571500" y="6000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-2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714750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2</a:t>
            </a: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442912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3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512762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4</a:t>
            </a:r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585787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5</a:t>
            </a:r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500063" y="5286375"/>
            <a:ext cx="5857875" cy="158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571500" y="4500563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500063" y="3786188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642938" y="2357438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2071688" y="56435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2071688" y="40719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2071688" y="4857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2071688" y="33575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2071688" y="26431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28813" y="621506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(nádraží)</a:t>
            </a:r>
          </a:p>
        </p:txBody>
      </p:sp>
      <p:cxnSp>
        <p:nvCxnSpPr>
          <p:cNvPr id="49" name="Přímá spojovací čára 48"/>
          <p:cNvCxnSpPr/>
          <p:nvPr/>
        </p:nvCxnSpPr>
        <p:spPr>
          <a:xfrm>
            <a:off x="642938" y="3071813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071688" y="18573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6451" name="TextovéPole 107"/>
          <p:cNvSpPr txBox="1">
            <a:spLocks noChangeArrowheads="1"/>
          </p:cNvSpPr>
          <p:nvPr/>
        </p:nvSpPr>
        <p:spPr bwMode="auto">
          <a:xfrm>
            <a:off x="4286250" y="6199188"/>
            <a:ext cx="528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(cíl)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5587063" y="3132137"/>
            <a:ext cx="35290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 dirty="0">
                <a:latin typeface="Book Antiqua" pitchFamily="18" charset="0"/>
              </a:rPr>
              <a:t>Tento (statický) grafikon zobrazuje </a:t>
            </a:r>
            <a:r>
              <a:rPr lang="cs-CZ" sz="2400" i="1" dirty="0">
                <a:solidFill>
                  <a:srgbClr val="CC0000"/>
                </a:solidFill>
                <a:latin typeface="Book Antiqua" pitchFamily="18" charset="0"/>
              </a:rPr>
              <a:t>celý </a:t>
            </a:r>
            <a:r>
              <a:rPr lang="cs-CZ" sz="2400" i="1" dirty="0" smtClean="0">
                <a:solidFill>
                  <a:srgbClr val="CC0000"/>
                </a:solidFill>
                <a:latin typeface="Book Antiqua" pitchFamily="18" charset="0"/>
              </a:rPr>
              <a:t>pohyb kola</a:t>
            </a:r>
            <a:r>
              <a:rPr lang="cs-CZ" sz="2400" i="1" dirty="0" smtClean="0">
                <a:latin typeface="Book Antiqua" pitchFamily="18" charset="0"/>
              </a:rPr>
              <a:t> po silnici v čase</a:t>
            </a:r>
            <a:endParaRPr lang="en-US" sz="2400" i="1" baseline="-25000" dirty="0">
              <a:latin typeface="Book Antiqua" pitchFamily="18" charset="0"/>
            </a:endParaRPr>
          </a:p>
        </p:txBody>
      </p:sp>
      <p:sp>
        <p:nvSpPr>
          <p:cNvPr id="73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11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14" y="5510205"/>
            <a:ext cx="417067" cy="399651"/>
          </a:xfrm>
          <a:prstGeom prst="rect">
            <a:avLst/>
          </a:prstGeom>
        </p:spPr>
      </p:pic>
      <p:pic>
        <p:nvPicPr>
          <p:cNvPr id="83" name="Obrázek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293" y="5510205"/>
            <a:ext cx="433659" cy="409919"/>
          </a:xfrm>
          <a:prstGeom prst="rect">
            <a:avLst/>
          </a:prstGeom>
        </p:spPr>
      </p:pic>
      <p:pic>
        <p:nvPicPr>
          <p:cNvPr id="101" name="Obrázek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952" y="5128935"/>
            <a:ext cx="431625" cy="385587"/>
          </a:xfrm>
          <a:prstGeom prst="rect">
            <a:avLst/>
          </a:prstGeom>
        </p:spPr>
      </p:pic>
      <p:pic>
        <p:nvPicPr>
          <p:cNvPr id="102" name="Obrázek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489" y="4716034"/>
            <a:ext cx="441749" cy="417790"/>
          </a:xfrm>
          <a:prstGeom prst="rect">
            <a:avLst/>
          </a:prstGeom>
        </p:spPr>
      </p:pic>
      <p:pic>
        <p:nvPicPr>
          <p:cNvPr id="103" name="Obrázek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878" y="4308510"/>
            <a:ext cx="431897" cy="407524"/>
          </a:xfrm>
          <a:prstGeom prst="rect">
            <a:avLst/>
          </a:prstGeom>
        </p:spPr>
      </p:pic>
      <p:pic>
        <p:nvPicPr>
          <p:cNvPr id="104" name="Obrázek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883" y="3889694"/>
            <a:ext cx="443362" cy="425556"/>
          </a:xfrm>
          <a:prstGeom prst="rect">
            <a:avLst/>
          </a:prstGeom>
        </p:spPr>
      </p:pic>
      <p:pic>
        <p:nvPicPr>
          <p:cNvPr id="107" name="Obrázek 1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3233" y="3484581"/>
            <a:ext cx="423017" cy="405113"/>
          </a:xfrm>
          <a:prstGeom prst="rect">
            <a:avLst/>
          </a:prstGeom>
        </p:spPr>
      </p:pic>
      <p:pic>
        <p:nvPicPr>
          <p:cNvPr id="108" name="Obrázek 1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6250" y="3082589"/>
            <a:ext cx="423017" cy="405114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756" y="3444687"/>
            <a:ext cx="433659" cy="40991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80200" y="5410200"/>
            <a:ext cx="197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atin typeface="Book Antiqua" panose="02040602050305030304" pitchFamily="18" charset="0"/>
              </a:rPr>
              <a:t>Pohyb kola</a:t>
            </a:r>
            <a:endParaRPr lang="cs-CZ" sz="24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33594 0.00301 " pathEditMode="relative" rAng="0" ptsTypes="AA">
                                      <p:cBhvr>
                                        <p:cTn id="81" dur="4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03 0.30347 L 0.24861 -0.11366 " pathEditMode="relative" rAng="0" ptsTypes="AA">
                                      <p:cBhvr>
                                        <p:cTn id="83" dur="4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-208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6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6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10753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261" y="357166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Book Antiqua" pitchFamily="18" charset="0"/>
              </a:rPr>
              <a:t>grafikon</a:t>
            </a:r>
            <a:endParaRPr lang="cs-CZ" dirty="0"/>
          </a:p>
        </p:txBody>
      </p:sp>
      <p:cxnSp>
        <p:nvCxnSpPr>
          <p:cNvPr id="38" name="Přímá spojovací šipka 37"/>
          <p:cNvCxnSpPr/>
          <p:nvPr/>
        </p:nvCxnSpPr>
        <p:spPr>
          <a:xfrm>
            <a:off x="1791168" y="5929313"/>
            <a:ext cx="5500688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7136298" y="5857875"/>
            <a:ext cx="2314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i="1" dirty="0" smtClean="0">
                <a:latin typeface="Calibri" pitchFamily="34" charset="0"/>
              </a:rPr>
              <a:t>x/</a:t>
            </a:r>
            <a:r>
              <a:rPr lang="cs-CZ" sz="2800" dirty="0" smtClean="0">
                <a:latin typeface="Calibri" pitchFamily="34" charset="0"/>
              </a:rPr>
              <a:t>m </a:t>
            </a:r>
          </a:p>
          <a:p>
            <a:pPr eaLnBrk="1" hangingPunct="1"/>
            <a:r>
              <a:rPr lang="cs-CZ" sz="2800" dirty="0" smtClean="0">
                <a:latin typeface="Calibri" pitchFamily="34" charset="0"/>
              </a:rPr>
              <a:t>(</a:t>
            </a:r>
            <a:r>
              <a:rPr lang="cs-CZ" sz="2800" b="1" i="1" dirty="0">
                <a:latin typeface="Calibri" pitchFamily="34" charset="0"/>
              </a:rPr>
              <a:t>kde</a:t>
            </a:r>
            <a:r>
              <a:rPr lang="cs-CZ" sz="2800" dirty="0">
                <a:latin typeface="Calibri" pitchFamily="34" charset="0"/>
              </a:rPr>
              <a:t> </a:t>
            </a:r>
            <a:r>
              <a:rPr lang="cs-CZ" sz="2800" dirty="0" smtClean="0">
                <a:latin typeface="Calibri" pitchFamily="34" charset="0"/>
              </a:rPr>
              <a:t>jsou)</a:t>
            </a:r>
            <a:endParaRPr lang="cs-CZ" sz="2800" dirty="0">
              <a:latin typeface="Calibri" pitchFamily="34" charset="0"/>
            </a:endParaRPr>
          </a:p>
        </p:txBody>
      </p:sp>
      <p:cxnSp>
        <p:nvCxnSpPr>
          <p:cNvPr id="40" name="Přímá spojovací šipka 39"/>
          <p:cNvCxnSpPr/>
          <p:nvPr/>
        </p:nvCxnSpPr>
        <p:spPr>
          <a:xfrm rot="5400000" flipH="1" flipV="1">
            <a:off x="1291109" y="3714750"/>
            <a:ext cx="4500562" cy="714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2505546" y="1482433"/>
            <a:ext cx="4071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i="1" dirty="0" smtClean="0">
                <a:latin typeface="Calibri" pitchFamily="34" charset="0"/>
              </a:rPr>
              <a:t>t/</a:t>
            </a:r>
            <a:r>
              <a:rPr lang="cs-CZ" sz="2800" dirty="0" smtClean="0">
                <a:latin typeface="Calibri" pitchFamily="34" charset="0"/>
              </a:rPr>
              <a:t>s          (</a:t>
            </a:r>
            <a:r>
              <a:rPr lang="cs-CZ" sz="2800" b="1" i="1" dirty="0" smtClean="0">
                <a:latin typeface="Calibri" pitchFamily="34" charset="0"/>
              </a:rPr>
              <a:t>kdy</a:t>
            </a:r>
            <a:r>
              <a:rPr lang="cs-CZ" sz="2800" dirty="0" smtClean="0">
                <a:latin typeface="Calibri" pitchFamily="34" charset="0"/>
              </a:rPr>
              <a:t> kde jsou)</a:t>
            </a:r>
            <a:endParaRPr lang="cs-CZ" sz="2800" i="1" dirty="0">
              <a:latin typeface="Calibri" pitchFamily="34" charset="0"/>
            </a:endParaRPr>
          </a:p>
        </p:txBody>
      </p:sp>
      <p:cxnSp>
        <p:nvCxnSpPr>
          <p:cNvPr id="42" name="Přímá spojovací čára 41"/>
          <p:cNvCxnSpPr>
            <a:cxnSpLocks noChangeShapeType="1"/>
          </p:cNvCxnSpPr>
          <p:nvPr/>
        </p:nvCxnSpPr>
        <p:spPr bwMode="auto">
          <a:xfrm rot="5400000">
            <a:off x="2647624" y="6001544"/>
            <a:ext cx="142875" cy="1588"/>
          </a:xfrm>
          <a:prstGeom prst="line">
            <a:avLst/>
          </a:prstGeom>
          <a:noFill/>
          <a:ln w="100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Přímá spojovací čára 42"/>
          <p:cNvCxnSpPr>
            <a:cxnSpLocks noChangeShapeType="1"/>
          </p:cNvCxnSpPr>
          <p:nvPr/>
        </p:nvCxnSpPr>
        <p:spPr bwMode="auto">
          <a:xfrm rot="5400000">
            <a:off x="3433437" y="6001544"/>
            <a:ext cx="142875" cy="1587"/>
          </a:xfrm>
          <a:prstGeom prst="line">
            <a:avLst/>
          </a:prstGeom>
          <a:noFill/>
          <a:ln w="100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Přímá spojovací čára 43"/>
          <p:cNvCxnSpPr>
            <a:cxnSpLocks noChangeShapeType="1"/>
          </p:cNvCxnSpPr>
          <p:nvPr/>
        </p:nvCxnSpPr>
        <p:spPr bwMode="auto">
          <a:xfrm rot="5400000">
            <a:off x="4147812" y="6001544"/>
            <a:ext cx="142875" cy="1587"/>
          </a:xfrm>
          <a:prstGeom prst="line">
            <a:avLst/>
          </a:prstGeom>
          <a:noFill/>
          <a:ln w="100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Přímá spojovací čára 44"/>
          <p:cNvCxnSpPr>
            <a:cxnSpLocks noChangeShapeType="1"/>
          </p:cNvCxnSpPr>
          <p:nvPr/>
        </p:nvCxnSpPr>
        <p:spPr bwMode="auto">
          <a:xfrm rot="5400000">
            <a:off x="4862187" y="6001544"/>
            <a:ext cx="142875" cy="1587"/>
          </a:xfrm>
          <a:prstGeom prst="line">
            <a:avLst/>
          </a:prstGeom>
          <a:noFill/>
          <a:ln w="100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Přímá spojovací čára 45"/>
          <p:cNvCxnSpPr>
            <a:cxnSpLocks noChangeShapeType="1"/>
          </p:cNvCxnSpPr>
          <p:nvPr/>
        </p:nvCxnSpPr>
        <p:spPr bwMode="auto">
          <a:xfrm rot="5400000">
            <a:off x="5577356" y="6000750"/>
            <a:ext cx="142875" cy="3175"/>
          </a:xfrm>
          <a:prstGeom prst="line">
            <a:avLst/>
          </a:prstGeom>
          <a:noFill/>
          <a:ln w="100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Přímá spojovací čára 46"/>
          <p:cNvCxnSpPr>
            <a:cxnSpLocks noChangeShapeType="1"/>
          </p:cNvCxnSpPr>
          <p:nvPr/>
        </p:nvCxnSpPr>
        <p:spPr bwMode="auto">
          <a:xfrm rot="5400000">
            <a:off x="6292524" y="6001544"/>
            <a:ext cx="142875" cy="1588"/>
          </a:xfrm>
          <a:prstGeom prst="line">
            <a:avLst/>
          </a:prstGeom>
          <a:noFill/>
          <a:ln w="100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Přímá spojovací čára 47"/>
          <p:cNvCxnSpPr>
            <a:cxnSpLocks noChangeShapeType="1"/>
          </p:cNvCxnSpPr>
          <p:nvPr/>
        </p:nvCxnSpPr>
        <p:spPr bwMode="auto">
          <a:xfrm rot="5400000">
            <a:off x="7006899" y="6001544"/>
            <a:ext cx="142875" cy="1588"/>
          </a:xfrm>
          <a:prstGeom prst="line">
            <a:avLst/>
          </a:prstGeom>
          <a:noFill/>
          <a:ln w="100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ovéPole 48"/>
          <p:cNvSpPr txBox="1">
            <a:spLocks noChangeArrowheads="1"/>
          </p:cNvSpPr>
          <p:nvPr/>
        </p:nvSpPr>
        <p:spPr bwMode="auto">
          <a:xfrm>
            <a:off x="3362793" y="6000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0</a:t>
            </a:r>
          </a:p>
        </p:txBody>
      </p: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4077168" y="59880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1</a:t>
            </a:r>
          </a:p>
        </p:txBody>
      </p:sp>
      <p:cxnSp>
        <p:nvCxnSpPr>
          <p:cNvPr id="51" name="Přímá spojovací čára 50"/>
          <p:cNvCxnSpPr>
            <a:cxnSpLocks noChangeShapeType="1"/>
          </p:cNvCxnSpPr>
          <p:nvPr/>
        </p:nvCxnSpPr>
        <p:spPr bwMode="auto">
          <a:xfrm rot="5400000">
            <a:off x="1791962" y="5999957"/>
            <a:ext cx="142875" cy="1587"/>
          </a:xfrm>
          <a:prstGeom prst="line">
            <a:avLst/>
          </a:prstGeom>
          <a:noFill/>
          <a:ln w="100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ovéPole 51"/>
          <p:cNvSpPr txBox="1">
            <a:spLocks noChangeArrowheads="1"/>
          </p:cNvSpPr>
          <p:nvPr/>
        </p:nvSpPr>
        <p:spPr bwMode="auto">
          <a:xfrm>
            <a:off x="2505543" y="6000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-1</a:t>
            </a:r>
          </a:p>
        </p:txBody>
      </p:sp>
      <p:sp>
        <p:nvSpPr>
          <p:cNvPr id="53" name="TextovéPole 52"/>
          <p:cNvSpPr txBox="1">
            <a:spLocks noChangeArrowheads="1"/>
          </p:cNvSpPr>
          <p:nvPr/>
        </p:nvSpPr>
        <p:spPr bwMode="auto">
          <a:xfrm>
            <a:off x="1648293" y="6000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-2</a:t>
            </a:r>
          </a:p>
        </p:txBody>
      </p: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4791543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2</a:t>
            </a:r>
          </a:p>
        </p:txBody>
      </p:sp>
      <p:sp>
        <p:nvSpPr>
          <p:cNvPr id="55" name="TextovéPole 54"/>
          <p:cNvSpPr txBox="1">
            <a:spLocks noChangeArrowheads="1"/>
          </p:cNvSpPr>
          <p:nvPr/>
        </p:nvSpPr>
        <p:spPr bwMode="auto">
          <a:xfrm>
            <a:off x="5505918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3</a:t>
            </a:r>
          </a:p>
        </p:txBody>
      </p:sp>
      <p:sp>
        <p:nvSpPr>
          <p:cNvPr id="56" name="TextovéPole 55"/>
          <p:cNvSpPr txBox="1">
            <a:spLocks noChangeArrowheads="1"/>
          </p:cNvSpPr>
          <p:nvPr/>
        </p:nvSpPr>
        <p:spPr bwMode="auto">
          <a:xfrm>
            <a:off x="6204418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4</a:t>
            </a:r>
          </a:p>
        </p:txBody>
      </p:sp>
      <p:sp>
        <p:nvSpPr>
          <p:cNvPr id="57" name="TextovéPole 56"/>
          <p:cNvSpPr txBox="1">
            <a:spLocks noChangeArrowheads="1"/>
          </p:cNvSpPr>
          <p:nvPr/>
        </p:nvSpPr>
        <p:spPr bwMode="auto">
          <a:xfrm>
            <a:off x="6934668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5</a:t>
            </a:r>
          </a:p>
        </p:txBody>
      </p:sp>
      <p:sp>
        <p:nvSpPr>
          <p:cNvPr id="62" name="TextovéPole 61"/>
          <p:cNvSpPr txBox="1">
            <a:spLocks noChangeArrowheads="1"/>
          </p:cNvSpPr>
          <p:nvPr/>
        </p:nvSpPr>
        <p:spPr bwMode="auto">
          <a:xfrm>
            <a:off x="3148481" y="56435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3" name="TextovéPole 62"/>
          <p:cNvSpPr txBox="1">
            <a:spLocks noChangeArrowheads="1"/>
          </p:cNvSpPr>
          <p:nvPr/>
        </p:nvSpPr>
        <p:spPr bwMode="auto">
          <a:xfrm>
            <a:off x="3164356" y="43576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4" name="TextovéPole 63"/>
          <p:cNvSpPr txBox="1">
            <a:spLocks noChangeArrowheads="1"/>
          </p:cNvSpPr>
          <p:nvPr/>
        </p:nvSpPr>
        <p:spPr bwMode="auto">
          <a:xfrm>
            <a:off x="3148481" y="5032375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5" name="TextovéPole 64"/>
          <p:cNvSpPr txBox="1">
            <a:spLocks noChangeArrowheads="1"/>
          </p:cNvSpPr>
          <p:nvPr/>
        </p:nvSpPr>
        <p:spPr bwMode="auto">
          <a:xfrm>
            <a:off x="3148481" y="37068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6" name="TextovéPole 65"/>
          <p:cNvSpPr txBox="1">
            <a:spLocks noChangeArrowheads="1"/>
          </p:cNvSpPr>
          <p:nvPr/>
        </p:nvSpPr>
        <p:spPr bwMode="auto">
          <a:xfrm>
            <a:off x="3148481" y="30718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68" name="TextovéPole 67"/>
          <p:cNvSpPr txBox="1">
            <a:spLocks noChangeArrowheads="1"/>
          </p:cNvSpPr>
          <p:nvPr/>
        </p:nvSpPr>
        <p:spPr bwMode="auto">
          <a:xfrm>
            <a:off x="3148481" y="2349500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1699096" y="5621338"/>
            <a:ext cx="668582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</a:t>
            </a:r>
            <a:r>
              <a:rPr lang="cs-CZ" dirty="0">
                <a:solidFill>
                  <a:srgbClr val="00B050"/>
                </a:solidFill>
                <a:sym typeface="Webdings" panose="05030102010509060703" pitchFamily="18" charset="2"/>
              </a:rPr>
              <a:t></a:t>
            </a:r>
            <a:r>
              <a:rPr lang="cs-CZ" dirty="0" smtClean="0">
                <a:sym typeface="Webdings" panose="05030102010509060703" pitchFamily="18" charset="2"/>
              </a:rPr>
              <a:t>__________0_</a:t>
            </a:r>
            <a:r>
              <a:rPr lang="cs-CZ" dirty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______________________</a:t>
            </a:r>
            <a:r>
              <a:rPr lang="cs-CZ" dirty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ovéPole 67"/>
          <p:cNvSpPr txBox="1">
            <a:spLocks noChangeArrowheads="1"/>
          </p:cNvSpPr>
          <p:nvPr/>
        </p:nvSpPr>
        <p:spPr bwMode="auto">
          <a:xfrm>
            <a:off x="3158006" y="1755775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8" name="Zástupný symbol pro datum 7"/>
          <p:cNvSpPr txBox="1">
            <a:spLocks noGrp="1"/>
          </p:cNvSpPr>
          <p:nvPr/>
        </p:nvSpPr>
        <p:spPr bwMode="auto">
          <a:xfrm>
            <a:off x="6477466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60" name="Zástupný symbol pro číslo snímku 3"/>
          <p:cNvSpPr txBox="1">
            <a:spLocks noGrp="1"/>
          </p:cNvSpPr>
          <p:nvPr/>
        </p:nvSpPr>
        <p:spPr>
          <a:xfrm>
            <a:off x="9306396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12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9" name="Text Box 40"/>
          <p:cNvSpPr txBox="1">
            <a:spLocks noChangeArrowheads="1"/>
          </p:cNvSpPr>
          <p:nvPr/>
        </p:nvSpPr>
        <p:spPr bwMode="auto">
          <a:xfrm>
            <a:off x="1703003" y="5375154"/>
            <a:ext cx="662060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___________</a:t>
            </a:r>
            <a:r>
              <a:rPr lang="cs-CZ" dirty="0">
                <a:solidFill>
                  <a:srgbClr val="00B050"/>
                </a:solidFill>
                <a:sym typeface="Webdings" panose="05030102010509060703" pitchFamily="18" charset="2"/>
              </a:rPr>
              <a:t>  </a:t>
            </a:r>
            <a:r>
              <a:rPr lang="cs-CZ" dirty="0" smtClean="0">
                <a:sym typeface="Webdings" panose="05030102010509060703" pitchFamily="18" charset="2"/>
              </a:rPr>
              <a:t>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___________________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1710826" y="5054718"/>
            <a:ext cx="667409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_______________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spc="-350" dirty="0" smtClean="0">
                <a:solidFill>
                  <a:srgbClr val="00B050"/>
                </a:solidFill>
                <a:sym typeface="Webdings" panose="05030102010509060703" pitchFamily="18" charset="2"/>
              </a:rPr>
              <a:t></a:t>
            </a:r>
            <a:r>
              <a:rPr lang="cs-CZ" dirty="0" smtClean="0">
                <a:solidFill>
                  <a:srgbClr val="00B050"/>
                </a:solidFill>
                <a:sym typeface="Webdings" panose="05030102010509060703" pitchFamily="18" charset="2"/>
              </a:rPr>
              <a:t> </a:t>
            </a:r>
            <a:r>
              <a:rPr lang="cs-CZ" dirty="0" smtClean="0">
                <a:sym typeface="Webdings" panose="05030102010509060703" pitchFamily="18" charset="2"/>
              </a:rPr>
              <a:t>______________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1682488" y="4746006"/>
            <a:ext cx="6581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_____________</a:t>
            </a:r>
            <a:r>
              <a:rPr lang="cs-CZ" dirty="0" smtClean="0">
                <a:solidFill>
                  <a:srgbClr val="00B050"/>
                </a:solidFill>
                <a:sym typeface="Webdings" panose="05030102010509060703" pitchFamily="18" charset="2"/>
              </a:rPr>
              <a:t>__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</a:t>
            </a:r>
            <a:r>
              <a:rPr lang="cs-CZ" dirty="0">
                <a:solidFill>
                  <a:srgbClr val="00B050"/>
                </a:solidFill>
                <a:sym typeface="Webdings" panose="05030102010509060703" pitchFamily="18" charset="2"/>
              </a:rPr>
              <a:t> </a:t>
            </a:r>
            <a:r>
              <a:rPr lang="cs-CZ" dirty="0" smtClean="0">
                <a:solidFill>
                  <a:srgbClr val="00B050"/>
                </a:solidFill>
                <a:sym typeface="Webdings" panose="05030102010509060703" pitchFamily="18" charset="2"/>
              </a:rPr>
              <a:t></a:t>
            </a:r>
            <a:r>
              <a:rPr lang="cs-CZ" dirty="0" smtClean="0">
                <a:sym typeface="Webdings" panose="05030102010509060703" pitchFamily="18" charset="2"/>
              </a:rPr>
              <a:t>_________</a:t>
            </a:r>
            <a:r>
              <a:rPr lang="cs-CZ" spc="-400" dirty="0" smtClean="0">
                <a:sym typeface="Webdings" panose="05030102010509060703" pitchFamily="18" charset="2"/>
              </a:rPr>
              <a:t>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1686397" y="4407499"/>
            <a:ext cx="6577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_______________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__</a:t>
            </a:r>
            <a:r>
              <a:rPr lang="cs-CZ" dirty="0">
                <a:solidFill>
                  <a:srgbClr val="00B050"/>
                </a:solidFill>
                <a:sym typeface="Webdings" panose="05030102010509060703" pitchFamily="18" charset="2"/>
              </a:rPr>
              <a:t></a:t>
            </a:r>
            <a:r>
              <a:rPr lang="cs-CZ" dirty="0" smtClean="0">
                <a:sym typeface="Webdings" panose="05030102010509060703" pitchFamily="18" charset="2"/>
              </a:rPr>
              <a:t>_____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1690306" y="4066075"/>
            <a:ext cx="6291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_______________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</a:t>
            </a:r>
            <a:r>
              <a:rPr lang="cs-CZ" dirty="0">
                <a:solidFill>
                  <a:srgbClr val="00B050"/>
                </a:solidFill>
                <a:sym typeface="Webdings" panose="05030102010509060703" pitchFamily="18" charset="2"/>
              </a:rPr>
              <a:t></a:t>
            </a:r>
            <a:r>
              <a:rPr lang="cs-CZ" dirty="0" smtClean="0">
                <a:sym typeface="Webdings" panose="05030102010509060703" pitchFamily="18" charset="2"/>
              </a:rPr>
              <a:t>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 </a:t>
            </a:r>
            <a:r>
              <a:rPr lang="cs-CZ" dirty="0" smtClean="0">
                <a:sym typeface="Webdings" panose="05030102010509060703" pitchFamily="18" charset="2"/>
              </a:rPr>
              <a:t>_______________________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auto">
          <a:xfrm>
            <a:off x="1600429" y="3726097"/>
            <a:ext cx="6546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_______________</a:t>
            </a:r>
            <a:r>
              <a:rPr lang="cs-CZ" sz="1200" dirty="0" smtClean="0">
                <a:sym typeface="Webdings" panose="05030102010509060703" pitchFamily="18" charset="2"/>
              </a:rPr>
              <a:t>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olidFill>
                  <a:srgbClr val="00B050"/>
                </a:solidFill>
                <a:sym typeface="Webdings" panose="05030102010509060703" pitchFamily="18" charset="2"/>
              </a:rPr>
              <a:t></a:t>
            </a:r>
            <a:r>
              <a:rPr lang="cs-CZ" sz="1000" dirty="0" smtClean="0">
                <a:sym typeface="Webdings" panose="05030102010509060703" pitchFamily="18" charset="2"/>
              </a:rPr>
              <a:t>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 </a:t>
            </a:r>
            <a:r>
              <a:rPr lang="cs-CZ" dirty="0" smtClean="0">
                <a:sym typeface="Webdings" panose="05030102010509060703" pitchFamily="18" charset="2"/>
              </a:rPr>
              <a:t>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_</a:t>
            </a:r>
            <a:r>
              <a:rPr lang="cs-CZ" dirty="0" smtClean="0">
                <a:sym typeface="Webdings" panose="05030102010509060703" pitchFamily="18" charset="2"/>
              </a:rPr>
              <a:t>________________________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2" name="Text Box 40"/>
          <p:cNvSpPr txBox="1">
            <a:spLocks noChangeArrowheads="1"/>
          </p:cNvSpPr>
          <p:nvPr/>
        </p:nvSpPr>
        <p:spPr bwMode="auto">
          <a:xfrm>
            <a:off x="1580889" y="3403951"/>
            <a:ext cx="64777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_____________</a:t>
            </a:r>
            <a:r>
              <a:rPr lang="cs-CZ" dirty="0">
                <a:solidFill>
                  <a:srgbClr val="00B050"/>
                </a:solidFill>
                <a:sym typeface="Webdings" panose="05030102010509060703" pitchFamily="18" charset="2"/>
              </a:rPr>
              <a:t></a:t>
            </a:r>
            <a:r>
              <a:rPr lang="cs-CZ" dirty="0" smtClean="0">
                <a:sym typeface="Webdings" panose="05030102010509060703" pitchFamily="18" charset="2"/>
              </a:rPr>
              <a:t>_</a:t>
            </a:r>
            <a:r>
              <a:rPr lang="cs-CZ" spc="-350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spc="-350" dirty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_</a:t>
            </a:r>
            <a:r>
              <a:rPr lang="cs-CZ" dirty="0" smtClean="0">
                <a:sym typeface="Webdings" panose="05030102010509060703" pitchFamily="18" charset="2"/>
              </a:rPr>
              <a:t>__________________________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3" name="Text Box 40"/>
          <p:cNvSpPr txBox="1">
            <a:spLocks noChangeArrowheads="1"/>
          </p:cNvSpPr>
          <p:nvPr/>
        </p:nvSpPr>
        <p:spPr bwMode="auto">
          <a:xfrm>
            <a:off x="1584803" y="3100868"/>
            <a:ext cx="6396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_________</a:t>
            </a:r>
            <a:r>
              <a:rPr lang="cs-CZ" dirty="0">
                <a:solidFill>
                  <a:srgbClr val="00B050"/>
                </a:solidFill>
                <a:sym typeface="Webdings" panose="05030102010509060703" pitchFamily="18" charset="2"/>
              </a:rPr>
              <a:t></a:t>
            </a:r>
            <a:r>
              <a:rPr lang="cs-CZ" dirty="0" smtClean="0">
                <a:sym typeface="Webdings" panose="05030102010509060703" pitchFamily="18" charset="2"/>
              </a:rPr>
              <a:t>___</a:t>
            </a:r>
            <a:r>
              <a:rPr lang="cs-CZ" dirty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_</a:t>
            </a:r>
            <a:r>
              <a:rPr lang="cs-CZ" dirty="0" smtClean="0">
                <a:sym typeface="Webdings" panose="05030102010509060703" pitchFamily="18" charset="2"/>
              </a:rPr>
              <a:t>___________________________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1598667" y="2738692"/>
            <a:ext cx="6383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0B050"/>
                </a:solidFill>
                <a:sym typeface="Webdings" panose="05030102010509060703" pitchFamily="18" charset="2"/>
              </a:rPr>
              <a:t></a:t>
            </a:r>
            <a:r>
              <a:rPr lang="cs-CZ" dirty="0" smtClean="0">
                <a:sym typeface="Webdings" panose="05030102010509060703" pitchFamily="18" charset="2"/>
              </a:rPr>
              <a:t>________</a:t>
            </a:r>
            <a:r>
              <a:rPr lang="cs-CZ" dirty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_</a:t>
            </a:r>
            <a:r>
              <a:rPr lang="cs-CZ" dirty="0" smtClean="0">
                <a:sym typeface="Webdings" panose="05030102010509060703" pitchFamily="18" charset="2"/>
              </a:rPr>
              <a:t>___________________________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5" name="Text Box 40"/>
          <p:cNvSpPr txBox="1">
            <a:spLocks noChangeArrowheads="1"/>
          </p:cNvSpPr>
          <p:nvPr/>
        </p:nvSpPr>
        <p:spPr bwMode="auto">
          <a:xfrm>
            <a:off x="1576984" y="2374646"/>
            <a:ext cx="6481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______</a:t>
            </a:r>
            <a:r>
              <a:rPr lang="cs-CZ" dirty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________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_</a:t>
            </a:r>
            <a:r>
              <a:rPr lang="cs-CZ" dirty="0" smtClean="0">
                <a:sym typeface="Webdings" panose="05030102010509060703" pitchFamily="18" charset="2"/>
              </a:rPr>
              <a:t>___________________________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1565261" y="2059699"/>
            <a:ext cx="6432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>
                <a:sym typeface="Webdings" panose="05030102010509060703" pitchFamily="18" charset="2"/>
              </a:rPr>
              <a:t>___</a:t>
            </a:r>
            <a:r>
              <a:rPr lang="cs-CZ" dirty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___________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_</a:t>
            </a:r>
            <a:r>
              <a:rPr lang="cs-CZ" dirty="0" smtClean="0">
                <a:sym typeface="Webdings" panose="05030102010509060703" pitchFamily="18" charset="2"/>
              </a:rPr>
              <a:t>___________________________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7" name="Text Box 40"/>
          <p:cNvSpPr txBox="1">
            <a:spLocks noChangeArrowheads="1"/>
          </p:cNvSpPr>
          <p:nvPr/>
        </p:nvSpPr>
        <p:spPr bwMode="auto">
          <a:xfrm>
            <a:off x="1561349" y="1772242"/>
            <a:ext cx="6420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070C0"/>
                </a:solidFill>
                <a:sym typeface="Webdings" panose="05030102010509060703" pitchFamily="18" charset="2"/>
              </a:rPr>
              <a:t></a:t>
            </a:r>
            <a:r>
              <a:rPr lang="cs-CZ" dirty="0" smtClean="0">
                <a:sym typeface="Webdings" panose="05030102010509060703" pitchFamily="18" charset="2"/>
              </a:rPr>
              <a:t>______________</a:t>
            </a:r>
            <a:r>
              <a:rPr lang="cs-CZ" dirty="0" smtClean="0">
                <a:solidFill>
                  <a:srgbClr val="FF0000"/>
                </a:solidFill>
                <a:sym typeface="Webdings" panose="05030102010509060703" pitchFamily="18" charset="2"/>
              </a:rPr>
              <a:t></a:t>
            </a:r>
            <a:r>
              <a:rPr lang="cs-CZ" dirty="0" smtClean="0">
                <a:sym typeface="Webdings" panose="05030102010509060703" pitchFamily="18" charset="2"/>
              </a:rPr>
              <a:t>___</a:t>
            </a:r>
            <a:r>
              <a:rPr lang="cs-CZ" dirty="0" smtClean="0">
                <a:solidFill>
                  <a:srgbClr val="0070C0"/>
                </a:solidFill>
                <a:sym typeface="Webdings" panose="05030102010509060703" pitchFamily="18" charset="2"/>
              </a:rPr>
              <a:t>_</a:t>
            </a:r>
            <a:r>
              <a:rPr lang="cs-CZ" dirty="0" smtClean="0">
                <a:sym typeface="Webdings" panose="05030102010509060703" pitchFamily="18" charset="2"/>
              </a:rPr>
              <a:t>___________________________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6402" y="266619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Světočáry </a:t>
            </a:r>
            <a:r>
              <a:rPr lang="cs-CZ" dirty="0" smtClean="0">
                <a:solidFill>
                  <a:srgbClr val="00B050"/>
                </a:solidFill>
              </a:rPr>
              <a:t>holubice,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kočky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0070C0"/>
                </a:solidFill>
              </a:rPr>
              <a:t>psa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6" name="Přímá spojnice 5"/>
          <p:cNvCxnSpPr>
            <a:endCxn id="57" idx="3"/>
          </p:cNvCxnSpPr>
          <p:nvPr/>
        </p:nvCxnSpPr>
        <p:spPr>
          <a:xfrm>
            <a:off x="1561346" y="1755672"/>
            <a:ext cx="5674947" cy="44300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3780916" y="1695938"/>
            <a:ext cx="0" cy="4489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louk 12"/>
          <p:cNvSpPr/>
          <p:nvPr/>
        </p:nvSpPr>
        <p:spPr>
          <a:xfrm rot="5400000" flipH="1">
            <a:off x="389725" y="2055863"/>
            <a:ext cx="2811259" cy="4982095"/>
          </a:xfrm>
          <a:prstGeom prst="arc">
            <a:avLst>
              <a:gd name="adj1" fmla="val 16200000"/>
              <a:gd name="adj2" fmla="val 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8" name="Oblouk 77"/>
          <p:cNvSpPr/>
          <p:nvPr/>
        </p:nvSpPr>
        <p:spPr>
          <a:xfrm rot="5400000">
            <a:off x="392603" y="2060417"/>
            <a:ext cx="2811259" cy="4982095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2951" y="965675"/>
            <a:ext cx="828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Jsem uprostřed silnice (bod 0), napravo sedí </a:t>
            </a:r>
            <a:r>
              <a:rPr lang="cs-CZ" dirty="0" smtClean="0">
                <a:solidFill>
                  <a:srgbClr val="C00000"/>
                </a:solidFill>
              </a:rPr>
              <a:t>kočka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0070C0"/>
                </a:solidFill>
              </a:rPr>
              <a:t>pes</a:t>
            </a:r>
            <a:r>
              <a:rPr lang="cs-CZ" dirty="0" smtClean="0"/>
              <a:t>, nalevo </a:t>
            </a:r>
            <a:r>
              <a:rPr lang="cs-CZ" dirty="0" smtClean="0">
                <a:solidFill>
                  <a:srgbClr val="009900"/>
                </a:solidFill>
              </a:rPr>
              <a:t>holub</a:t>
            </a:r>
            <a:r>
              <a:rPr lang="cs-CZ" dirty="0" smtClean="0"/>
              <a:t>. Filmuji silnici a skládám okamžité snímky – pásky – nad sebe.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6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62" grpId="0"/>
      <p:bldP spid="63" grpId="0"/>
      <p:bldP spid="64" grpId="0"/>
      <p:bldP spid="65" grpId="0"/>
      <p:bldP spid="66" grpId="0"/>
      <p:bldP spid="68" grpId="0"/>
      <p:bldP spid="15400" grpId="0"/>
      <p:bldP spid="3" grpId="0"/>
      <p:bldP spid="59" grpId="0"/>
      <p:bldP spid="61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4" grpId="0"/>
      <p:bldP spid="13" grpId="0" animBg="1"/>
      <p:bldP spid="78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8" y="444500"/>
            <a:ext cx="7772400" cy="500063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Book Antiqua" pitchFamily="18" charset="0"/>
              </a:rPr>
              <a:t>Graf (nádražní grafikon)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714375" y="5929313"/>
            <a:ext cx="5500688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572250" y="5857875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i="1">
                <a:latin typeface="Calibri" pitchFamily="34" charset="0"/>
              </a:rPr>
              <a:t>x/</a:t>
            </a:r>
            <a:r>
              <a:rPr lang="cs-CZ" sz="2800">
                <a:latin typeface="Calibri" pitchFamily="34" charset="0"/>
              </a:rPr>
              <a:t>km (kde je)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rot="5400000" flipH="1" flipV="1">
            <a:off x="214313" y="3714750"/>
            <a:ext cx="4500562" cy="714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428750" y="1285875"/>
            <a:ext cx="4071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i="1">
                <a:latin typeface="Calibri" pitchFamily="34" charset="0"/>
              </a:rPr>
              <a:t>t/</a:t>
            </a:r>
            <a:r>
              <a:rPr lang="cs-CZ" sz="2800">
                <a:latin typeface="Calibri" pitchFamily="34" charset="0"/>
              </a:rPr>
              <a:t>min      (kdy tam je)  </a:t>
            </a:r>
            <a:r>
              <a:rPr lang="cs-CZ" sz="2800">
                <a:solidFill>
                  <a:srgbClr val="FF0000"/>
                </a:solidFill>
                <a:latin typeface="Calibri" pitchFamily="34" charset="0"/>
              </a:rPr>
              <a:t>vlak</a:t>
            </a:r>
            <a:endParaRPr lang="cs-CZ" sz="2800" i="1">
              <a:latin typeface="Calibri" pitchFamily="34" charset="0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5400000">
            <a:off x="1570831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356644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071019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785394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4500563" y="6000750"/>
            <a:ext cx="142875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5215731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>
            <a:off x="5930106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2286000" y="6000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0</a:t>
            </a:r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3000375" y="59880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1</a:t>
            </a:r>
          </a:p>
        </p:txBody>
      </p:sp>
      <p:cxnSp>
        <p:nvCxnSpPr>
          <p:cNvPr id="29" name="Přímá spojovací čára 28"/>
          <p:cNvCxnSpPr/>
          <p:nvPr/>
        </p:nvCxnSpPr>
        <p:spPr>
          <a:xfrm rot="5400000">
            <a:off x="715169" y="5999957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428750" y="6000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-1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571500" y="6000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-2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714750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2</a:t>
            </a: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442912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3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512762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4</a:t>
            </a:r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585787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5</a:t>
            </a:r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500063" y="5286375"/>
            <a:ext cx="5857875" cy="158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571500" y="4500563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500063" y="3786188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642938" y="2357438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2071688" y="56435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2071688" y="40719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2071688" y="4857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2071688" y="33575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2071688" y="26431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28813" y="621506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(nádraží)</a:t>
            </a:r>
          </a:p>
        </p:txBody>
      </p:sp>
      <p:cxnSp>
        <p:nvCxnSpPr>
          <p:cNvPr id="49" name="Přímá spojovací čára 48"/>
          <p:cNvCxnSpPr/>
          <p:nvPr/>
        </p:nvCxnSpPr>
        <p:spPr>
          <a:xfrm>
            <a:off x="642938" y="3071813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071688" y="18573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37" name="Přímá spojovací čára 36"/>
          <p:cNvCxnSpPr/>
          <p:nvPr/>
        </p:nvCxnSpPr>
        <p:spPr>
          <a:xfrm rot="5400000" flipH="1" flipV="1">
            <a:off x="2392363" y="5894388"/>
            <a:ext cx="7143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rot="5400000" flipH="1" flipV="1">
            <a:off x="2394744" y="5823744"/>
            <a:ext cx="730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5400000" flipH="1" flipV="1">
            <a:off x="2401094" y="5679281"/>
            <a:ext cx="6985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2401888" y="5608638"/>
            <a:ext cx="7143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rot="5400000" flipH="1" flipV="1">
            <a:off x="2396331" y="5750719"/>
            <a:ext cx="730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 rot="5400000" flipH="1" flipV="1">
            <a:off x="2401094" y="5536407"/>
            <a:ext cx="730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 rot="5400000" flipH="1" flipV="1">
            <a:off x="2401094" y="5464969"/>
            <a:ext cx="730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/>
          <p:nvPr/>
        </p:nvCxnSpPr>
        <p:spPr>
          <a:xfrm rot="5400000" flipH="1" flipV="1">
            <a:off x="2401094" y="5393532"/>
            <a:ext cx="730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čára 77"/>
          <p:cNvCxnSpPr/>
          <p:nvPr/>
        </p:nvCxnSpPr>
        <p:spPr>
          <a:xfrm rot="5400000" flipH="1" flipV="1">
            <a:off x="2403475" y="5321300"/>
            <a:ext cx="7143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/>
          <p:nvPr/>
        </p:nvCxnSpPr>
        <p:spPr>
          <a:xfrm rot="5400000" flipH="1" flipV="1">
            <a:off x="2396331" y="5183982"/>
            <a:ext cx="144463" cy="63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čára 81"/>
          <p:cNvCxnSpPr/>
          <p:nvPr/>
        </p:nvCxnSpPr>
        <p:spPr>
          <a:xfrm rot="5400000" flipH="1" flipV="1">
            <a:off x="2499519" y="500141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rot="5400000" flipH="1" flipV="1">
            <a:off x="2642394" y="485854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/>
          <p:nvPr/>
        </p:nvCxnSpPr>
        <p:spPr>
          <a:xfrm rot="5400000" flipH="1" flipV="1">
            <a:off x="2785269" y="471566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/>
          <p:nvPr/>
        </p:nvCxnSpPr>
        <p:spPr>
          <a:xfrm rot="5400000" flipH="1" flipV="1">
            <a:off x="2928144" y="457279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 rot="5400000" flipH="1" flipV="1">
            <a:off x="3071019" y="442991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čára 87"/>
          <p:cNvCxnSpPr/>
          <p:nvPr/>
        </p:nvCxnSpPr>
        <p:spPr>
          <a:xfrm rot="5400000" flipH="1" flipV="1">
            <a:off x="3213894" y="428704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 rot="5400000" flipH="1" flipV="1">
            <a:off x="3356769" y="414416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čára 89"/>
          <p:cNvCxnSpPr/>
          <p:nvPr/>
        </p:nvCxnSpPr>
        <p:spPr>
          <a:xfrm rot="5400000" flipH="1" flipV="1">
            <a:off x="3499644" y="400129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/>
          <p:nvPr/>
        </p:nvCxnSpPr>
        <p:spPr>
          <a:xfrm rot="5400000" flipH="1" flipV="1">
            <a:off x="3642519" y="385841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ovací čára 91"/>
          <p:cNvCxnSpPr/>
          <p:nvPr/>
        </p:nvCxnSpPr>
        <p:spPr>
          <a:xfrm rot="5400000" flipH="1" flipV="1">
            <a:off x="3785394" y="371554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 rot="5400000" flipH="1" flipV="1">
            <a:off x="3928269" y="357266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 rot="5400000" flipH="1" flipV="1">
            <a:off x="4071144" y="342979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 rot="5400000" flipH="1" flipV="1">
            <a:off x="4214019" y="328691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čára 95"/>
          <p:cNvCxnSpPr/>
          <p:nvPr/>
        </p:nvCxnSpPr>
        <p:spPr>
          <a:xfrm rot="5400000" flipH="1" flipV="1">
            <a:off x="4357688" y="3143250"/>
            <a:ext cx="142875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/>
          <p:nvPr/>
        </p:nvCxnSpPr>
        <p:spPr>
          <a:xfrm rot="5400000" flipH="1" flipV="1">
            <a:off x="4500563" y="3071813"/>
            <a:ext cx="71437" cy="71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/>
          <p:nvPr/>
        </p:nvCxnSpPr>
        <p:spPr>
          <a:xfrm rot="5400000" flipH="1" flipV="1">
            <a:off x="4464051" y="2963862"/>
            <a:ext cx="215900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čára 98"/>
          <p:cNvCxnSpPr/>
          <p:nvPr/>
        </p:nvCxnSpPr>
        <p:spPr>
          <a:xfrm rot="5400000" flipH="1" flipV="1">
            <a:off x="4501356" y="2785269"/>
            <a:ext cx="1428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čára 99"/>
          <p:cNvCxnSpPr/>
          <p:nvPr/>
        </p:nvCxnSpPr>
        <p:spPr>
          <a:xfrm rot="5400000" flipH="1" flipV="1">
            <a:off x="4501356" y="2642394"/>
            <a:ext cx="1428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/>
          <p:nvPr/>
        </p:nvCxnSpPr>
        <p:spPr>
          <a:xfrm rot="5400000" flipH="1" flipV="1">
            <a:off x="4501356" y="2499519"/>
            <a:ext cx="1428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/>
          <p:nvPr/>
        </p:nvCxnSpPr>
        <p:spPr>
          <a:xfrm rot="5400000" flipH="1" flipV="1">
            <a:off x="4501356" y="2356644"/>
            <a:ext cx="1428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1" name="TextovéPole 107"/>
          <p:cNvSpPr txBox="1">
            <a:spLocks noChangeArrowheads="1"/>
          </p:cNvSpPr>
          <p:nvPr/>
        </p:nvSpPr>
        <p:spPr bwMode="auto">
          <a:xfrm>
            <a:off x="4286250" y="6199188"/>
            <a:ext cx="528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(cíl)</a:t>
            </a:r>
          </a:p>
        </p:txBody>
      </p:sp>
      <p:sp>
        <p:nvSpPr>
          <p:cNvPr id="109" name="TextovéPole 108"/>
          <p:cNvSpPr txBox="1">
            <a:spLocks noChangeArrowheads="1"/>
          </p:cNvSpPr>
          <p:nvPr/>
        </p:nvSpPr>
        <p:spPr bwMode="auto">
          <a:xfrm>
            <a:off x="2428875" y="542925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0000"/>
                </a:solidFill>
                <a:latin typeface="Calibri" pitchFamily="34" charset="0"/>
              </a:rPr>
              <a:t>stojí</a:t>
            </a:r>
          </a:p>
        </p:txBody>
      </p:sp>
      <p:sp>
        <p:nvSpPr>
          <p:cNvPr id="110" name="TextovéPole 109"/>
          <p:cNvSpPr txBox="1">
            <a:spLocks noChangeArrowheads="1"/>
          </p:cNvSpPr>
          <p:nvPr/>
        </p:nvSpPr>
        <p:spPr bwMode="auto">
          <a:xfrm>
            <a:off x="2622550" y="4845050"/>
            <a:ext cx="59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0000"/>
                </a:solidFill>
                <a:latin typeface="Calibri" pitchFamily="34" charset="0"/>
              </a:rPr>
              <a:t>jede</a:t>
            </a:r>
          </a:p>
        </p:txBody>
      </p:sp>
      <p:sp>
        <p:nvSpPr>
          <p:cNvPr id="111" name="TextovéPole 110"/>
          <p:cNvSpPr txBox="1">
            <a:spLocks noChangeArrowheads="1"/>
          </p:cNvSpPr>
          <p:nvPr/>
        </p:nvSpPr>
        <p:spPr bwMode="auto">
          <a:xfrm>
            <a:off x="3940175" y="277336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0000"/>
                </a:solidFill>
                <a:latin typeface="Calibri" pitchFamily="34" charset="0"/>
              </a:rPr>
              <a:t>stojí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5614988" y="2087563"/>
            <a:ext cx="35290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Tento (statický) grafikon zobrazuje </a:t>
            </a:r>
            <a:r>
              <a:rPr lang="cs-CZ" sz="2400" i="1">
                <a:solidFill>
                  <a:srgbClr val="CC0000"/>
                </a:solidFill>
                <a:latin typeface="Book Antiqua" pitchFamily="18" charset="0"/>
              </a:rPr>
              <a:t>celý pohyb</a:t>
            </a:r>
            <a:r>
              <a:rPr lang="cs-CZ" sz="2400" i="1">
                <a:latin typeface="Book Antiqua" pitchFamily="18" charset="0"/>
              </a:rPr>
              <a:t> vlaku v čase a 1D prostoru. </a:t>
            </a:r>
            <a:endParaRPr lang="en-US" sz="2400" i="1" baseline="-25000">
              <a:latin typeface="Book Antiqua" pitchFamily="18" charset="0"/>
            </a:endParaRPr>
          </a:p>
        </p:txBody>
      </p:sp>
      <p:sp>
        <p:nvSpPr>
          <p:cNvPr id="73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13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109" grpId="0"/>
      <p:bldP spid="110" grpId="0"/>
      <p:bldP spid="111" grpId="0"/>
      <p:bldP spid="1075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5063" y="476250"/>
            <a:ext cx="7772400" cy="500063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Book Antiqua" pitchFamily="18" charset="0"/>
              </a:rPr>
              <a:t>Graf (nádražní grafikon)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714375" y="5929313"/>
            <a:ext cx="5500688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572250" y="5857875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i="1">
                <a:solidFill>
                  <a:schemeClr val="tx1"/>
                </a:solidFill>
                <a:latin typeface="Calibri" pitchFamily="34" charset="0"/>
              </a:rPr>
              <a:t>x/</a:t>
            </a:r>
            <a:r>
              <a:rPr lang="cs-CZ" altLang="cs-CZ" sz="2800">
                <a:solidFill>
                  <a:schemeClr val="tx1"/>
                </a:solidFill>
                <a:latin typeface="Calibri" pitchFamily="34" charset="0"/>
              </a:rPr>
              <a:t>km (kde je)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rot="5400000" flipH="1" flipV="1">
            <a:off x="214313" y="3714750"/>
            <a:ext cx="4500562" cy="714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428750" y="1285875"/>
            <a:ext cx="550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i="1">
                <a:solidFill>
                  <a:schemeClr val="tx1"/>
                </a:solidFill>
                <a:latin typeface="Calibri" pitchFamily="34" charset="0"/>
              </a:rPr>
              <a:t>t/</a:t>
            </a:r>
            <a:r>
              <a:rPr lang="cs-CZ" altLang="cs-CZ" sz="2800">
                <a:solidFill>
                  <a:schemeClr val="tx1"/>
                </a:solidFill>
                <a:latin typeface="Calibri" pitchFamily="34" charset="0"/>
              </a:rPr>
              <a:t>min      (kdy tam je)  </a:t>
            </a:r>
            <a:r>
              <a:rPr lang="cs-CZ" altLang="cs-CZ" sz="2800">
                <a:solidFill>
                  <a:srgbClr val="FF0000"/>
                </a:solidFill>
                <a:latin typeface="Calibri" pitchFamily="34" charset="0"/>
              </a:rPr>
              <a:t>vlak   </a:t>
            </a:r>
            <a:r>
              <a:rPr lang="cs-CZ" altLang="cs-CZ" sz="2800">
                <a:solidFill>
                  <a:srgbClr val="00B050"/>
                </a:solidFill>
                <a:latin typeface="Calibri" pitchFamily="34" charset="0"/>
              </a:rPr>
              <a:t>rychlík</a:t>
            </a:r>
            <a:endParaRPr lang="cs-CZ" altLang="cs-CZ" sz="2800" i="1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5400000">
            <a:off x="1570831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356644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071019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785394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4500563" y="6000750"/>
            <a:ext cx="142875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5215731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>
            <a:off x="5930106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2286000" y="6000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3000375" y="59880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29" name="Přímá spojovací čára 28"/>
          <p:cNvCxnSpPr/>
          <p:nvPr/>
        </p:nvCxnSpPr>
        <p:spPr>
          <a:xfrm rot="5400000">
            <a:off x="715169" y="5999957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428750" y="6000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-1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571500" y="6000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-2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714750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442912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512762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585787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500063" y="5286375"/>
            <a:ext cx="5857875" cy="158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571500" y="4500563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500063" y="3786188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642938" y="2357438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2071688" y="56435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2071688" y="40719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2071688" y="4857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2071688" y="33575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2071688" y="26431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28813" y="621506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(nádraží)</a:t>
            </a:r>
          </a:p>
        </p:txBody>
      </p:sp>
      <p:cxnSp>
        <p:nvCxnSpPr>
          <p:cNvPr id="49" name="Přímá spojovací čára 48"/>
          <p:cNvCxnSpPr/>
          <p:nvPr/>
        </p:nvCxnSpPr>
        <p:spPr>
          <a:xfrm>
            <a:off x="642938" y="3071813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071688" y="18573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37" name="Přímá spojovací čára 36"/>
          <p:cNvCxnSpPr/>
          <p:nvPr/>
        </p:nvCxnSpPr>
        <p:spPr>
          <a:xfrm rot="5400000" flipH="1" flipV="1">
            <a:off x="2392363" y="5894388"/>
            <a:ext cx="7143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rot="5400000" flipH="1" flipV="1">
            <a:off x="2394744" y="5823744"/>
            <a:ext cx="730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5400000" flipH="1" flipV="1">
            <a:off x="2401094" y="5679281"/>
            <a:ext cx="6985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2401888" y="5608638"/>
            <a:ext cx="7143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rot="5400000" flipH="1" flipV="1">
            <a:off x="2396331" y="5750719"/>
            <a:ext cx="730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 rot="5400000" flipH="1" flipV="1">
            <a:off x="2401094" y="5536407"/>
            <a:ext cx="730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 rot="5400000" flipH="1" flipV="1">
            <a:off x="2401094" y="5464969"/>
            <a:ext cx="730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/>
          <p:nvPr/>
        </p:nvCxnSpPr>
        <p:spPr>
          <a:xfrm rot="5400000" flipH="1" flipV="1">
            <a:off x="2401094" y="5393532"/>
            <a:ext cx="730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čára 77"/>
          <p:cNvCxnSpPr/>
          <p:nvPr/>
        </p:nvCxnSpPr>
        <p:spPr>
          <a:xfrm rot="5400000" flipH="1" flipV="1">
            <a:off x="2403475" y="5321300"/>
            <a:ext cx="7143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/>
          <p:nvPr/>
        </p:nvCxnSpPr>
        <p:spPr>
          <a:xfrm rot="5400000" flipH="1" flipV="1">
            <a:off x="2396331" y="5183982"/>
            <a:ext cx="144463" cy="63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čára 81"/>
          <p:cNvCxnSpPr/>
          <p:nvPr/>
        </p:nvCxnSpPr>
        <p:spPr>
          <a:xfrm rot="5400000" flipH="1" flipV="1">
            <a:off x="2499519" y="500141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rot="5400000" flipH="1" flipV="1">
            <a:off x="2642394" y="485854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/>
          <p:nvPr/>
        </p:nvCxnSpPr>
        <p:spPr>
          <a:xfrm rot="5400000" flipH="1" flipV="1">
            <a:off x="2785269" y="471566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/>
          <p:nvPr/>
        </p:nvCxnSpPr>
        <p:spPr>
          <a:xfrm rot="5400000" flipH="1" flipV="1">
            <a:off x="2928144" y="457279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 rot="5400000" flipH="1" flipV="1">
            <a:off x="3071019" y="442991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čára 87"/>
          <p:cNvCxnSpPr/>
          <p:nvPr/>
        </p:nvCxnSpPr>
        <p:spPr>
          <a:xfrm rot="5400000" flipH="1" flipV="1">
            <a:off x="3213894" y="428704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 rot="5400000" flipH="1" flipV="1">
            <a:off x="3356769" y="414416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čára 89"/>
          <p:cNvCxnSpPr/>
          <p:nvPr/>
        </p:nvCxnSpPr>
        <p:spPr>
          <a:xfrm rot="5400000" flipH="1" flipV="1">
            <a:off x="3499644" y="400129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/>
          <p:nvPr/>
        </p:nvCxnSpPr>
        <p:spPr>
          <a:xfrm rot="5400000" flipH="1" flipV="1">
            <a:off x="3642519" y="385841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ovací čára 91"/>
          <p:cNvCxnSpPr/>
          <p:nvPr/>
        </p:nvCxnSpPr>
        <p:spPr>
          <a:xfrm rot="5400000" flipH="1" flipV="1">
            <a:off x="3785394" y="371554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 rot="5400000" flipH="1" flipV="1">
            <a:off x="3928269" y="357266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 rot="5400000" flipH="1" flipV="1">
            <a:off x="4071144" y="3429794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 rot="5400000" flipH="1" flipV="1">
            <a:off x="4214019" y="3286919"/>
            <a:ext cx="144463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čára 95"/>
          <p:cNvCxnSpPr/>
          <p:nvPr/>
        </p:nvCxnSpPr>
        <p:spPr>
          <a:xfrm rot="5400000" flipH="1" flipV="1">
            <a:off x="4357688" y="3143250"/>
            <a:ext cx="142875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/>
          <p:nvPr/>
        </p:nvCxnSpPr>
        <p:spPr>
          <a:xfrm rot="5400000" flipH="1" flipV="1">
            <a:off x="4500563" y="3071813"/>
            <a:ext cx="71437" cy="71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/>
          <p:nvPr/>
        </p:nvCxnSpPr>
        <p:spPr>
          <a:xfrm rot="5400000" flipH="1" flipV="1">
            <a:off x="4464051" y="2963862"/>
            <a:ext cx="215900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čára 98"/>
          <p:cNvCxnSpPr/>
          <p:nvPr/>
        </p:nvCxnSpPr>
        <p:spPr>
          <a:xfrm rot="5400000" flipH="1" flipV="1">
            <a:off x="4501356" y="2785269"/>
            <a:ext cx="1428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čára 99"/>
          <p:cNvCxnSpPr/>
          <p:nvPr/>
        </p:nvCxnSpPr>
        <p:spPr>
          <a:xfrm flipH="1" flipV="1">
            <a:off x="4500563" y="2571750"/>
            <a:ext cx="71437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/>
          <p:nvPr/>
        </p:nvCxnSpPr>
        <p:spPr>
          <a:xfrm flipH="1" flipV="1">
            <a:off x="4402138" y="2428875"/>
            <a:ext cx="96837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/>
          <p:nvPr/>
        </p:nvCxnSpPr>
        <p:spPr>
          <a:xfrm flipH="1" flipV="1">
            <a:off x="4337050" y="2341563"/>
            <a:ext cx="85725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99" name="TextovéPole 107"/>
          <p:cNvSpPr txBox="1">
            <a:spLocks noChangeArrowheads="1"/>
          </p:cNvSpPr>
          <p:nvPr/>
        </p:nvSpPr>
        <p:spPr bwMode="auto">
          <a:xfrm>
            <a:off x="4286250" y="6199188"/>
            <a:ext cx="528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(cíl)</a:t>
            </a:r>
          </a:p>
        </p:txBody>
      </p:sp>
      <p:sp>
        <p:nvSpPr>
          <p:cNvPr id="109" name="TextovéPole 108"/>
          <p:cNvSpPr txBox="1">
            <a:spLocks noChangeArrowheads="1"/>
          </p:cNvSpPr>
          <p:nvPr/>
        </p:nvSpPr>
        <p:spPr bwMode="auto">
          <a:xfrm>
            <a:off x="2428875" y="542925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Calibri" pitchFamily="34" charset="0"/>
              </a:rPr>
              <a:t>stojí</a:t>
            </a:r>
          </a:p>
        </p:txBody>
      </p:sp>
      <p:sp>
        <p:nvSpPr>
          <p:cNvPr id="110" name="TextovéPole 109"/>
          <p:cNvSpPr txBox="1">
            <a:spLocks noChangeArrowheads="1"/>
          </p:cNvSpPr>
          <p:nvPr/>
        </p:nvSpPr>
        <p:spPr bwMode="auto">
          <a:xfrm>
            <a:off x="3214688" y="4857750"/>
            <a:ext cx="592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Calibri" pitchFamily="34" charset="0"/>
              </a:rPr>
              <a:t>jede</a:t>
            </a:r>
          </a:p>
        </p:txBody>
      </p:sp>
      <p:sp>
        <p:nvSpPr>
          <p:cNvPr id="111" name="TextovéPole 110"/>
          <p:cNvSpPr txBox="1">
            <a:spLocks noChangeArrowheads="1"/>
          </p:cNvSpPr>
          <p:nvPr/>
        </p:nvSpPr>
        <p:spPr bwMode="auto">
          <a:xfrm>
            <a:off x="3940175" y="277336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Calibri" pitchFamily="34" charset="0"/>
              </a:rPr>
              <a:t>stojí</a:t>
            </a:r>
          </a:p>
        </p:txBody>
      </p:sp>
      <p:cxnSp>
        <p:nvCxnSpPr>
          <p:cNvPr id="69" name="Přímá spojovací čára 68"/>
          <p:cNvCxnSpPr/>
          <p:nvPr/>
        </p:nvCxnSpPr>
        <p:spPr>
          <a:xfrm rot="5400000" flipH="1" flipV="1">
            <a:off x="2322513" y="5892800"/>
            <a:ext cx="71438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čára 69"/>
          <p:cNvCxnSpPr/>
          <p:nvPr/>
        </p:nvCxnSpPr>
        <p:spPr>
          <a:xfrm rot="5400000" flipH="1" flipV="1">
            <a:off x="2322513" y="5821363"/>
            <a:ext cx="71437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 rot="5400000" flipH="1" flipV="1">
            <a:off x="2322513" y="5749925"/>
            <a:ext cx="71438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/>
          <p:nvPr/>
        </p:nvCxnSpPr>
        <p:spPr>
          <a:xfrm rot="5400000" flipH="1" flipV="1">
            <a:off x="2322513" y="5678488"/>
            <a:ext cx="71437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 rot="5400000" flipH="1" flipV="1">
            <a:off x="2322513" y="5607050"/>
            <a:ext cx="71438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 rot="5400000" flipH="1" flipV="1">
            <a:off x="2322513" y="5535613"/>
            <a:ext cx="71437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čára 79"/>
          <p:cNvCxnSpPr/>
          <p:nvPr/>
        </p:nvCxnSpPr>
        <p:spPr>
          <a:xfrm rot="5400000" flipH="1" flipV="1">
            <a:off x="2322513" y="5464175"/>
            <a:ext cx="71438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 rot="5400000" flipH="1" flipV="1">
            <a:off x="2322513" y="5392738"/>
            <a:ext cx="71437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 rot="5400000" flipH="1" flipV="1">
            <a:off x="2320131" y="5322094"/>
            <a:ext cx="73025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100"/>
          <p:cNvSpPr txBox="1">
            <a:spLocks noChangeArrowheads="1"/>
          </p:cNvSpPr>
          <p:nvPr/>
        </p:nvSpPr>
        <p:spPr bwMode="auto">
          <a:xfrm>
            <a:off x="1714500" y="542925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B050"/>
                </a:solidFill>
                <a:latin typeface="Calibri" pitchFamily="34" charset="0"/>
              </a:rPr>
              <a:t>stojí</a:t>
            </a:r>
          </a:p>
        </p:txBody>
      </p:sp>
      <p:cxnSp>
        <p:nvCxnSpPr>
          <p:cNvPr id="102" name="Přímá spojovací čára 101"/>
          <p:cNvCxnSpPr/>
          <p:nvPr/>
        </p:nvCxnSpPr>
        <p:spPr>
          <a:xfrm rot="5400000" flipH="1" flipV="1">
            <a:off x="2286794" y="5214144"/>
            <a:ext cx="142875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čára 106"/>
          <p:cNvCxnSpPr/>
          <p:nvPr/>
        </p:nvCxnSpPr>
        <p:spPr>
          <a:xfrm rot="5400000" flipH="1" flipV="1">
            <a:off x="2286794" y="5071269"/>
            <a:ext cx="142875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/>
          <p:nvPr/>
        </p:nvCxnSpPr>
        <p:spPr>
          <a:xfrm rot="5400000" flipH="1" flipV="1">
            <a:off x="2286794" y="4928394"/>
            <a:ext cx="142875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čára 113"/>
          <p:cNvCxnSpPr/>
          <p:nvPr/>
        </p:nvCxnSpPr>
        <p:spPr>
          <a:xfrm rot="5400000" flipH="1" flipV="1">
            <a:off x="2286794" y="4785519"/>
            <a:ext cx="142875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/>
          <p:nvPr/>
        </p:nvCxnSpPr>
        <p:spPr>
          <a:xfrm rot="5400000" flipH="1" flipV="1">
            <a:off x="2286794" y="4642644"/>
            <a:ext cx="142875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ovací čára 115"/>
          <p:cNvCxnSpPr/>
          <p:nvPr/>
        </p:nvCxnSpPr>
        <p:spPr>
          <a:xfrm rot="5400000" flipH="1" flipV="1">
            <a:off x="2320925" y="4537075"/>
            <a:ext cx="71438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čára 117"/>
          <p:cNvCxnSpPr/>
          <p:nvPr/>
        </p:nvCxnSpPr>
        <p:spPr>
          <a:xfrm flipV="1">
            <a:off x="2357438" y="4357688"/>
            <a:ext cx="357187" cy="142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čára 119"/>
          <p:cNvCxnSpPr/>
          <p:nvPr/>
        </p:nvCxnSpPr>
        <p:spPr>
          <a:xfrm flipV="1">
            <a:off x="2714625" y="4214813"/>
            <a:ext cx="357188" cy="142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ovací čára 120"/>
          <p:cNvCxnSpPr/>
          <p:nvPr/>
        </p:nvCxnSpPr>
        <p:spPr>
          <a:xfrm flipV="1">
            <a:off x="3071813" y="4071938"/>
            <a:ext cx="357187" cy="142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ovací čára 121"/>
          <p:cNvCxnSpPr/>
          <p:nvPr/>
        </p:nvCxnSpPr>
        <p:spPr>
          <a:xfrm flipV="1">
            <a:off x="3429000" y="3929063"/>
            <a:ext cx="428625" cy="142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ovací čára 122"/>
          <p:cNvCxnSpPr/>
          <p:nvPr/>
        </p:nvCxnSpPr>
        <p:spPr>
          <a:xfrm flipV="1">
            <a:off x="3857625" y="3786188"/>
            <a:ext cx="428625" cy="142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čára 123"/>
          <p:cNvCxnSpPr/>
          <p:nvPr/>
        </p:nvCxnSpPr>
        <p:spPr>
          <a:xfrm flipV="1">
            <a:off x="4286250" y="3643313"/>
            <a:ext cx="428625" cy="142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ovací čára 124"/>
          <p:cNvCxnSpPr/>
          <p:nvPr/>
        </p:nvCxnSpPr>
        <p:spPr>
          <a:xfrm flipV="1">
            <a:off x="4714875" y="3500438"/>
            <a:ext cx="500063" cy="142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čára 125"/>
          <p:cNvCxnSpPr/>
          <p:nvPr/>
        </p:nvCxnSpPr>
        <p:spPr>
          <a:xfrm flipV="1">
            <a:off x="5214938" y="3357563"/>
            <a:ext cx="500062" cy="142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ovací čára 136"/>
          <p:cNvCxnSpPr/>
          <p:nvPr/>
        </p:nvCxnSpPr>
        <p:spPr>
          <a:xfrm flipV="1">
            <a:off x="5715000" y="3214688"/>
            <a:ext cx="500063" cy="1428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ovéPole 138"/>
          <p:cNvSpPr txBox="1">
            <a:spLocks noChangeArrowheads="1"/>
          </p:cNvSpPr>
          <p:nvPr/>
        </p:nvSpPr>
        <p:spPr bwMode="auto">
          <a:xfrm>
            <a:off x="1928813" y="377348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B050"/>
                </a:solidFill>
                <a:latin typeface="Calibri" pitchFamily="34" charset="0"/>
              </a:rPr>
              <a:t>jede  rychleji</a:t>
            </a:r>
          </a:p>
        </p:txBody>
      </p:sp>
      <p:cxnSp>
        <p:nvCxnSpPr>
          <p:cNvPr id="143" name="Přímá spojovací šipka 142"/>
          <p:cNvCxnSpPr/>
          <p:nvPr/>
        </p:nvCxnSpPr>
        <p:spPr>
          <a:xfrm flipV="1">
            <a:off x="6215063" y="3000375"/>
            <a:ext cx="714375" cy="21431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>
            <a:spLocks noChangeArrowheads="1"/>
          </p:cNvSpPr>
          <p:nvPr/>
        </p:nvSpPr>
        <p:spPr bwMode="auto">
          <a:xfrm>
            <a:off x="3127375" y="2387600"/>
            <a:ext cx="1252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Calibri" pitchFamily="34" charset="0"/>
              </a:rPr>
              <a:t>jede zpátky</a:t>
            </a:r>
          </a:p>
        </p:txBody>
      </p:sp>
      <p:sp>
        <p:nvSpPr>
          <p:cNvPr id="112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8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109" grpId="0"/>
      <p:bldP spid="111" grpId="0"/>
      <p:bldP spid="101" grpId="0"/>
      <p:bldP spid="139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3938" y="492125"/>
            <a:ext cx="7772400" cy="500063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Book Antiqua" pitchFamily="18" charset="0"/>
              </a:rPr>
              <a:t>Poloha vůči vlaku (</a:t>
            </a:r>
            <a:r>
              <a:rPr lang="cs-CZ" b="1" i="1" dirty="0" smtClean="0">
                <a:latin typeface="Book Antiqua" pitchFamily="18" charset="0"/>
              </a:rPr>
              <a:t>S‘</a:t>
            </a:r>
            <a:r>
              <a:rPr lang="cs-CZ" dirty="0" smtClean="0">
                <a:latin typeface="Book Antiqua" pitchFamily="18" charset="0"/>
              </a:rPr>
              <a:t>)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714375" y="5929313"/>
            <a:ext cx="550068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572250" y="5857875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i="1">
                <a:latin typeface="Calibri" pitchFamily="34" charset="0"/>
              </a:rPr>
              <a:t>x/</a:t>
            </a:r>
            <a:r>
              <a:rPr lang="cs-CZ" sz="2800">
                <a:latin typeface="Calibri" pitchFamily="34" charset="0"/>
              </a:rPr>
              <a:t>m (kde je)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rot="5400000" flipH="1" flipV="1">
            <a:off x="214313" y="3714750"/>
            <a:ext cx="4500562" cy="714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428750" y="1285875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i="1">
                <a:latin typeface="Calibri" pitchFamily="34" charset="0"/>
              </a:rPr>
              <a:t>t/</a:t>
            </a:r>
            <a:r>
              <a:rPr lang="cs-CZ" sz="2800">
                <a:latin typeface="Calibri" pitchFamily="34" charset="0"/>
              </a:rPr>
              <a:t>s</a:t>
            </a:r>
            <a:endParaRPr lang="cs-CZ" sz="2800" i="1">
              <a:latin typeface="Calibri" pitchFamily="34" charset="0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5400000">
            <a:off x="1570831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356644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071019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785394" y="60015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4500563" y="6000750"/>
            <a:ext cx="142875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5215731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>
            <a:off x="5930106" y="600154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2286000" y="6000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0</a:t>
            </a:r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3000375" y="59880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1</a:t>
            </a:r>
          </a:p>
        </p:txBody>
      </p:sp>
      <p:cxnSp>
        <p:nvCxnSpPr>
          <p:cNvPr id="29" name="Přímá spojovací čára 28"/>
          <p:cNvCxnSpPr/>
          <p:nvPr/>
        </p:nvCxnSpPr>
        <p:spPr>
          <a:xfrm rot="5400000">
            <a:off x="856456" y="5999957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428750" y="600075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-1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571500" y="64881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-2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714750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2</a:t>
            </a: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442912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3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512762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4</a:t>
            </a:r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5857875" y="6000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5</a:t>
            </a:r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500063" y="5286375"/>
            <a:ext cx="5857875" cy="158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571500" y="4500563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500063" y="3786188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642938" y="2357438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2198688" y="56435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2198688" y="42021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2198688" y="49879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2198688" y="34877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2198688" y="27733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28813" y="621506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(nádraží)</a:t>
            </a:r>
          </a:p>
        </p:txBody>
      </p:sp>
      <p:cxnSp>
        <p:nvCxnSpPr>
          <p:cNvPr id="49" name="Přímá spojovací čára 48"/>
          <p:cNvCxnSpPr/>
          <p:nvPr/>
        </p:nvCxnSpPr>
        <p:spPr>
          <a:xfrm>
            <a:off x="642938" y="3071813"/>
            <a:ext cx="5857875" cy="158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198688" y="20589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70C0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37" name="Přímá spojovací šipka 36"/>
          <p:cNvCxnSpPr/>
          <p:nvPr/>
        </p:nvCxnSpPr>
        <p:spPr>
          <a:xfrm rot="5400000" flipH="1" flipV="1">
            <a:off x="1464468" y="2678907"/>
            <a:ext cx="4214813" cy="2286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 rot="5400000" flipH="1" flipV="1">
            <a:off x="2178843" y="2678907"/>
            <a:ext cx="4214813" cy="228600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rot="5400000" flipH="1" flipV="1">
            <a:off x="2893218" y="2678907"/>
            <a:ext cx="4214813" cy="228600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rot="5400000" flipH="1" flipV="1">
            <a:off x="3607593" y="2678907"/>
            <a:ext cx="4214813" cy="228600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rot="5400000" flipH="1" flipV="1">
            <a:off x="4607719" y="3679031"/>
            <a:ext cx="2928938" cy="1571625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rot="5400000" flipH="1" flipV="1">
            <a:off x="5607844" y="4607719"/>
            <a:ext cx="1714500" cy="928688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rot="5400000" flipH="1" flipV="1">
            <a:off x="678656" y="2678907"/>
            <a:ext cx="4214813" cy="228600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 rot="5400000" flipH="1" flipV="1">
            <a:off x="-35719" y="2678907"/>
            <a:ext cx="4214813" cy="228600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rot="5400000" flipH="1" flipV="1">
            <a:off x="-178594" y="2536032"/>
            <a:ext cx="3286125" cy="1785938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rot="5400000" flipH="1" flipV="1">
            <a:off x="71438" y="2214563"/>
            <a:ext cx="1928812" cy="1071562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>
            <a:spLocks noChangeArrowheads="1"/>
          </p:cNvSpPr>
          <p:nvPr/>
        </p:nvSpPr>
        <p:spPr bwMode="auto">
          <a:xfrm>
            <a:off x="2428875" y="5000625"/>
            <a:ext cx="44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B050"/>
                </a:solidFill>
                <a:latin typeface="Calibri" pitchFamily="34" charset="0"/>
              </a:rPr>
              <a:t>1 s</a:t>
            </a:r>
          </a:p>
        </p:txBody>
      </p:sp>
      <p:sp>
        <p:nvSpPr>
          <p:cNvPr id="65" name="TextovéPole 64"/>
          <p:cNvSpPr txBox="1">
            <a:spLocks noChangeArrowheads="1"/>
          </p:cNvSpPr>
          <p:nvPr/>
        </p:nvSpPr>
        <p:spPr bwMode="auto">
          <a:xfrm>
            <a:off x="2786063" y="4202113"/>
            <a:ext cx="44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B050"/>
                </a:solidFill>
                <a:latin typeface="Calibri" pitchFamily="34" charset="0"/>
              </a:rPr>
              <a:t>2 s</a:t>
            </a:r>
          </a:p>
        </p:txBody>
      </p:sp>
      <p:sp>
        <p:nvSpPr>
          <p:cNvPr id="66" name="TextovéPole 65"/>
          <p:cNvSpPr txBox="1">
            <a:spLocks noChangeArrowheads="1"/>
          </p:cNvSpPr>
          <p:nvPr/>
        </p:nvSpPr>
        <p:spPr bwMode="auto">
          <a:xfrm>
            <a:off x="3214688" y="3487738"/>
            <a:ext cx="44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B050"/>
                </a:solidFill>
                <a:latin typeface="Calibri" pitchFamily="34" charset="0"/>
              </a:rPr>
              <a:t>3 s</a:t>
            </a:r>
          </a:p>
        </p:txBody>
      </p:sp>
      <p:sp>
        <p:nvSpPr>
          <p:cNvPr id="67" name="TextovéPole 66"/>
          <p:cNvSpPr txBox="1">
            <a:spLocks noChangeArrowheads="1"/>
          </p:cNvSpPr>
          <p:nvPr/>
        </p:nvSpPr>
        <p:spPr bwMode="auto">
          <a:xfrm>
            <a:off x="3643313" y="2773363"/>
            <a:ext cx="44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B050"/>
                </a:solidFill>
                <a:latin typeface="Calibri" pitchFamily="34" charset="0"/>
              </a:rPr>
              <a:t>4 s</a:t>
            </a:r>
          </a:p>
        </p:txBody>
      </p:sp>
      <p:sp>
        <p:nvSpPr>
          <p:cNvPr id="68" name="TextovéPole 67"/>
          <p:cNvSpPr txBox="1">
            <a:spLocks noChangeArrowheads="1"/>
          </p:cNvSpPr>
          <p:nvPr/>
        </p:nvSpPr>
        <p:spPr bwMode="auto">
          <a:xfrm>
            <a:off x="4000500" y="2058988"/>
            <a:ext cx="44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0B050"/>
                </a:solidFill>
                <a:latin typeface="Calibri" pitchFamily="34" charset="0"/>
              </a:rPr>
              <a:t>5 s</a:t>
            </a:r>
          </a:p>
        </p:txBody>
      </p:sp>
      <p:sp>
        <p:nvSpPr>
          <p:cNvPr id="69" name="TextovéPole 68"/>
          <p:cNvSpPr txBox="1">
            <a:spLocks noChangeArrowheads="1"/>
          </p:cNvSpPr>
          <p:nvPr/>
        </p:nvSpPr>
        <p:spPr bwMode="auto">
          <a:xfrm>
            <a:off x="4984750" y="2273300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0000"/>
                </a:solidFill>
                <a:latin typeface="Calibri" pitchFamily="34" charset="0"/>
              </a:rPr>
              <a:t>1 m</a:t>
            </a:r>
          </a:p>
        </p:txBody>
      </p:sp>
      <p:sp>
        <p:nvSpPr>
          <p:cNvPr id="70" name="TextovéPole 69"/>
          <p:cNvSpPr txBox="1">
            <a:spLocks noChangeArrowheads="1"/>
          </p:cNvSpPr>
          <p:nvPr/>
        </p:nvSpPr>
        <p:spPr bwMode="auto">
          <a:xfrm>
            <a:off x="4286250" y="2000250"/>
            <a:ext cx="154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0000"/>
                </a:solidFill>
                <a:latin typeface="Calibri" pitchFamily="34" charset="0"/>
              </a:rPr>
              <a:t>Přede mnou:</a:t>
            </a:r>
          </a:p>
          <a:p>
            <a:pPr eaLnBrk="1" hangingPunct="1"/>
            <a:r>
              <a:rPr lang="cs-CZ">
                <a:solidFill>
                  <a:srgbClr val="FF0000"/>
                </a:solidFill>
                <a:latin typeface="Calibri" pitchFamily="34" charset="0"/>
              </a:rPr>
              <a:t>0 m</a:t>
            </a:r>
          </a:p>
        </p:txBody>
      </p:sp>
      <p:sp>
        <p:nvSpPr>
          <p:cNvPr id="71" name="TextovéPole 70"/>
          <p:cNvSpPr txBox="1">
            <a:spLocks noChangeArrowheads="1"/>
          </p:cNvSpPr>
          <p:nvPr/>
        </p:nvSpPr>
        <p:spPr bwMode="auto">
          <a:xfrm>
            <a:off x="5715000" y="2286000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0000"/>
                </a:solidFill>
                <a:latin typeface="Calibri" pitchFamily="34" charset="0"/>
              </a:rPr>
              <a:t>2 m</a:t>
            </a:r>
          </a:p>
        </p:txBody>
      </p:sp>
      <p:sp>
        <p:nvSpPr>
          <p:cNvPr id="72" name="TextovéPole 71"/>
          <p:cNvSpPr txBox="1">
            <a:spLocks noChangeArrowheads="1"/>
          </p:cNvSpPr>
          <p:nvPr/>
        </p:nvSpPr>
        <p:spPr bwMode="auto">
          <a:xfrm>
            <a:off x="6413500" y="2286000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0000"/>
                </a:solidFill>
                <a:latin typeface="Calibri" pitchFamily="34" charset="0"/>
              </a:rPr>
              <a:t>3 m</a:t>
            </a:r>
          </a:p>
        </p:txBody>
      </p:sp>
      <p:sp>
        <p:nvSpPr>
          <p:cNvPr id="73" name="Elipsa 72"/>
          <p:cNvSpPr/>
          <p:nvPr/>
        </p:nvSpPr>
        <p:spPr>
          <a:xfrm>
            <a:off x="6049963" y="3000375"/>
            <a:ext cx="142875" cy="142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4" name="TextovéPole 73"/>
          <p:cNvSpPr txBox="1">
            <a:spLocks noChangeArrowheads="1"/>
          </p:cNvSpPr>
          <p:nvPr/>
        </p:nvSpPr>
        <p:spPr bwMode="auto">
          <a:xfrm>
            <a:off x="6286500" y="2786063"/>
            <a:ext cx="1214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(</a:t>
            </a:r>
            <a:r>
              <a:rPr lang="cs-CZ" dirty="0">
                <a:solidFill>
                  <a:srgbClr val="00B0F0"/>
                </a:solidFill>
                <a:latin typeface="Calibri" pitchFamily="34" charset="0"/>
              </a:rPr>
              <a:t>4 s</a:t>
            </a:r>
            <a:r>
              <a:rPr lang="cs-CZ" dirty="0" smtClean="0">
                <a:latin typeface="Calibri" pitchFamily="34" charset="0"/>
              </a:rPr>
              <a:t>; </a:t>
            </a:r>
            <a:r>
              <a:rPr lang="cs-CZ" b="1" dirty="0">
                <a:latin typeface="Calibri" pitchFamily="34" charset="0"/>
              </a:rPr>
              <a:t>5 </a:t>
            </a:r>
            <a:r>
              <a:rPr lang="cs-CZ" b="1" dirty="0" smtClean="0">
                <a:latin typeface="Calibri" pitchFamily="34" charset="0"/>
              </a:rPr>
              <a:t>m</a:t>
            </a:r>
            <a:r>
              <a:rPr lang="cs-CZ" dirty="0" smtClean="0">
                <a:latin typeface="Calibri" pitchFamily="34" charset="0"/>
              </a:rPr>
              <a:t>)</a:t>
            </a:r>
            <a:endParaRPr lang="cs-CZ" dirty="0">
              <a:latin typeface="Calibri" pitchFamily="34" charset="0"/>
            </a:endParaRPr>
          </a:p>
        </p:txBody>
      </p:sp>
      <p:cxnSp>
        <p:nvCxnSpPr>
          <p:cNvPr id="76" name="Přímá spojovací čára 75"/>
          <p:cNvCxnSpPr/>
          <p:nvPr/>
        </p:nvCxnSpPr>
        <p:spPr>
          <a:xfrm rot="5400000">
            <a:off x="4496594" y="4353719"/>
            <a:ext cx="3143250" cy="1508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>
            <a:spLocks noChangeArrowheads="1"/>
          </p:cNvSpPr>
          <p:nvPr/>
        </p:nvSpPr>
        <p:spPr bwMode="auto">
          <a:xfrm>
            <a:off x="6161088" y="3016250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B</a:t>
            </a:r>
          </a:p>
        </p:txBody>
      </p:sp>
      <p:sp>
        <p:nvSpPr>
          <p:cNvPr id="78" name="TextovéPole 77"/>
          <p:cNvSpPr txBox="1">
            <a:spLocks noChangeArrowheads="1"/>
          </p:cNvSpPr>
          <p:nvPr/>
        </p:nvSpPr>
        <p:spPr bwMode="auto">
          <a:xfrm>
            <a:off x="6286499" y="3143250"/>
            <a:ext cx="121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(</a:t>
            </a:r>
            <a:r>
              <a:rPr lang="cs-CZ" dirty="0">
                <a:solidFill>
                  <a:srgbClr val="00B050"/>
                </a:solidFill>
                <a:latin typeface="Calibri" pitchFamily="34" charset="0"/>
              </a:rPr>
              <a:t>4 </a:t>
            </a:r>
            <a:r>
              <a:rPr lang="cs-CZ" dirty="0" smtClean="0">
                <a:solidFill>
                  <a:srgbClr val="00B050"/>
                </a:solidFill>
                <a:latin typeface="Calibri" pitchFamily="34" charset="0"/>
              </a:rPr>
              <a:t>s</a:t>
            </a:r>
            <a:r>
              <a:rPr lang="cs-CZ" dirty="0" smtClean="0">
                <a:latin typeface="Calibri" pitchFamily="34" charset="0"/>
              </a:rPr>
              <a:t>;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3 m</a:t>
            </a:r>
            <a:r>
              <a:rPr lang="cs-CZ" dirty="0" smtClean="0">
                <a:latin typeface="Calibri" pitchFamily="34" charset="0"/>
              </a:rPr>
              <a:t>)‘</a:t>
            </a:r>
            <a:endParaRPr lang="cs-CZ" dirty="0">
              <a:latin typeface="Calibri" pitchFamily="34" charset="0"/>
            </a:endParaRPr>
          </a:p>
        </p:txBody>
      </p:sp>
      <p:cxnSp>
        <p:nvCxnSpPr>
          <p:cNvPr id="80" name="Přímá spojovací čára 79"/>
          <p:cNvCxnSpPr/>
          <p:nvPr/>
        </p:nvCxnSpPr>
        <p:spPr>
          <a:xfrm rot="5400000">
            <a:off x="3643313" y="3000375"/>
            <a:ext cx="3857625" cy="21431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a 82"/>
          <p:cNvSpPr/>
          <p:nvPr/>
        </p:nvSpPr>
        <p:spPr>
          <a:xfrm>
            <a:off x="5989638" y="4429125"/>
            <a:ext cx="142875" cy="1428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4" name="Elipsa 83"/>
          <p:cNvSpPr/>
          <p:nvPr/>
        </p:nvSpPr>
        <p:spPr>
          <a:xfrm>
            <a:off x="5267325" y="4435474"/>
            <a:ext cx="142875" cy="1428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738438" y="3709988"/>
            <a:ext cx="142875" cy="1428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4138613" y="5214938"/>
            <a:ext cx="142875" cy="1428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7" name="TextovéPole 86"/>
          <p:cNvSpPr txBox="1">
            <a:spLocks noChangeArrowheads="1"/>
          </p:cNvSpPr>
          <p:nvPr/>
        </p:nvSpPr>
        <p:spPr bwMode="auto">
          <a:xfrm>
            <a:off x="6061075" y="4429125"/>
            <a:ext cx="306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C</a:t>
            </a:r>
          </a:p>
        </p:txBody>
      </p:sp>
      <p:sp>
        <p:nvSpPr>
          <p:cNvPr id="88" name="TextovéPole 87"/>
          <p:cNvSpPr txBox="1">
            <a:spLocks noChangeArrowheads="1"/>
          </p:cNvSpPr>
          <p:nvPr/>
        </p:nvSpPr>
        <p:spPr bwMode="auto">
          <a:xfrm>
            <a:off x="5410200" y="4443413"/>
            <a:ext cx="325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D</a:t>
            </a:r>
          </a:p>
        </p:txBody>
      </p:sp>
      <p:sp>
        <p:nvSpPr>
          <p:cNvPr id="89" name="TextovéPole 88"/>
          <p:cNvSpPr txBox="1">
            <a:spLocks noChangeArrowheads="1"/>
          </p:cNvSpPr>
          <p:nvPr/>
        </p:nvSpPr>
        <p:spPr bwMode="auto">
          <a:xfrm>
            <a:off x="2809875" y="3709988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E</a:t>
            </a:r>
          </a:p>
        </p:txBody>
      </p:sp>
      <p:sp>
        <p:nvSpPr>
          <p:cNvPr id="90" name="TextovéPole 89"/>
          <p:cNvSpPr txBox="1">
            <a:spLocks noChangeArrowheads="1"/>
          </p:cNvSpPr>
          <p:nvPr/>
        </p:nvSpPr>
        <p:spPr bwMode="auto">
          <a:xfrm>
            <a:off x="4210050" y="5286375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latin typeface="Calibri" pitchFamily="34" charset="0"/>
              </a:rPr>
              <a:t>F</a:t>
            </a:r>
          </a:p>
        </p:txBody>
      </p:sp>
      <p:sp>
        <p:nvSpPr>
          <p:cNvPr id="91" name="TextovéPole 90"/>
          <p:cNvSpPr txBox="1">
            <a:spLocks noChangeArrowheads="1"/>
          </p:cNvSpPr>
          <p:nvPr/>
        </p:nvSpPr>
        <p:spPr bwMode="auto">
          <a:xfrm>
            <a:off x="4214813" y="1357313"/>
            <a:ext cx="1428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0B050"/>
                </a:solidFill>
                <a:latin typeface="Calibri" pitchFamily="34" charset="0"/>
              </a:rPr>
              <a:t>já ve </a:t>
            </a:r>
            <a:r>
              <a:rPr lang="cs-CZ" dirty="0" smtClean="0">
                <a:solidFill>
                  <a:srgbClr val="00B050"/>
                </a:solidFill>
                <a:latin typeface="Calibri" pitchFamily="34" charset="0"/>
              </a:rPr>
              <a:t>vlaku </a:t>
            </a:r>
            <a:r>
              <a:rPr lang="cs-CZ" b="1" i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S‘</a:t>
            </a:r>
            <a:endParaRPr lang="cs-CZ" b="1" i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3" name="Přímá spojovací čára 92"/>
          <p:cNvCxnSpPr/>
          <p:nvPr/>
        </p:nvCxnSpPr>
        <p:spPr>
          <a:xfrm rot="10800000">
            <a:off x="2428875" y="3071813"/>
            <a:ext cx="3714750" cy="15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>
            <a:stCxn id="73" idx="2"/>
          </p:cNvCxnSpPr>
          <p:nvPr/>
        </p:nvCxnSpPr>
        <p:spPr>
          <a:xfrm rot="10800000">
            <a:off x="3857625" y="3071813"/>
            <a:ext cx="2192338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100"/>
          <p:cNvSpPr txBox="1">
            <a:spLocks noChangeArrowheads="1"/>
          </p:cNvSpPr>
          <p:nvPr/>
        </p:nvSpPr>
        <p:spPr bwMode="auto">
          <a:xfrm>
            <a:off x="7215188" y="2786063"/>
            <a:ext cx="128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 vůči </a:t>
            </a:r>
            <a:r>
              <a:rPr lang="cs-CZ" dirty="0">
                <a:latin typeface="Calibri" pitchFamily="34" charset="0"/>
              </a:rPr>
              <a:t>Zemi</a:t>
            </a:r>
          </a:p>
        </p:txBody>
      </p:sp>
      <p:sp>
        <p:nvSpPr>
          <p:cNvPr id="102" name="TextovéPole 101"/>
          <p:cNvSpPr txBox="1">
            <a:spLocks noChangeArrowheads="1"/>
          </p:cNvSpPr>
          <p:nvPr/>
        </p:nvSpPr>
        <p:spPr bwMode="auto">
          <a:xfrm>
            <a:off x="7215188" y="3143250"/>
            <a:ext cx="1210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 vůči </a:t>
            </a:r>
            <a:r>
              <a:rPr lang="cs-CZ" dirty="0" smtClean="0">
                <a:solidFill>
                  <a:srgbClr val="FF0000"/>
                </a:solidFill>
                <a:latin typeface="Calibri" pitchFamily="34" charset="0"/>
              </a:rPr>
              <a:t>vlaku</a:t>
            </a:r>
            <a:endParaRPr lang="cs-CZ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3" name="TextovéPole 102"/>
          <p:cNvSpPr txBox="1">
            <a:spLocks noChangeArrowheads="1"/>
          </p:cNvSpPr>
          <p:nvPr/>
        </p:nvSpPr>
        <p:spPr bwMode="auto">
          <a:xfrm>
            <a:off x="6786563" y="3929063"/>
            <a:ext cx="2250552" cy="18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latin typeface="Calibri" pitchFamily="34" charset="0"/>
              </a:rPr>
              <a:t>t</a:t>
            </a:r>
            <a:r>
              <a:rPr lang="cs-CZ" baseline="-25000" dirty="0" err="1" smtClean="0">
                <a:latin typeface="Calibri" pitchFamily="34" charset="0"/>
              </a:rPr>
              <a:t>B</a:t>
            </a:r>
            <a:r>
              <a:rPr lang="cs-CZ" dirty="0" smtClean="0">
                <a:latin typeface="Calibri" pitchFamily="34" charset="0"/>
              </a:rPr>
              <a:t>  = </a:t>
            </a:r>
            <a:r>
              <a:rPr lang="cs-CZ" dirty="0" smtClean="0">
                <a:solidFill>
                  <a:srgbClr val="00B0F0"/>
                </a:solidFill>
                <a:latin typeface="Calibri" pitchFamily="34" charset="0"/>
              </a:rPr>
              <a:t>4   </a:t>
            </a:r>
            <a:r>
              <a:rPr lang="cs-CZ" i="1" dirty="0" err="1" smtClean="0">
                <a:latin typeface="Calibri" pitchFamily="34" charset="0"/>
              </a:rPr>
              <a:t>x</a:t>
            </a:r>
            <a:r>
              <a:rPr lang="cs-CZ" baseline="-25000" dirty="0" err="1" smtClean="0">
                <a:latin typeface="Calibri" pitchFamily="34" charset="0"/>
              </a:rPr>
              <a:t>B</a:t>
            </a:r>
            <a:r>
              <a:rPr lang="cs-CZ" dirty="0" smtClean="0">
                <a:latin typeface="Calibri" pitchFamily="34" charset="0"/>
              </a:rPr>
              <a:t>  </a:t>
            </a:r>
            <a:r>
              <a:rPr lang="cs-CZ" dirty="0">
                <a:latin typeface="Calibri" pitchFamily="34" charset="0"/>
              </a:rPr>
              <a:t>= 5</a:t>
            </a:r>
            <a:endParaRPr lang="cs-CZ" dirty="0">
              <a:solidFill>
                <a:srgbClr val="00B0F0"/>
              </a:solidFill>
              <a:latin typeface="Calibri" pitchFamily="34" charset="0"/>
            </a:endParaRPr>
          </a:p>
          <a:p>
            <a:pPr eaLnBrk="1" hangingPunct="1"/>
            <a:r>
              <a:rPr lang="cs-CZ" i="1" dirty="0" err="1" smtClean="0">
                <a:latin typeface="Calibri" pitchFamily="34" charset="0"/>
              </a:rPr>
              <a:t>t‘</a:t>
            </a:r>
            <a:r>
              <a:rPr lang="cs-CZ" baseline="-25000" dirty="0" err="1" smtClean="0">
                <a:latin typeface="Calibri" pitchFamily="34" charset="0"/>
              </a:rPr>
              <a:t>B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= </a:t>
            </a:r>
            <a:r>
              <a:rPr lang="cs-CZ" dirty="0" smtClean="0">
                <a:solidFill>
                  <a:srgbClr val="32B503"/>
                </a:solidFill>
                <a:latin typeface="Calibri" pitchFamily="34" charset="0"/>
              </a:rPr>
              <a:t>4   </a:t>
            </a:r>
            <a:r>
              <a:rPr lang="cs-CZ" i="1" dirty="0" err="1" smtClean="0">
                <a:latin typeface="Calibri" pitchFamily="34" charset="0"/>
              </a:rPr>
              <a:t>x‘</a:t>
            </a:r>
            <a:r>
              <a:rPr lang="cs-CZ" baseline="-25000" dirty="0" err="1" smtClean="0">
                <a:latin typeface="Calibri" pitchFamily="34" charset="0"/>
              </a:rPr>
              <a:t>B</a:t>
            </a:r>
            <a:r>
              <a:rPr lang="cs-CZ" i="1" dirty="0" smtClean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= 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cs-CZ" dirty="0">
              <a:solidFill>
                <a:srgbClr val="32B503"/>
              </a:solidFill>
              <a:latin typeface="Calibri" pitchFamily="34" charset="0"/>
            </a:endParaRPr>
          </a:p>
          <a:p>
            <a:pPr eaLnBrk="1" hangingPunct="1"/>
            <a:endParaRPr lang="cs-CZ" sz="1400" baseline="-25000" dirty="0">
              <a:latin typeface="Calibri" pitchFamily="34" charset="0"/>
            </a:endParaRPr>
          </a:p>
          <a:p>
            <a:pPr eaLnBrk="1" hangingPunct="1"/>
            <a:r>
              <a:rPr lang="cs-CZ" sz="1400" dirty="0">
                <a:latin typeface="Calibri" pitchFamily="34" charset="0"/>
              </a:rPr>
              <a:t>rychlost Vlaku vůči Zemi: </a:t>
            </a:r>
            <a:r>
              <a:rPr lang="cs-CZ" sz="1400" i="1" dirty="0" smtClean="0">
                <a:latin typeface="Calibri" pitchFamily="34" charset="0"/>
              </a:rPr>
              <a:t>V</a:t>
            </a:r>
            <a:r>
              <a:rPr lang="cs-CZ" sz="1400" baseline="-25000" dirty="0" smtClean="0">
                <a:latin typeface="Calibri" pitchFamily="34" charset="0"/>
              </a:rPr>
              <a:t>V</a:t>
            </a:r>
            <a:endParaRPr lang="cs-CZ" sz="1400" dirty="0">
              <a:latin typeface="Calibri" pitchFamily="34" charset="0"/>
            </a:endParaRPr>
          </a:p>
          <a:p>
            <a:pPr eaLnBrk="1" hangingPunct="1"/>
            <a:r>
              <a:rPr lang="cs-CZ" i="1" dirty="0" err="1" smtClean="0">
                <a:latin typeface="Calibri" pitchFamily="34" charset="0"/>
              </a:rPr>
              <a:t>x‘</a:t>
            </a:r>
            <a:r>
              <a:rPr lang="cs-CZ" baseline="-25000" dirty="0" err="1" smtClean="0">
                <a:latin typeface="Calibri" pitchFamily="34" charset="0"/>
              </a:rPr>
              <a:t>B</a:t>
            </a:r>
            <a:r>
              <a:rPr lang="cs-CZ" i="1" dirty="0" smtClean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= </a:t>
            </a:r>
            <a:r>
              <a:rPr lang="cs-CZ" i="1" dirty="0" err="1" smtClean="0">
                <a:latin typeface="Calibri" pitchFamily="34" charset="0"/>
              </a:rPr>
              <a:t>x</a:t>
            </a:r>
            <a:r>
              <a:rPr lang="cs-CZ" baseline="-25000" dirty="0" err="1" smtClean="0">
                <a:latin typeface="Calibri" pitchFamily="34" charset="0"/>
              </a:rPr>
              <a:t>B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– </a:t>
            </a:r>
            <a:r>
              <a:rPr lang="cs-CZ" i="1" dirty="0" err="1" smtClean="0">
                <a:latin typeface="Calibri" pitchFamily="34" charset="0"/>
              </a:rPr>
              <a:t>V</a:t>
            </a:r>
            <a:r>
              <a:rPr lang="cs-CZ" baseline="-25000" dirty="0" err="1" smtClean="0">
                <a:latin typeface="Calibri" pitchFamily="34" charset="0"/>
              </a:rPr>
              <a:t>V</a:t>
            </a:r>
            <a:r>
              <a:rPr lang="cs-CZ" i="1" dirty="0" err="1" smtClean="0">
                <a:latin typeface="Calibri" pitchFamily="34" charset="0"/>
              </a:rPr>
              <a:t>t</a:t>
            </a:r>
            <a:r>
              <a:rPr lang="cs-CZ" baseline="-25000" dirty="0" err="1" smtClean="0">
                <a:latin typeface="Calibri" pitchFamily="34" charset="0"/>
              </a:rPr>
              <a:t>B</a:t>
            </a:r>
            <a:endParaRPr lang="cs-CZ" i="1" dirty="0">
              <a:latin typeface="Calibri" pitchFamily="34" charset="0"/>
            </a:endParaRPr>
          </a:p>
          <a:p>
            <a:pPr eaLnBrk="1" hangingPunct="1"/>
            <a:r>
              <a:rPr lang="cs-CZ" i="1" dirty="0" err="1" smtClean="0">
                <a:latin typeface="Calibri" pitchFamily="34" charset="0"/>
              </a:rPr>
              <a:t>t‘</a:t>
            </a:r>
            <a:r>
              <a:rPr lang="cs-CZ" baseline="-25000" dirty="0" err="1" smtClean="0">
                <a:latin typeface="Calibri" pitchFamily="34" charset="0"/>
              </a:rPr>
              <a:t>B</a:t>
            </a:r>
            <a:r>
              <a:rPr lang="cs-CZ" dirty="0" smtClean="0">
                <a:latin typeface="Calibri" pitchFamily="34" charset="0"/>
              </a:rPr>
              <a:t>  </a:t>
            </a:r>
            <a:r>
              <a:rPr lang="cs-CZ" dirty="0">
                <a:latin typeface="Calibri" pitchFamily="34" charset="0"/>
              </a:rPr>
              <a:t>= </a:t>
            </a:r>
            <a:r>
              <a:rPr lang="cs-CZ" i="1" dirty="0" err="1" smtClean="0">
                <a:latin typeface="Calibri" pitchFamily="34" charset="0"/>
              </a:rPr>
              <a:t>t</a:t>
            </a:r>
            <a:r>
              <a:rPr lang="cs-CZ" baseline="-25000" dirty="0" err="1" smtClean="0">
                <a:latin typeface="Calibri" pitchFamily="34" charset="0"/>
              </a:rPr>
              <a:t>B</a:t>
            </a:r>
            <a:endParaRPr lang="cs-CZ" baseline="-25000" dirty="0">
              <a:latin typeface="Calibri" pitchFamily="34" charset="0"/>
            </a:endParaRPr>
          </a:p>
          <a:p>
            <a:pPr eaLnBrk="1" hangingPunct="1"/>
            <a:r>
              <a:rPr lang="cs-CZ" b="1" i="1" dirty="0">
                <a:latin typeface="Calibri" pitchFamily="34" charset="0"/>
              </a:rPr>
              <a:t>Galileiho </a:t>
            </a:r>
            <a:r>
              <a:rPr lang="cs-CZ" b="1" i="1" dirty="0" err="1">
                <a:latin typeface="Calibri" pitchFamily="34" charset="0"/>
              </a:rPr>
              <a:t>trafo</a:t>
            </a:r>
            <a:endParaRPr lang="cs-CZ" b="1" i="1" dirty="0">
              <a:latin typeface="Calibri" pitchFamily="34" charset="0"/>
            </a:endParaRPr>
          </a:p>
        </p:txBody>
      </p:sp>
      <p:sp>
        <p:nvSpPr>
          <p:cNvPr id="4" name="TextovéPole 100"/>
          <p:cNvSpPr txBox="1">
            <a:spLocks noChangeArrowheads="1"/>
          </p:cNvSpPr>
          <p:nvPr/>
        </p:nvSpPr>
        <p:spPr bwMode="auto">
          <a:xfrm>
            <a:off x="6315075" y="1198563"/>
            <a:ext cx="2828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latin typeface="Calibri" pitchFamily="34" charset="0"/>
              </a:rPr>
              <a:t> CD: současné (vlak, Země)</a:t>
            </a:r>
          </a:p>
        </p:txBody>
      </p:sp>
      <p:sp>
        <p:nvSpPr>
          <p:cNvPr id="7" name="TextovéPole 100"/>
          <p:cNvSpPr txBox="1">
            <a:spLocks noChangeArrowheads="1"/>
          </p:cNvSpPr>
          <p:nvPr/>
        </p:nvSpPr>
        <p:spPr bwMode="auto">
          <a:xfrm>
            <a:off x="6673850" y="1512888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latin typeface="Calibri" pitchFamily="34" charset="0"/>
              </a:rPr>
              <a:t> 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CB: </a:t>
            </a:r>
            <a:r>
              <a:rPr lang="cs-C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soumístné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(</a:t>
            </a:r>
            <a:r>
              <a:rPr lang="cs-CZ" b="1" dirty="0">
                <a:latin typeface="Calibri" pitchFamily="34" charset="0"/>
              </a:rPr>
              <a:t>Země</a:t>
            </a:r>
            <a:r>
              <a:rPr lang="cs-CZ" dirty="0">
                <a:latin typeface="Calibri" pitchFamily="34" charset="0"/>
              </a:rPr>
              <a:t>)</a:t>
            </a:r>
          </a:p>
        </p:txBody>
      </p:sp>
      <p:sp>
        <p:nvSpPr>
          <p:cNvPr id="10" name="TextovéPole 100"/>
          <p:cNvSpPr txBox="1">
            <a:spLocks noChangeArrowheads="1"/>
          </p:cNvSpPr>
          <p:nvPr/>
        </p:nvSpPr>
        <p:spPr bwMode="auto">
          <a:xfrm>
            <a:off x="6669088" y="1808163"/>
            <a:ext cx="2506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ln>
                  <a:solidFill>
                    <a:srgbClr val="F7C774"/>
                  </a:solidFill>
                </a:ln>
                <a:latin typeface="Calibri" pitchFamily="34" charset="0"/>
              </a:rPr>
              <a:t> 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DB: </a:t>
            </a:r>
            <a:r>
              <a:rPr lang="cs-C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soumístné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 (</a:t>
            </a:r>
            <a:r>
              <a:rPr lang="cs-CZ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vlak</a:t>
            </a:r>
            <a:r>
              <a:rPr lang="cs-C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)‘</a:t>
            </a:r>
            <a:endParaRPr lang="cs-CZ" dirty="0">
              <a:ln>
                <a:solidFill>
                  <a:srgbClr val="F7C774"/>
                </a:solidFill>
              </a:ln>
              <a:latin typeface="Calibri" pitchFamily="34" charset="0"/>
            </a:endParaRPr>
          </a:p>
        </p:txBody>
      </p:sp>
      <p:sp>
        <p:nvSpPr>
          <p:cNvPr id="81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92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15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cxnSp>
        <p:nvCxnSpPr>
          <p:cNvPr id="14" name="Přímá spojnice 13"/>
          <p:cNvCxnSpPr/>
          <p:nvPr/>
        </p:nvCxnSpPr>
        <p:spPr>
          <a:xfrm flipH="1">
            <a:off x="6061076" y="3071813"/>
            <a:ext cx="71437" cy="142875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5345113" y="4495801"/>
            <a:ext cx="690562" cy="31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H="1">
            <a:off x="5336374" y="3071812"/>
            <a:ext cx="766763" cy="14239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/>
          <p:cNvCxnSpPr/>
          <p:nvPr/>
        </p:nvCxnSpPr>
        <p:spPr>
          <a:xfrm>
            <a:off x="5355034" y="4539224"/>
            <a:ext cx="690562" cy="3175"/>
          </a:xfrm>
          <a:prstGeom prst="line">
            <a:avLst/>
          </a:prstGeom>
          <a:ln w="38100">
            <a:solidFill>
              <a:srgbClr val="32B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>
            <a:spLocks noChangeArrowheads="1"/>
          </p:cNvSpPr>
          <p:nvPr/>
        </p:nvSpPr>
        <p:spPr bwMode="auto">
          <a:xfrm>
            <a:off x="2587626" y="1322665"/>
            <a:ext cx="293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i="1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cs-CZ" b="1" i="1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5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4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8" dur="10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20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74" grpId="0"/>
      <p:bldP spid="77" grpId="0"/>
      <p:bldP spid="78" grpId="0"/>
      <p:bldP spid="84" grpId="0" animBg="1"/>
      <p:bldP spid="85" grpId="0" animBg="1"/>
      <p:bldP spid="86" grpId="0" animBg="1"/>
      <p:bldP spid="88" grpId="0"/>
      <p:bldP spid="89" grpId="0"/>
      <p:bldP spid="90" grpId="0"/>
      <p:bldP spid="91" grpId="0"/>
      <p:bldP spid="101" grpId="0"/>
      <p:bldP spid="102" grpId="0"/>
      <p:bldP spid="103" grpId="0" uiExpand="1" build="allAtOnce"/>
      <p:bldP spid="4" grpId="0"/>
      <p:bldP spid="7" grpId="0"/>
      <p:bldP spid="10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7950" y="1557338"/>
            <a:ext cx="8686800" cy="935037"/>
          </a:xfrm>
        </p:spPr>
        <p:txBody>
          <a:bodyPr/>
          <a:lstStyle/>
          <a:p>
            <a:pPr lvl="1" eaLnBrk="1" hangingPunct="1"/>
            <a:r>
              <a:rPr lang="cs-CZ" dirty="0" smtClean="0">
                <a:solidFill>
                  <a:schemeClr val="tx1"/>
                </a:solidFill>
              </a:rPr>
              <a:t>Délka vozu = (poloha začátku) – (poloha konce)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!! Pohybuje-li se vůz, je nutno měřit v tomtéž čase !!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1908175" y="260350"/>
            <a:ext cx="5616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400" i="1">
                <a:latin typeface="Book Antiqua" pitchFamily="18" charset="0"/>
              </a:rPr>
              <a:t>Délka vozu; současnost</a:t>
            </a:r>
            <a:endParaRPr lang="en-US" sz="4400" i="1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-107950" y="2492375"/>
            <a:ext cx="8686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latin typeface="Franklin Gothic Book" pitchFamily="34" charset="0"/>
              </a:rPr>
              <a:t>Dvě události A ≡ </a:t>
            </a:r>
            <a:r>
              <a:rPr lang="cs-CZ" sz="2800" dirty="0" smtClean="0">
                <a:latin typeface="Franklin Gothic Book" pitchFamily="34" charset="0"/>
              </a:rPr>
              <a:t>[</a:t>
            </a:r>
            <a:r>
              <a:rPr lang="cs-CZ" sz="2800" i="1" dirty="0" err="1" smtClean="0">
                <a:latin typeface="Franklin Gothic Book" pitchFamily="34" charset="0"/>
              </a:rPr>
              <a:t>t</a:t>
            </a:r>
            <a:r>
              <a:rPr lang="cs-CZ" sz="2800" baseline="-25000" dirty="0" err="1" smtClean="0">
                <a:latin typeface="Franklin Gothic Book" pitchFamily="34" charset="0"/>
              </a:rPr>
              <a:t>A</a:t>
            </a:r>
            <a:r>
              <a:rPr lang="cs-CZ" sz="2800" dirty="0" smtClean="0">
                <a:latin typeface="Franklin Gothic Book" pitchFamily="34" charset="0"/>
              </a:rPr>
              <a:t>, </a:t>
            </a:r>
            <a:r>
              <a:rPr lang="cs-CZ" sz="2800" b="1" i="1" dirty="0" err="1" smtClean="0">
                <a:latin typeface="Franklin Gothic Book" pitchFamily="34" charset="0"/>
              </a:rPr>
              <a:t>r</a:t>
            </a:r>
            <a:r>
              <a:rPr lang="cs-CZ" sz="2800" baseline="-25000" dirty="0" err="1" smtClean="0">
                <a:latin typeface="Franklin Gothic Book" pitchFamily="34" charset="0"/>
              </a:rPr>
              <a:t>A</a:t>
            </a:r>
            <a:r>
              <a:rPr lang="cs-CZ" sz="2800" dirty="0" smtClean="0">
                <a:latin typeface="Franklin Gothic Book" pitchFamily="34" charset="0"/>
              </a:rPr>
              <a:t>]; </a:t>
            </a:r>
            <a:r>
              <a:rPr lang="cs-CZ" sz="2800" dirty="0">
                <a:latin typeface="Franklin Gothic Book" pitchFamily="34" charset="0"/>
              </a:rPr>
              <a:t>B ≡ </a:t>
            </a:r>
            <a:r>
              <a:rPr lang="cs-CZ" sz="2800" dirty="0" smtClean="0">
                <a:latin typeface="Franklin Gothic Book" pitchFamily="34" charset="0"/>
              </a:rPr>
              <a:t>[</a:t>
            </a:r>
            <a:r>
              <a:rPr lang="cs-CZ" sz="2800" i="1" dirty="0" err="1" smtClean="0">
                <a:latin typeface="Franklin Gothic Book" pitchFamily="34" charset="0"/>
              </a:rPr>
              <a:t>t</a:t>
            </a:r>
            <a:r>
              <a:rPr lang="cs-CZ" sz="2800" baseline="-25000" dirty="0" err="1" smtClean="0">
                <a:latin typeface="Franklin Gothic Book" pitchFamily="34" charset="0"/>
              </a:rPr>
              <a:t>B</a:t>
            </a:r>
            <a:r>
              <a:rPr lang="cs-CZ" sz="2800" dirty="0" smtClean="0">
                <a:latin typeface="Franklin Gothic Book" pitchFamily="34" charset="0"/>
              </a:rPr>
              <a:t>, </a:t>
            </a:r>
            <a:r>
              <a:rPr lang="cs-CZ" sz="2800" b="1" i="1" dirty="0" err="1" smtClean="0">
                <a:latin typeface="Franklin Gothic Book" pitchFamily="34" charset="0"/>
              </a:rPr>
              <a:t>r</a:t>
            </a:r>
            <a:r>
              <a:rPr lang="cs-CZ" sz="2800" baseline="-25000" dirty="0" err="1" smtClean="0">
                <a:latin typeface="Franklin Gothic Book" pitchFamily="34" charset="0"/>
              </a:rPr>
              <a:t>B</a:t>
            </a:r>
            <a:r>
              <a:rPr lang="cs-CZ" sz="2800" dirty="0" smtClean="0">
                <a:latin typeface="Franklin Gothic Book" pitchFamily="34" charset="0"/>
              </a:rPr>
              <a:t>] </a:t>
            </a:r>
            <a:r>
              <a:rPr lang="cs-CZ" sz="2800" dirty="0">
                <a:latin typeface="Franklin Gothic Book" pitchFamily="34" charset="0"/>
              </a:rPr>
              <a:t>jsou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cs-CZ" sz="2400" dirty="0">
                <a:latin typeface="Franklin Gothic Book" pitchFamily="34" charset="0"/>
              </a:rPr>
              <a:t>současné, když </a:t>
            </a:r>
            <a:r>
              <a:rPr lang="cs-CZ" sz="2400" i="1" dirty="0" err="1">
                <a:latin typeface="Franklin Gothic Book" pitchFamily="34" charset="0"/>
              </a:rPr>
              <a:t>t</a:t>
            </a:r>
            <a:r>
              <a:rPr lang="cs-CZ" sz="2400" baseline="-25000" dirty="0" err="1">
                <a:latin typeface="Franklin Gothic Book" pitchFamily="34" charset="0"/>
              </a:rPr>
              <a:t>A</a:t>
            </a:r>
            <a:r>
              <a:rPr lang="cs-CZ" sz="2400" baseline="-25000" dirty="0">
                <a:latin typeface="Franklin Gothic Book" pitchFamily="34" charset="0"/>
              </a:rPr>
              <a:t> </a:t>
            </a:r>
            <a:r>
              <a:rPr lang="cs-CZ" sz="2400" dirty="0">
                <a:latin typeface="Franklin Gothic Book" pitchFamily="34" charset="0"/>
              </a:rPr>
              <a:t>= </a:t>
            </a:r>
            <a:r>
              <a:rPr lang="cs-CZ" sz="2400" i="1" dirty="0" err="1">
                <a:latin typeface="Franklin Gothic Book" pitchFamily="34" charset="0"/>
              </a:rPr>
              <a:t>t</a:t>
            </a:r>
            <a:r>
              <a:rPr lang="cs-CZ" sz="2400" baseline="-25000" dirty="0" err="1">
                <a:latin typeface="Franklin Gothic Book" pitchFamily="34" charset="0"/>
              </a:rPr>
              <a:t>B</a:t>
            </a:r>
            <a:r>
              <a:rPr lang="cs-CZ" sz="2400" baseline="-25000" dirty="0">
                <a:latin typeface="Franklin Gothic Book" pitchFamily="34" charset="0"/>
              </a:rPr>
              <a:t> </a:t>
            </a:r>
            <a:r>
              <a:rPr lang="cs-CZ" sz="2400" dirty="0">
                <a:latin typeface="Franklin Gothic Book" pitchFamily="34" charset="0"/>
              </a:rPr>
              <a:t>(např. v 7h ráno)</a:t>
            </a:r>
            <a:endParaRPr lang="cs-CZ" sz="2400" baseline="-25000" dirty="0">
              <a:latin typeface="Franklin Gothic Book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cs-CZ" sz="2400" dirty="0" err="1">
                <a:latin typeface="Franklin Gothic Book" pitchFamily="34" charset="0"/>
              </a:rPr>
              <a:t>soumístné</a:t>
            </a:r>
            <a:r>
              <a:rPr lang="cs-CZ" sz="2400" dirty="0">
                <a:latin typeface="Franklin Gothic Book" pitchFamily="34" charset="0"/>
              </a:rPr>
              <a:t>, když </a:t>
            </a:r>
            <a:r>
              <a:rPr lang="cs-CZ" sz="2400" b="1" i="1" dirty="0" err="1">
                <a:latin typeface="Franklin Gothic Book" pitchFamily="34" charset="0"/>
              </a:rPr>
              <a:t>r</a:t>
            </a:r>
            <a:r>
              <a:rPr lang="cs-CZ" sz="2400" baseline="-25000" dirty="0" err="1">
                <a:latin typeface="Franklin Gothic Book" pitchFamily="34" charset="0"/>
              </a:rPr>
              <a:t>A</a:t>
            </a:r>
            <a:r>
              <a:rPr lang="cs-CZ" sz="2400" baseline="-25000" dirty="0">
                <a:latin typeface="Franklin Gothic Book" pitchFamily="34" charset="0"/>
              </a:rPr>
              <a:t> </a:t>
            </a:r>
            <a:r>
              <a:rPr lang="cs-CZ" sz="2400" dirty="0">
                <a:latin typeface="Franklin Gothic Book" pitchFamily="34" charset="0"/>
              </a:rPr>
              <a:t>= </a:t>
            </a:r>
            <a:r>
              <a:rPr lang="cs-CZ" sz="2400" b="1" i="1" dirty="0" err="1">
                <a:latin typeface="Franklin Gothic Book" pitchFamily="34" charset="0"/>
              </a:rPr>
              <a:t>r</a:t>
            </a:r>
            <a:r>
              <a:rPr lang="cs-CZ" sz="2400" baseline="-25000" dirty="0" err="1">
                <a:latin typeface="Franklin Gothic Book" pitchFamily="34" charset="0"/>
              </a:rPr>
              <a:t>B</a:t>
            </a:r>
            <a:r>
              <a:rPr lang="cs-CZ" sz="2400" dirty="0">
                <a:latin typeface="Franklin Gothic Book" pitchFamily="34" charset="0"/>
              </a:rPr>
              <a:t> (např. v mé pravé ruce)</a:t>
            </a:r>
          </a:p>
        </p:txBody>
      </p: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-107950" y="3860800"/>
            <a:ext cx="86868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latin typeface="Franklin Gothic Book" pitchFamily="34" charset="0"/>
              </a:rPr>
              <a:t>Klasická fyzika: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cs-CZ" sz="2400" dirty="0">
                <a:latin typeface="Franklin Gothic Book" pitchFamily="34" charset="0"/>
              </a:rPr>
              <a:t>současnost je absolutní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cs-CZ" sz="2400" dirty="0" err="1">
                <a:latin typeface="Franklin Gothic Book" pitchFamily="34" charset="0"/>
              </a:rPr>
              <a:t>soumístnost</a:t>
            </a:r>
            <a:r>
              <a:rPr lang="cs-CZ" sz="2400" dirty="0">
                <a:latin typeface="Franklin Gothic Book" pitchFamily="34" charset="0"/>
              </a:rPr>
              <a:t> je </a:t>
            </a:r>
            <a:r>
              <a:rPr lang="cs-CZ" sz="2400" dirty="0" smtClean="0">
                <a:latin typeface="Franklin Gothic Book" pitchFamily="34" charset="0"/>
              </a:rPr>
              <a:t>relativní (</a:t>
            </a:r>
            <a:r>
              <a:rPr lang="cs-CZ" sz="2400" dirty="0" err="1" smtClean="0">
                <a:latin typeface="Franklin Gothic Book" pitchFamily="34" charset="0"/>
              </a:rPr>
              <a:t>kafe</a:t>
            </a:r>
            <a:r>
              <a:rPr lang="cs-CZ" sz="2400" dirty="0" smtClean="0">
                <a:latin typeface="Franklin Gothic Book" pitchFamily="34" charset="0"/>
              </a:rPr>
              <a:t> ve vlaku)</a:t>
            </a:r>
            <a:endParaRPr lang="cs-CZ" sz="2400" dirty="0">
              <a:latin typeface="Franklin Gothic Book" pitchFamily="34" charset="0"/>
            </a:endParaRPr>
          </a:p>
        </p:txBody>
      </p:sp>
      <p:sp>
        <p:nvSpPr>
          <p:cNvPr id="7" name="Zástupný symbol pro obsah 2"/>
          <p:cNvSpPr>
            <a:spLocks/>
          </p:cNvSpPr>
          <p:nvPr/>
        </p:nvSpPr>
        <p:spPr bwMode="auto">
          <a:xfrm>
            <a:off x="-82550" y="5300663"/>
            <a:ext cx="86868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solidFill>
                  <a:srgbClr val="009900"/>
                </a:solidFill>
                <a:latin typeface="Franklin Gothic Book" pitchFamily="34" charset="0"/>
              </a:rPr>
              <a:t>(Relativita: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cs-CZ" sz="2400" dirty="0">
                <a:solidFill>
                  <a:srgbClr val="009900"/>
                </a:solidFill>
                <a:latin typeface="Franklin Gothic Book" pitchFamily="34" charset="0"/>
              </a:rPr>
              <a:t>současnost i </a:t>
            </a:r>
            <a:r>
              <a:rPr lang="cs-CZ" sz="2400" dirty="0" err="1">
                <a:solidFill>
                  <a:srgbClr val="009900"/>
                </a:solidFill>
                <a:latin typeface="Franklin Gothic Book" pitchFamily="34" charset="0"/>
              </a:rPr>
              <a:t>soumístnost</a:t>
            </a:r>
            <a:r>
              <a:rPr lang="cs-CZ" sz="2400" dirty="0">
                <a:solidFill>
                  <a:srgbClr val="009900"/>
                </a:solidFill>
                <a:latin typeface="Franklin Gothic Book" pitchFamily="34" charset="0"/>
              </a:rPr>
              <a:t> jsou relativní)</a:t>
            </a:r>
            <a:endParaRPr lang="cs-CZ" sz="2400" baseline="-25000" dirty="0">
              <a:solidFill>
                <a:srgbClr val="009900"/>
              </a:solidFill>
              <a:latin typeface="Franklin Gothic Book" pitchFamily="34" charset="0"/>
            </a:endParaRPr>
          </a:p>
        </p:txBody>
      </p:sp>
      <p:sp>
        <p:nvSpPr>
          <p:cNvPr id="10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2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16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285875"/>
            <a:ext cx="8713788" cy="45196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b="1" i="1" dirty="0" smtClean="0">
                <a:solidFill>
                  <a:srgbClr val="CC0000"/>
                </a:solidFill>
              </a:rPr>
              <a:t>Částice</a:t>
            </a:r>
            <a:r>
              <a:rPr lang="cs-CZ" sz="3000" dirty="0" smtClean="0"/>
              <a:t> (hmotný bod): určena jen polohou </a:t>
            </a:r>
            <a:r>
              <a:rPr lang="cs-CZ" sz="3000" b="1" i="1" dirty="0" smtClean="0"/>
              <a:t>r</a:t>
            </a:r>
            <a:r>
              <a:rPr lang="cs-CZ" sz="3000" i="1" dirty="0" smtClean="0"/>
              <a:t> = </a:t>
            </a:r>
            <a:r>
              <a:rPr lang="cs-CZ" sz="3000" b="1" i="1" dirty="0" smtClean="0"/>
              <a:t>r</a:t>
            </a:r>
            <a:r>
              <a:rPr lang="cs-CZ" sz="3000" i="1" dirty="0" smtClean="0"/>
              <a:t>(t)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endParaRPr lang="cs-CZ" sz="1600" b="1" i="1" dirty="0" smtClean="0">
              <a:solidFill>
                <a:srgbClr val="CC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b="1" i="1" dirty="0" smtClean="0">
                <a:solidFill>
                  <a:srgbClr val="CC0000"/>
                </a:solidFill>
              </a:rPr>
              <a:t>Volná</a:t>
            </a:r>
            <a:r>
              <a:rPr lang="cs-CZ" sz="3000" dirty="0" smtClean="0"/>
              <a:t> částice (VČ): bez vnějších sil a bez vazeb 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endParaRPr lang="cs-CZ" sz="1600" dirty="0" smtClean="0"/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b="1" i="1" dirty="0" smtClean="0">
                <a:solidFill>
                  <a:srgbClr val="CC0000"/>
                </a:solidFill>
                <a:sym typeface="Wingdings" pitchFamily="2" charset="2"/>
              </a:rPr>
              <a:t>Inerciální soustava</a:t>
            </a:r>
            <a:r>
              <a:rPr lang="cs-CZ" sz="3000" dirty="0" smtClean="0">
                <a:sym typeface="Wingdings" pitchFamily="2" charset="2"/>
              </a:rPr>
              <a:t>: vztažná soustava, vůči níž každá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cs-CZ" sz="3000" dirty="0">
                <a:sym typeface="Wingdings" pitchFamily="2" charset="2"/>
              </a:rPr>
              <a:t>	VČ letí rovnoměrně přímočaře </a:t>
            </a:r>
            <a:r>
              <a:rPr lang="cs-CZ" sz="3000" dirty="0" smtClean="0">
                <a:sym typeface="Wingdings" pitchFamily="2" charset="2"/>
              </a:rPr>
              <a:t>(nebo stojí)</a:t>
            </a:r>
            <a:endParaRPr lang="cs-CZ" sz="3000" dirty="0"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1800" i="1" dirty="0">
                <a:sym typeface="Wingdings" pitchFamily="2" charset="2"/>
              </a:rPr>
              <a:t>neboli</a:t>
            </a:r>
            <a:r>
              <a:rPr lang="cs-CZ" sz="1800" dirty="0">
                <a:sym typeface="Wingdings" pitchFamily="2" charset="2"/>
              </a:rPr>
              <a:t> </a:t>
            </a:r>
            <a:r>
              <a:rPr lang="cs-CZ" sz="1800" dirty="0" smtClean="0">
                <a:sym typeface="Wingdings" pitchFamily="2" charset="2"/>
              </a:rPr>
              <a:t>	VČ se pohybuje bez zrychlení; </a:t>
            </a:r>
            <a:endParaRPr lang="cs-CZ" sz="1800" b="1" dirty="0" smtClean="0"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1800" i="1" dirty="0" smtClean="0">
                <a:sym typeface="Wingdings" pitchFamily="2" charset="2"/>
              </a:rPr>
              <a:t>neboli</a:t>
            </a:r>
            <a:r>
              <a:rPr lang="cs-CZ" sz="1800" dirty="0" smtClean="0">
                <a:sym typeface="Wingdings" pitchFamily="2" charset="2"/>
              </a:rPr>
              <a:t> 	VČ má stálou rychlost (směr i velikost); </a:t>
            </a:r>
            <a:endParaRPr lang="cs-CZ" sz="1800" b="1" dirty="0" smtClean="0"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endParaRPr lang="cs-CZ" sz="1600" dirty="0" smtClean="0"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dirty="0" smtClean="0">
                <a:sym typeface="Wingdings" pitchFamily="2" charset="2"/>
              </a:rPr>
              <a:t>Na grafikonu: </a:t>
            </a:r>
            <a:r>
              <a:rPr lang="cs-CZ" sz="3000" dirty="0" smtClean="0">
                <a:solidFill>
                  <a:srgbClr val="FF0000"/>
                </a:solidFill>
                <a:sym typeface="Wingdings" pitchFamily="2" charset="2"/>
              </a:rPr>
              <a:t>světočárou</a:t>
            </a:r>
            <a:r>
              <a:rPr lang="cs-CZ" sz="3000" dirty="0" smtClean="0">
                <a:sym typeface="Wingdings" pitchFamily="2" charset="2"/>
              </a:rPr>
              <a:t> VČ je přímka.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476375" y="476250"/>
            <a:ext cx="633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Inerciální soustava </a:t>
            </a:r>
            <a:r>
              <a:rPr lang="cs-CZ" sz="4000" i="1">
                <a:latin typeface="Book Antiqua" pitchFamily="18" charset="0"/>
              </a:rPr>
              <a:t>S, S’,…</a:t>
            </a:r>
          </a:p>
        </p:txBody>
      </p:sp>
      <p:sp>
        <p:nvSpPr>
          <p:cNvPr id="7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17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2565400"/>
            <a:ext cx="8229600" cy="36004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b="1" i="1" dirty="0" smtClean="0">
                <a:solidFill>
                  <a:schemeClr val="tx1"/>
                </a:solidFill>
                <a:latin typeface="Book Antiqua" pitchFamily="18" charset="0"/>
              </a:rPr>
              <a:t>Newton:</a:t>
            </a:r>
            <a:r>
              <a:rPr lang="cs-CZ" sz="3000" b="1" i="1" dirty="0" smtClean="0">
                <a:latin typeface="Book Antiqua" pitchFamily="18" charset="0"/>
              </a:rPr>
              <a:t> </a:t>
            </a:r>
            <a:r>
              <a:rPr lang="cs-CZ" sz="3000" dirty="0" smtClean="0">
                <a:latin typeface="Book Antiqua" pitchFamily="18" charset="0"/>
              </a:rPr>
              <a:t>„Hlavní inerciální soustavou“ je </a:t>
            </a:r>
            <a:br>
              <a:rPr lang="cs-CZ" sz="3000" dirty="0" smtClean="0">
                <a:latin typeface="Book Antiqua" pitchFamily="18" charset="0"/>
              </a:rPr>
            </a:br>
            <a:r>
              <a:rPr lang="cs-CZ" sz="3000" b="1" i="1" dirty="0" smtClean="0">
                <a:latin typeface="Book Antiqua" pitchFamily="18" charset="0"/>
              </a:rPr>
              <a:t>absolutní prostor</a:t>
            </a:r>
            <a:r>
              <a:rPr lang="cs-CZ" sz="3000" i="1" dirty="0" smtClean="0">
                <a:latin typeface="Book Antiqua" pitchFamily="18" charset="0"/>
              </a:rPr>
              <a:t> </a:t>
            </a:r>
            <a:r>
              <a:rPr lang="cs-CZ" sz="3000" dirty="0" smtClean="0">
                <a:latin typeface="Book Antiqua" pitchFamily="18" charset="0"/>
              </a:rPr>
              <a:t>a </a:t>
            </a:r>
            <a:r>
              <a:rPr lang="cs-CZ" sz="3000" b="1" i="1" dirty="0" smtClean="0">
                <a:latin typeface="Book Antiqua" pitchFamily="18" charset="0"/>
              </a:rPr>
              <a:t>absolutní čas.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Ale: Již Galileo věděl, že je-li </a:t>
            </a:r>
            <a:r>
              <a:rPr lang="cs-CZ" sz="3000" i="1" dirty="0" smtClean="0">
                <a:latin typeface="Book Antiqua" pitchFamily="18" charset="0"/>
                <a:sym typeface="Wingdings" pitchFamily="2" charset="2"/>
              </a:rPr>
              <a:t>S </a:t>
            </a: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inerciální a </a:t>
            </a:r>
            <a:r>
              <a:rPr lang="cs-CZ" sz="3000" i="1" dirty="0" smtClean="0">
                <a:latin typeface="Book Antiqua" pitchFamily="18" charset="0"/>
                <a:sym typeface="Wingdings" pitchFamily="2" charset="2"/>
              </a:rPr>
              <a:t>S’</a:t>
            </a:r>
            <a:r>
              <a:rPr lang="cs-CZ" sz="3000" b="1" i="1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se vůči ní pohybuje rovnoměrně přímočaře, pak je také </a:t>
            </a:r>
            <a:r>
              <a:rPr lang="cs-CZ" sz="3000" i="1" dirty="0" smtClean="0">
                <a:latin typeface="Book Antiqua" pitchFamily="18" charset="0"/>
                <a:sym typeface="Wingdings" pitchFamily="2" charset="2"/>
              </a:rPr>
              <a:t>S’ </a:t>
            </a: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inerciální</a:t>
            </a:r>
            <a:r>
              <a:rPr lang="cs-CZ" sz="3000" b="1" i="1" dirty="0" smtClean="0">
                <a:latin typeface="Book Antiqua" pitchFamily="18" charset="0"/>
                <a:sym typeface="Wingdings" pitchFamily="2" charset="2"/>
              </a:rPr>
              <a:t>.</a:t>
            </a: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b="1" i="1" dirty="0" smtClean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Einstein:</a:t>
            </a: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cs-CZ" sz="3000" b="1" i="1" dirty="0" smtClean="0">
                <a:latin typeface="Book Antiqua" pitchFamily="18" charset="0"/>
                <a:sym typeface="Wingdings" pitchFamily="2" charset="2"/>
              </a:rPr>
              <a:t>Všechny </a:t>
            </a: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inerciální soustavy jsou si zcela rovnoprávné. Žádná nemá zvláštní nárok na označení „absolutní“.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87450" y="404813"/>
            <a:ext cx="7129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První Newtonův zákon (1NZ)</a:t>
            </a:r>
          </a:p>
        </p:txBody>
      </p:sp>
      <p:sp>
        <p:nvSpPr>
          <p:cNvPr id="22535" name="Rectangle 7" descr="5%"/>
          <p:cNvSpPr>
            <a:spLocks noChangeArrowheads="1"/>
          </p:cNvSpPr>
          <p:nvPr/>
        </p:nvSpPr>
        <p:spPr bwMode="auto">
          <a:xfrm>
            <a:off x="971550" y="1412875"/>
            <a:ext cx="7848600" cy="936625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4000" b="1" i="1">
                <a:solidFill>
                  <a:schemeClr val="tx2"/>
                </a:solidFill>
              </a:rPr>
              <a:t>Existuje inerciální soustava.</a:t>
            </a:r>
          </a:p>
        </p:txBody>
      </p:sp>
      <p:sp>
        <p:nvSpPr>
          <p:cNvPr id="8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9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18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276350"/>
            <a:ext cx="8658225" cy="14192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dirty="0" smtClean="0">
                <a:solidFill>
                  <a:schemeClr val="tx1"/>
                </a:solidFill>
                <a:latin typeface="Book Antiqua" pitchFamily="18" charset="0"/>
              </a:rPr>
              <a:t>Díky Galileově principu </a:t>
            </a:r>
            <a:r>
              <a:rPr lang="cs-CZ" sz="3000" b="1" i="1" dirty="0" smtClean="0">
                <a:solidFill>
                  <a:srgbClr val="FF0000"/>
                </a:solidFill>
                <a:latin typeface="Book Antiqua" pitchFamily="18" charset="0"/>
              </a:rPr>
              <a:t>nelze</a:t>
            </a:r>
            <a:r>
              <a:rPr lang="cs-CZ" sz="3000" dirty="0" smtClean="0">
                <a:solidFill>
                  <a:schemeClr val="tx1"/>
                </a:solidFill>
                <a:latin typeface="Book Antiqua" pitchFamily="18" charset="0"/>
              </a:rPr>
              <a:t> mechanickými jevy najít mezi inerciálními soustavami, která z nich je „absolutní prostor“ (a čas) – </a:t>
            </a:r>
            <a:r>
              <a:rPr lang="cs-CZ" b="1" i="1" dirty="0" smtClean="0">
                <a:solidFill>
                  <a:schemeClr val="tx1"/>
                </a:solidFill>
                <a:latin typeface="Book Antiqua" pitchFamily="18" charset="0"/>
              </a:rPr>
              <a:t>APČ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65163" y="404813"/>
            <a:ext cx="786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Jak najít absolutní prostor a čas?</a:t>
            </a:r>
            <a:endParaRPr lang="en-US" sz="4000" b="1" i="1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317500" y="2706687"/>
            <a:ext cx="8229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b="1" i="1" dirty="0">
                <a:solidFill>
                  <a:srgbClr val="FF0000"/>
                </a:solidFill>
                <a:latin typeface="Book Antiqua" pitchFamily="18" charset="0"/>
              </a:rPr>
              <a:t>Elektromagnetismus: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dirty="0" smtClean="0">
                <a:latin typeface="Book Antiqua" pitchFamily="18" charset="0"/>
              </a:rPr>
              <a:t>Světelná rychlost (vlny </a:t>
            </a:r>
            <a:r>
              <a:rPr lang="cs-CZ" sz="3000" dirty="0">
                <a:latin typeface="Book Antiqua" pitchFamily="18" charset="0"/>
              </a:rPr>
              <a:t>v éteru) je podle Maxwellovy-Lorentzovy teorie rovna </a:t>
            </a:r>
            <a:r>
              <a:rPr lang="cs-CZ" sz="3000" i="1" dirty="0" smtClean="0">
                <a:latin typeface="Book Antiqua" pitchFamily="18" charset="0"/>
              </a:rPr>
              <a:t>c</a:t>
            </a:r>
            <a:r>
              <a:rPr lang="cs-CZ" sz="3000" dirty="0" smtClean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= 1 / √(</a:t>
            </a:r>
            <a:r>
              <a:rPr lang="el-GR" sz="3000" i="1" dirty="0">
                <a:latin typeface="Book Antiqua" pitchFamily="18" charset="0"/>
              </a:rPr>
              <a:t>ε</a:t>
            </a:r>
            <a:r>
              <a:rPr lang="cs-CZ" sz="3000" baseline="-25000" dirty="0">
                <a:latin typeface="Book Antiqua" pitchFamily="18" charset="0"/>
              </a:rPr>
              <a:t>0</a:t>
            </a:r>
            <a:r>
              <a:rPr lang="el-GR" sz="3000" i="1" dirty="0">
                <a:latin typeface="Book Antiqua" pitchFamily="18" charset="0"/>
              </a:rPr>
              <a:t>μ </a:t>
            </a:r>
            <a:r>
              <a:rPr lang="cs-CZ" sz="3000" baseline="-25000" dirty="0">
                <a:latin typeface="Book Antiqua" pitchFamily="18" charset="0"/>
              </a:rPr>
              <a:t>0</a:t>
            </a:r>
            <a:r>
              <a:rPr lang="cs-CZ" sz="3000" dirty="0">
                <a:latin typeface="Book Antiqua" pitchFamily="18" charset="0"/>
              </a:rPr>
              <a:t>) vůči éteru, tedy v soustavě, v níž je éter v klidu → </a:t>
            </a:r>
            <a:r>
              <a:rPr lang="cs-CZ" sz="3000" b="1" i="1" dirty="0">
                <a:latin typeface="Book Antiqua" pitchFamily="18" charset="0"/>
              </a:rPr>
              <a:t>APČ</a:t>
            </a:r>
            <a:r>
              <a:rPr lang="cs-CZ" sz="3000" i="1" dirty="0">
                <a:latin typeface="Book Antiqua" pitchFamily="18" charset="0"/>
              </a:rPr>
              <a:t> !</a:t>
            </a:r>
            <a:endParaRPr lang="el-GR" sz="3000" dirty="0">
              <a:latin typeface="Book Antiqua" pitchFamily="18" charset="0"/>
            </a:endParaRPr>
          </a:p>
        </p:txBody>
      </p:sp>
      <p:sp>
        <p:nvSpPr>
          <p:cNvPr id="5" name="Zástupný symbol pro obsah 2"/>
          <p:cNvSpPr>
            <a:spLocks/>
          </p:cNvSpPr>
          <p:nvPr/>
        </p:nvSpPr>
        <p:spPr bwMode="auto">
          <a:xfrm>
            <a:off x="250825" y="4441825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b="1" i="1" dirty="0">
                <a:solidFill>
                  <a:srgbClr val="FF0000"/>
                </a:solidFill>
                <a:latin typeface="Book Antiqua" pitchFamily="18" charset="0"/>
              </a:rPr>
              <a:t>Úkol pro fyziky: </a:t>
            </a:r>
            <a:r>
              <a:rPr lang="cs-CZ" sz="3000" dirty="0">
                <a:latin typeface="Book Antiqua" pitchFamily="18" charset="0"/>
              </a:rPr>
              <a:t>Měřte rychlost světla! Vyjde-li vám </a:t>
            </a:r>
            <a:r>
              <a:rPr lang="cs-CZ" sz="3000" i="1" dirty="0" smtClean="0">
                <a:latin typeface="Book Antiqua" pitchFamily="18" charset="0"/>
              </a:rPr>
              <a:t>c‘</a:t>
            </a:r>
            <a:r>
              <a:rPr lang="cs-CZ" sz="3000" dirty="0" smtClean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= </a:t>
            </a:r>
            <a:r>
              <a:rPr lang="cs-CZ" sz="3000" i="1" dirty="0" smtClean="0">
                <a:latin typeface="Book Antiqua" pitchFamily="18" charset="0"/>
              </a:rPr>
              <a:t>c</a:t>
            </a:r>
            <a:r>
              <a:rPr lang="cs-CZ" sz="3000" dirty="0" smtClean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– </a:t>
            </a:r>
            <a:r>
              <a:rPr lang="cs-CZ" sz="3000" i="1" dirty="0">
                <a:latin typeface="Book Antiqua" pitchFamily="18" charset="0"/>
              </a:rPr>
              <a:t>w</a:t>
            </a:r>
            <a:r>
              <a:rPr lang="cs-CZ" sz="3000" dirty="0">
                <a:latin typeface="Book Antiqua" pitchFamily="18" charset="0"/>
              </a:rPr>
              <a:t>, pohybujete se rychlostí </a:t>
            </a:r>
            <a:r>
              <a:rPr lang="cs-CZ" sz="3000" i="1" dirty="0">
                <a:latin typeface="Book Antiqua" pitchFamily="18" charset="0"/>
              </a:rPr>
              <a:t>w</a:t>
            </a:r>
            <a:r>
              <a:rPr lang="cs-CZ" sz="3000" dirty="0">
                <a:latin typeface="Book Antiqua" pitchFamily="18" charset="0"/>
              </a:rPr>
              <a:t> vůči éteru.</a:t>
            </a:r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317500" y="5834062"/>
            <a:ext cx="85772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b="1" i="1" dirty="0" smtClean="0">
                <a:solidFill>
                  <a:srgbClr val="FF0000"/>
                </a:solidFill>
                <a:latin typeface="Book Antiqua" pitchFamily="18" charset="0"/>
              </a:rPr>
              <a:t>Vyšlo:  </a:t>
            </a:r>
            <a:r>
              <a:rPr lang="cs-CZ" sz="3000" dirty="0">
                <a:latin typeface="Book Antiqua" pitchFamily="18" charset="0"/>
              </a:rPr>
              <a:t>Světlo má v každé IS tutéž rychlost </a:t>
            </a:r>
            <a:r>
              <a:rPr lang="cs-CZ" sz="3000" i="1" dirty="0" smtClean="0">
                <a:latin typeface="Book Antiqua" pitchFamily="18" charset="0"/>
              </a:rPr>
              <a:t>c</a:t>
            </a:r>
            <a:r>
              <a:rPr lang="cs-CZ" sz="3000" dirty="0" smtClean="0">
                <a:latin typeface="Book Antiqua" pitchFamily="18" charset="0"/>
              </a:rPr>
              <a:t>!    </a:t>
            </a:r>
            <a:r>
              <a:rPr lang="cs-CZ" sz="3000" b="1" i="1" dirty="0" smtClean="0">
                <a:solidFill>
                  <a:srgbClr val="FF0000"/>
                </a:solidFill>
                <a:latin typeface="Book Antiqua" pitchFamily="18" charset="0"/>
              </a:rPr>
              <a:t>!?</a:t>
            </a:r>
            <a:endParaRPr lang="cs-CZ" sz="3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19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1111250"/>
            <a:ext cx="8229600" cy="55483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</a:rPr>
              <a:t>Vztažná soustava; pojem absolutní a relativní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</a:rPr>
              <a:t>Newtonovská mechanika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</a:rPr>
              <a:t>Grafické zobrazení polohy a pohybu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</a:rPr>
              <a:t>Galileiho transformace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</a:rPr>
              <a:t>Idea STR (speciální teorie relativity)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</a:rPr>
              <a:t>Dva principy STR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</a:rPr>
              <a:t>Lorentzova transformace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</a:rPr>
              <a:t>Konkrétní příklady; „paradoxy“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  <a:sym typeface="Wingdings" pitchFamily="2" charset="2"/>
              </a:rPr>
              <a:t>Další postup: </a:t>
            </a:r>
            <a:r>
              <a:rPr lang="cs-CZ" sz="3000" i="1" dirty="0" err="1" smtClean="0">
                <a:latin typeface="Book Antiqua" pitchFamily="18" charset="0"/>
                <a:sym typeface="Wingdings" pitchFamily="2" charset="2"/>
              </a:rPr>
              <a:t>čtyřvektory</a:t>
            </a:r>
            <a:endParaRPr lang="cs-CZ" sz="3000" i="1" dirty="0" smtClean="0">
              <a:latin typeface="Book Antiqua" pitchFamily="18" charset="0"/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i="1" dirty="0" smtClean="0">
                <a:latin typeface="Book Antiqua" pitchFamily="18" charset="0"/>
                <a:sym typeface="Wingdings" pitchFamily="2" charset="2"/>
              </a:rPr>
              <a:t>m</a:t>
            </a: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=</a:t>
            </a:r>
            <a:r>
              <a:rPr lang="cs-CZ" sz="3000" i="1" dirty="0" smtClean="0">
                <a:latin typeface="Book Antiqua" pitchFamily="18" charset="0"/>
                <a:sym typeface="Wingdings" pitchFamily="2" charset="2"/>
              </a:rPr>
              <a:t>m</a:t>
            </a: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(</a:t>
            </a:r>
            <a:r>
              <a:rPr lang="cs-CZ" sz="3000" i="1" dirty="0" smtClean="0">
                <a:latin typeface="Book Antiqua" pitchFamily="18" charset="0"/>
                <a:sym typeface="Wingdings" pitchFamily="2" charset="2"/>
              </a:rPr>
              <a:t>v</a:t>
            </a: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cs-CZ" sz="3000" dirty="0" smtClean="0">
                <a:latin typeface="Book Antiqua" pitchFamily="18" charset="0"/>
                <a:sym typeface="Wingdings" pitchFamily="2" charset="2"/>
              </a:rPr>
              <a:t></a:t>
            </a:r>
            <a:r>
              <a:rPr lang="en-US" sz="3000" i="1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cs-CZ" sz="3000" i="1" dirty="0" smtClean="0">
                <a:latin typeface="Book Antiqua" pitchFamily="18" charset="0"/>
                <a:sym typeface="Wingdings" pitchFamily="2" charset="2"/>
              </a:rPr>
              <a:t>K</a:t>
            </a:r>
            <a:r>
              <a:rPr lang="en-US" sz="3000" i="1" dirty="0" err="1" smtClean="0">
                <a:latin typeface="Book Antiqua" pitchFamily="18" charset="0"/>
                <a:sym typeface="Wingdings" pitchFamily="2" charset="2"/>
              </a:rPr>
              <a:t>onec</a:t>
            </a:r>
            <a:endParaRPr lang="cs-CZ" sz="3000" i="1" dirty="0" smtClean="0">
              <a:latin typeface="Book Antiqua" pitchFamily="18" charset="0"/>
              <a:sym typeface="Wingdings" pitchFamily="2" charset="2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39838" y="288925"/>
            <a:ext cx="444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111250" y="414338"/>
            <a:ext cx="2162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4000" b="1" i="1">
                <a:solidFill>
                  <a:schemeClr val="tx2"/>
                </a:solidFill>
                <a:latin typeface="Book Antiqua" pitchFamily="18" charset="0"/>
              </a:rPr>
              <a:t>Program</a:t>
            </a:r>
          </a:p>
        </p:txBody>
      </p:sp>
      <p:sp>
        <p:nvSpPr>
          <p:cNvPr id="7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2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638" y="2403475"/>
            <a:ext cx="8713787" cy="28209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4000" b="1" i="1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1) </a:t>
            </a:r>
            <a:r>
              <a:rPr lang="cs-CZ" altLang="cs-CZ" sz="4000" b="1" i="1" dirty="0" smtClean="0">
                <a:latin typeface="Book Antiqua" pitchFamily="18" charset="0"/>
                <a:sym typeface="Wingdings" pitchFamily="2" charset="2"/>
              </a:rPr>
              <a:t>Všechny IS jsou rovnoprávné</a:t>
            </a:r>
          </a:p>
          <a:p>
            <a:pPr marL="609600" indent="-609600" algn="ctr" eaLnBrk="1" hangingPunct="1">
              <a:lnSpc>
                <a:spcPct val="90000"/>
              </a:lnSpc>
              <a:buFont typeface="Franklin Gothic Medium" pitchFamily="34" charset="0"/>
              <a:buNone/>
            </a:pPr>
            <a:endParaRPr lang="cs-CZ" altLang="cs-CZ" sz="4000" b="1" i="1" dirty="0" smtClean="0">
              <a:latin typeface="Book Antiqua" pitchFamily="18" charset="0"/>
              <a:sym typeface="Wingdings" pitchFamily="2" charset="2"/>
            </a:endParaRPr>
          </a:p>
          <a:p>
            <a:pPr marL="609600" indent="-609600" algn="ctr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4000" b="1" i="1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2) </a:t>
            </a:r>
            <a:r>
              <a:rPr lang="cs-CZ" altLang="cs-CZ" sz="4000" b="1" i="1" dirty="0" smtClean="0">
                <a:latin typeface="Book Antiqua" pitchFamily="18" charset="0"/>
                <a:sym typeface="Wingdings" pitchFamily="2" charset="2"/>
              </a:rPr>
              <a:t>Co má světelnou rychlost c v jedné IS, má ji v každé IS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13B76456-2262-42B9-85C8-B4578D216ED0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20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476375" y="476250"/>
            <a:ext cx="633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4000" b="1" i="1">
                <a:solidFill>
                  <a:schemeClr val="tx1"/>
                </a:solidFill>
                <a:latin typeface="Book Antiqua" pitchFamily="18" charset="0"/>
              </a:rPr>
              <a:t>Dva pilíře STR:</a:t>
            </a:r>
            <a:endParaRPr lang="en-US" altLang="cs-CZ" sz="4000" i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xfrm>
            <a:off x="1150938" y="457200"/>
            <a:ext cx="7840662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4000" b="1" i="1" cap="none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Princip stálé rychlosti světelné</a:t>
            </a:r>
            <a:endParaRPr lang="en-US" sz="4000" b="1" i="1" cap="none" dirty="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88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323850" y="25654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dirty="0">
                <a:latin typeface="Book Antiqua" pitchFamily="18" charset="0"/>
              </a:rPr>
              <a:t>Světelnou rychlostí </a:t>
            </a:r>
            <a:r>
              <a:rPr lang="cs-CZ" sz="3000" i="1" dirty="0" smtClean="0">
                <a:latin typeface="Book Antiqua" pitchFamily="18" charset="0"/>
              </a:rPr>
              <a:t>c </a:t>
            </a:r>
            <a:r>
              <a:rPr lang="cs-CZ" sz="3000" dirty="0">
                <a:latin typeface="Book Antiqua" pitchFamily="18" charset="0"/>
              </a:rPr>
              <a:t>se rozumí rychlost světla ve vakuu, cca 300 000 km/s</a:t>
            </a:r>
            <a:r>
              <a:rPr lang="cs-CZ" sz="3000" dirty="0" smtClean="0">
                <a:latin typeface="Book Antiqua" pitchFamily="18" charset="0"/>
              </a:rPr>
              <a:t>.</a:t>
            </a:r>
            <a:endParaRPr lang="cs-CZ" sz="3000" dirty="0">
              <a:latin typeface="Book Antiqua" pitchFamily="18" charset="0"/>
            </a:endParaRPr>
          </a:p>
        </p:txBody>
      </p:sp>
      <p:sp>
        <p:nvSpPr>
          <p:cNvPr id="78856" name="Rectangle 7" descr="5%"/>
          <p:cNvSpPr>
            <a:spLocks noChangeArrowheads="1"/>
          </p:cNvSpPr>
          <p:nvPr/>
        </p:nvSpPr>
        <p:spPr bwMode="auto">
          <a:xfrm>
            <a:off x="323850" y="1412875"/>
            <a:ext cx="8640763" cy="936625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4000" b="1" i="1">
                <a:solidFill>
                  <a:schemeClr val="tx2"/>
                </a:solidFill>
              </a:rPr>
              <a:t>Světelná rychlost je táž v každé IS.</a:t>
            </a:r>
            <a:endParaRPr lang="en-US" sz="4000" b="1" i="1">
              <a:solidFill>
                <a:schemeClr val="tx2"/>
              </a:solidFill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323850" y="3500438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b="1" i="1">
                <a:solidFill>
                  <a:srgbClr val="CC0000"/>
                </a:solidFill>
                <a:latin typeface="Book Antiqua" pitchFamily="18" charset="0"/>
              </a:rPr>
              <a:t>Experiment:</a:t>
            </a:r>
            <a:r>
              <a:rPr lang="cs-CZ" sz="3000" b="1" i="1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>
                <a:solidFill>
                  <a:schemeClr val="tx2"/>
                </a:solidFill>
                <a:latin typeface="Book Antiqua" pitchFamily="18" charset="0"/>
              </a:rPr>
              <a:t>Rychlost světla je stejná ráno i večer (</a:t>
            </a:r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±</a:t>
            </a:r>
            <a:r>
              <a:rPr lang="cs-CZ" sz="3000">
                <a:solidFill>
                  <a:schemeClr val="tx2"/>
                </a:solidFill>
                <a:latin typeface="Book Antiqua" pitchFamily="18" charset="0"/>
              </a:rPr>
              <a:t> 400 m/s), ale i na jaře a na podzim (</a:t>
            </a:r>
            <a:r>
              <a:rPr lang="en-US" sz="3000">
                <a:solidFill>
                  <a:schemeClr val="tx2"/>
                </a:solidFill>
                <a:latin typeface="Book Antiqua" pitchFamily="18" charset="0"/>
              </a:rPr>
              <a:t>±</a:t>
            </a:r>
            <a:r>
              <a:rPr lang="cs-CZ" sz="3000">
                <a:solidFill>
                  <a:schemeClr val="tx2"/>
                </a:solidFill>
                <a:latin typeface="Book Antiqua" pitchFamily="18" charset="0"/>
              </a:rPr>
              <a:t> 30 km/s). Nezávisí na rychlosti zdroje.</a:t>
            </a:r>
          </a:p>
        </p:txBody>
      </p:sp>
      <p:sp>
        <p:nvSpPr>
          <p:cNvPr id="5" name="Zástupný symbol pro obsah 2"/>
          <p:cNvSpPr>
            <a:spLocks/>
          </p:cNvSpPr>
          <p:nvPr/>
        </p:nvSpPr>
        <p:spPr bwMode="auto">
          <a:xfrm>
            <a:off x="250825" y="4797425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b="1" i="1">
                <a:solidFill>
                  <a:schemeClr val="hlink"/>
                </a:solidFill>
                <a:latin typeface="Book Antiqua" pitchFamily="18" charset="0"/>
              </a:rPr>
              <a:t>Ostatní fyzikové: </a:t>
            </a:r>
            <a:r>
              <a:rPr lang="cs-CZ" sz="3000">
                <a:solidFill>
                  <a:schemeClr val="tx2"/>
                </a:solidFill>
                <a:latin typeface="Book Antiqua" pitchFamily="18" charset="0"/>
              </a:rPr>
              <a:t>Jak se chová světlo? </a:t>
            </a:r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250825" y="5300663"/>
            <a:ext cx="822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b="1" i="1" dirty="0">
                <a:solidFill>
                  <a:schemeClr val="hlink"/>
                </a:solidFill>
                <a:latin typeface="Book Antiqua" pitchFamily="18" charset="0"/>
              </a:rPr>
              <a:t>Einstein: 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Jak se chová prostor a čas?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Nejde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 o vlastnost světla a materiálů (</a:t>
            </a:r>
            <a:r>
              <a:rPr lang="cs-CZ" sz="3000" dirty="0" err="1">
                <a:solidFill>
                  <a:schemeClr val="tx2"/>
                </a:solidFill>
                <a:latin typeface="Book Antiqua" pitchFamily="18" charset="0"/>
              </a:rPr>
              <a:t>Lorentz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, </a:t>
            </a:r>
            <a:r>
              <a:rPr lang="cs-CZ" sz="3000" dirty="0" err="1">
                <a:solidFill>
                  <a:schemeClr val="tx2"/>
                </a:solidFill>
                <a:latin typeface="Book Antiqua" pitchFamily="18" charset="0"/>
              </a:rPr>
              <a:t>Poincaré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), ale o vlastnost prostoročasu.</a:t>
            </a:r>
            <a:endParaRPr lang="en-US" sz="3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1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2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21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762000" y="1390650"/>
          <a:ext cx="7620000" cy="4078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"/>
                <a:gridCol w="1574800"/>
                <a:gridCol w="1016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215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9065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Aberace stálic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Fizeauúv koef. strhávání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Michelson-Morley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Kennedy-Thorndike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Pohyb zdroje i zrcadla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de Sitter - dvojhvězdy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Michelson se slunečním světlem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Změna hmotnosti s rychlostí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Úměrnost hmotnosti a energie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záření pohybujícího se náboje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Rozpad mionu při vys. rychlostech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Trouron-Nobel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Unipolární indukce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Vlnové teorie:</a:t>
                      </a:r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klidný éter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klidný éter + kontrakce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éter strhávaný tělesy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Emisní teorie: po odrazu na zrcadle má světlo rychlost v=c/n</a:t>
                      </a:r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vůči zdroji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vůči zrcadlu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vůči obrazu zdroje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–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Teorie relativity:</a:t>
                      </a:r>
                      <a:endParaRPr lang="cs-CZ" sz="12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Rectangle 2"/>
          <p:cNvSpPr>
            <a:spLocks noGrp="1"/>
          </p:cNvSpPr>
          <p:nvPr>
            <p:ph type="title"/>
          </p:nvPr>
        </p:nvSpPr>
        <p:spPr bwMode="auto">
          <a:xfrm>
            <a:off x="1150938" y="457200"/>
            <a:ext cx="7840662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4000" b="1" i="1" cap="none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Porovnání teorií s experimenty</a:t>
            </a:r>
            <a:endParaRPr lang="en-US" sz="4000" b="1" i="1" cap="none" dirty="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127952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  <a:defRPr/>
            </a:pP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Klasická fyzika: Galileo</a:t>
            </a:r>
            <a:r>
              <a:rPr lang="cs-CZ" sz="3000" dirty="0" smtClean="0">
                <a:latin typeface="Book Antiqua" pitchFamily="18" charset="0"/>
              </a:rPr>
              <a:t> (</a:t>
            </a:r>
            <a:r>
              <a:rPr lang="cs-CZ" sz="3000" i="1" dirty="0" smtClean="0">
                <a:latin typeface="Book Antiqua" pitchFamily="18" charset="0"/>
              </a:rPr>
              <a:t>c</a:t>
            </a:r>
            <a:r>
              <a:rPr lang="cs-CZ" sz="3000" dirty="0" smtClean="0">
                <a:latin typeface="Book Antiqua" pitchFamily="18" charset="0"/>
              </a:rPr>
              <a:t> = </a:t>
            </a:r>
            <a:r>
              <a:rPr lang="cs-CZ" sz="3000" dirty="0" smtClean="0">
                <a:latin typeface="Book Antiqua" pitchFamily="18" charset="0"/>
                <a:sym typeface="Symbol"/>
              </a:rPr>
              <a:t>)</a:t>
            </a:r>
            <a:r>
              <a:rPr lang="cs-CZ" sz="3000" dirty="0" smtClean="0">
                <a:latin typeface="Book Antiqua" pitchFamily="18" charset="0"/>
              </a:rPr>
              <a:t/>
            </a:r>
            <a:br>
              <a:rPr lang="cs-CZ" sz="3000" dirty="0" smtClean="0">
                <a:latin typeface="Book Antiqua" pitchFamily="18" charset="0"/>
              </a:rPr>
            </a:br>
            <a:r>
              <a:rPr lang="en-GB" sz="3000" i="1" dirty="0" smtClean="0">
                <a:latin typeface="Book Antiqua" pitchFamily="18" charset="0"/>
              </a:rPr>
              <a:t>x’</a:t>
            </a:r>
            <a:r>
              <a:rPr lang="cs-CZ" sz="3000" i="1" dirty="0" smtClean="0">
                <a:latin typeface="Book Antiqua" pitchFamily="18" charset="0"/>
              </a:rPr>
              <a:t> = </a:t>
            </a:r>
            <a:r>
              <a:rPr lang="en-GB" sz="3000" i="1" dirty="0" smtClean="0">
                <a:latin typeface="Book Antiqua" pitchFamily="18" charset="0"/>
              </a:rPr>
              <a:t>x - V </a:t>
            </a:r>
            <a:r>
              <a:rPr lang="cs-CZ" sz="3000" i="1" dirty="0" smtClean="0">
                <a:latin typeface="Book Antiqua" pitchFamily="18" charset="0"/>
              </a:rPr>
              <a:t>t					</a:t>
            </a:r>
            <a:r>
              <a:rPr lang="cs-CZ" sz="3000" b="1" i="1" dirty="0" smtClean="0">
                <a:solidFill>
                  <a:schemeClr val="tx1"/>
                </a:solidFill>
                <a:latin typeface="Book Antiqua" pitchFamily="18" charset="0"/>
              </a:rPr>
              <a:t>v‘ = v - V</a:t>
            </a:r>
            <a:r>
              <a:rPr lang="en-GB" sz="3000" b="1" i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GB" sz="3000" b="1" i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GB" sz="3000" i="1" dirty="0" smtClean="0">
                <a:latin typeface="Book Antiqua" pitchFamily="18" charset="0"/>
              </a:rPr>
              <a:t>t’ = t</a:t>
            </a:r>
            <a:endParaRPr lang="cs-CZ" sz="1600" b="1" i="1" dirty="0" smtClean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00F13694-AB13-4BA8-9E8C-AD645D94FC46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23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725488" y="476250"/>
            <a:ext cx="78835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4000" b="1" i="1">
                <a:solidFill>
                  <a:schemeClr val="tx1"/>
                </a:solidFill>
                <a:latin typeface="Book Antiqua" pitchFamily="18" charset="0"/>
              </a:rPr>
              <a:t>Přechod mezi </a:t>
            </a:r>
            <a:r>
              <a:rPr lang="cs-CZ" altLang="cs-CZ" sz="4000" i="1">
                <a:solidFill>
                  <a:schemeClr val="tx1"/>
                </a:solidFill>
                <a:latin typeface="Book Antiqua" pitchFamily="18" charset="0"/>
              </a:rPr>
              <a:t>S a S</a:t>
            </a:r>
            <a:r>
              <a:rPr lang="en-GB" altLang="cs-CZ" sz="4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4000" i="1">
                <a:solidFill>
                  <a:schemeClr val="tx1"/>
                </a:solidFill>
                <a:latin typeface="Book Antiqua" pitchFamily="18" charset="0"/>
              </a:rPr>
              <a:t> (transformace)</a:t>
            </a:r>
            <a:endParaRPr lang="en-US" altLang="cs-CZ" sz="4000" i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179388" y="2565400"/>
            <a:ext cx="87137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b="1" i="1" dirty="0">
                <a:solidFill>
                  <a:srgbClr val="CC0000"/>
                </a:solidFill>
                <a:latin typeface="Book Antiqua" pitchFamily="18" charset="0"/>
              </a:rPr>
              <a:t>Relativita: </a:t>
            </a:r>
            <a:r>
              <a:rPr lang="cs-CZ" altLang="cs-CZ" sz="3000" b="1" i="1" dirty="0" err="1">
                <a:solidFill>
                  <a:srgbClr val="CC0000"/>
                </a:solidFill>
                <a:latin typeface="Book Antiqua" pitchFamily="18" charset="0"/>
              </a:rPr>
              <a:t>Lorentz</a:t>
            </a:r>
            <a:r>
              <a:rPr lang="cs-CZ" altLang="cs-CZ" sz="3000" dirty="0">
                <a:latin typeface="Book Antiqua" pitchFamily="18" charset="0"/>
              </a:rPr>
              <a:t> (</a:t>
            </a:r>
            <a:r>
              <a:rPr lang="cs-CZ" altLang="cs-CZ" sz="3000" i="1" dirty="0">
                <a:solidFill>
                  <a:srgbClr val="009900"/>
                </a:solidFill>
                <a:latin typeface="Book Antiqua" pitchFamily="18" charset="0"/>
              </a:rPr>
              <a:t>c</a:t>
            </a:r>
            <a:r>
              <a:rPr lang="cs-CZ" altLang="cs-CZ" sz="3000" dirty="0">
                <a:solidFill>
                  <a:srgbClr val="009900"/>
                </a:solidFill>
                <a:latin typeface="Book Antiqua" pitchFamily="18" charset="0"/>
              </a:rPr>
              <a:t> &lt; </a:t>
            </a:r>
            <a:r>
              <a:rPr lang="cs-CZ" altLang="cs-CZ" sz="3000" dirty="0">
                <a:solidFill>
                  <a:srgbClr val="009900"/>
                </a:solidFill>
                <a:latin typeface="Book Antiqua" pitchFamily="18" charset="0"/>
                <a:sym typeface="Symbol" pitchFamily="18" charset="2"/>
              </a:rPr>
              <a:t></a:t>
            </a:r>
            <a:r>
              <a:rPr lang="cs-CZ" altLang="cs-CZ" sz="3000" dirty="0">
                <a:latin typeface="Book Antiqua" pitchFamily="18" charset="0"/>
                <a:sym typeface="Symbol" pitchFamily="18" charset="2"/>
              </a:rPr>
              <a:t>)</a:t>
            </a:r>
            <a:r>
              <a:rPr lang="cs-CZ" altLang="cs-CZ" sz="3000" dirty="0">
                <a:latin typeface="Book Antiqua" pitchFamily="18" charset="0"/>
              </a:rPr>
              <a:t> </a:t>
            </a:r>
            <a:br>
              <a:rPr lang="cs-CZ" altLang="cs-CZ" sz="3000" dirty="0">
                <a:latin typeface="Book Antiqua" pitchFamily="18" charset="0"/>
              </a:rPr>
            </a:br>
            <a:r>
              <a:rPr lang="en-GB" altLang="cs-CZ" sz="3000" i="1" dirty="0">
                <a:solidFill>
                  <a:srgbClr val="00B050"/>
                </a:solidFill>
                <a:latin typeface="Book Antiqua" pitchFamily="18" charset="0"/>
              </a:rPr>
              <a:t>x’</a:t>
            </a:r>
            <a:r>
              <a:rPr lang="cs-CZ" altLang="cs-CZ" sz="3000" i="1" dirty="0">
                <a:solidFill>
                  <a:srgbClr val="00B050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rgbClr val="00B050"/>
                </a:solidFill>
                <a:latin typeface="Book Antiqua" pitchFamily="18" charset="0"/>
              </a:rPr>
              <a:t>γ</a:t>
            </a:r>
            <a:r>
              <a:rPr lang="cs-CZ" altLang="cs-CZ" sz="3000" dirty="0">
                <a:solidFill>
                  <a:srgbClr val="00B050"/>
                </a:solidFill>
                <a:latin typeface="Book Antiqua" pitchFamily="18" charset="0"/>
              </a:rPr>
              <a:t>(</a:t>
            </a:r>
            <a:r>
              <a:rPr lang="en-GB" altLang="cs-CZ" sz="3000" i="1" dirty="0">
                <a:solidFill>
                  <a:srgbClr val="00B050"/>
                </a:solidFill>
                <a:latin typeface="Book Antiqua" pitchFamily="18" charset="0"/>
              </a:rPr>
              <a:t>x - V</a:t>
            </a:r>
            <a:r>
              <a:rPr lang="cs-CZ" altLang="cs-CZ" sz="3000" i="1" dirty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cs-CZ" altLang="cs-CZ" sz="3000" dirty="0">
                <a:solidFill>
                  <a:srgbClr val="00B050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rgbClr val="00B050"/>
                </a:solidFill>
                <a:latin typeface="Book Antiqua" pitchFamily="18" charset="0"/>
              </a:rPr>
              <a:t>		 </a:t>
            </a:r>
            <a:r>
              <a:rPr lang="cs-CZ" altLang="cs-CZ" sz="3000" dirty="0" smtClean="0">
                <a:solidFill>
                  <a:srgbClr val="00B050"/>
                </a:solidFill>
                <a:latin typeface="Book Antiqua" pitchFamily="18" charset="0"/>
              </a:rPr>
              <a:t>	</a:t>
            </a:r>
            <a:r>
              <a:rPr lang="el-GR" altLang="cs-CZ" sz="3000" i="1" dirty="0" smtClean="0">
                <a:solidFill>
                  <a:srgbClr val="00B050"/>
                </a:solidFill>
                <a:latin typeface="Book Antiqua" pitchFamily="18" charset="0"/>
              </a:rPr>
              <a:t>γ</a:t>
            </a:r>
            <a:r>
              <a:rPr lang="en-GB" altLang="cs-CZ" sz="3000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en-GB" altLang="cs-CZ" sz="3000" i="1" dirty="0">
                <a:solidFill>
                  <a:srgbClr val="00B050"/>
                </a:solidFill>
                <a:latin typeface="Book Antiqua" pitchFamily="18" charset="0"/>
              </a:rPr>
              <a:t>= </a:t>
            </a:r>
            <a:r>
              <a:rPr lang="en-GB" altLang="cs-CZ" sz="3000" dirty="0">
                <a:solidFill>
                  <a:srgbClr val="00B050"/>
                </a:solidFill>
                <a:latin typeface="Book Antiqua" pitchFamily="18" charset="0"/>
              </a:rPr>
              <a:t>1/√(1 – </a:t>
            </a:r>
            <a:r>
              <a:rPr lang="en-GB" altLang="cs-CZ" sz="3000" i="1" dirty="0">
                <a:solidFill>
                  <a:srgbClr val="00B050"/>
                </a:solidFill>
                <a:latin typeface="Book Antiqua" pitchFamily="18" charset="0"/>
              </a:rPr>
              <a:t>V</a:t>
            </a:r>
            <a:r>
              <a:rPr lang="en-GB" altLang="cs-CZ" sz="3000" baseline="30000" dirty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GB" altLang="cs-CZ" sz="3000" dirty="0">
                <a:solidFill>
                  <a:srgbClr val="00B050"/>
                </a:solidFill>
                <a:latin typeface="Book Antiqua" pitchFamily="18" charset="0"/>
              </a:rPr>
              <a:t>/</a:t>
            </a:r>
            <a:r>
              <a:rPr lang="en-GB" altLang="cs-CZ" sz="3000" i="1" dirty="0">
                <a:solidFill>
                  <a:srgbClr val="00B050"/>
                </a:solidFill>
                <a:latin typeface="Book Antiqua" pitchFamily="18" charset="0"/>
              </a:rPr>
              <a:t>c</a:t>
            </a:r>
            <a:r>
              <a:rPr lang="en-GB" altLang="cs-CZ" sz="3000" baseline="30000" dirty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GB" altLang="cs-CZ" sz="3000" dirty="0">
                <a:solidFill>
                  <a:srgbClr val="00B050"/>
                </a:solidFill>
                <a:latin typeface="Book Antiqua" pitchFamily="18" charset="0"/>
              </a:rPr>
              <a:t>) </a:t>
            </a:r>
            <a:br>
              <a:rPr lang="en-GB" altLang="cs-CZ" sz="3000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en-GB" altLang="cs-CZ" sz="3000" i="1" dirty="0">
                <a:solidFill>
                  <a:srgbClr val="00B050"/>
                </a:solidFill>
                <a:latin typeface="Book Antiqua" pitchFamily="18" charset="0"/>
              </a:rPr>
              <a:t>t’</a:t>
            </a:r>
            <a:r>
              <a:rPr lang="cs-CZ" altLang="cs-CZ" sz="3000" i="1" dirty="0">
                <a:solidFill>
                  <a:srgbClr val="00B050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rgbClr val="00B050"/>
                </a:solidFill>
                <a:latin typeface="Book Antiqua" pitchFamily="18" charset="0"/>
              </a:rPr>
              <a:t>γ</a:t>
            </a:r>
            <a:r>
              <a:rPr lang="cs-CZ" altLang="cs-CZ" sz="3000" dirty="0">
                <a:solidFill>
                  <a:srgbClr val="00B050"/>
                </a:solidFill>
                <a:latin typeface="Book Antiqua" pitchFamily="18" charset="0"/>
              </a:rPr>
              <a:t>(</a:t>
            </a:r>
            <a:r>
              <a:rPr lang="en-GB" altLang="cs-CZ" sz="3000" i="1" dirty="0">
                <a:solidFill>
                  <a:srgbClr val="00B050"/>
                </a:solidFill>
                <a:latin typeface="Book Antiqua" pitchFamily="18" charset="0"/>
              </a:rPr>
              <a:t>t – </a:t>
            </a:r>
            <a:r>
              <a:rPr lang="en-GB" altLang="cs-CZ" sz="3000" i="1" dirty="0" err="1">
                <a:solidFill>
                  <a:srgbClr val="00B050"/>
                </a:solidFill>
                <a:latin typeface="Book Antiqua" pitchFamily="18" charset="0"/>
              </a:rPr>
              <a:t>Vx</a:t>
            </a:r>
            <a:r>
              <a:rPr lang="cs-CZ" altLang="cs-CZ" sz="3000" i="1" dirty="0">
                <a:solidFill>
                  <a:srgbClr val="00B050"/>
                </a:solidFill>
                <a:latin typeface="Book Antiqua" pitchFamily="18" charset="0"/>
              </a:rPr>
              <a:t>/</a:t>
            </a:r>
            <a:r>
              <a:rPr lang="en-GB" altLang="cs-CZ" sz="3000" i="1" dirty="0">
                <a:solidFill>
                  <a:srgbClr val="00B050"/>
                </a:solidFill>
                <a:latin typeface="Book Antiqua" pitchFamily="18" charset="0"/>
              </a:rPr>
              <a:t>c</a:t>
            </a:r>
            <a:r>
              <a:rPr lang="en-GB" altLang="cs-CZ" sz="3000" i="1" baseline="30000" dirty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cs-CZ" altLang="cs-CZ" sz="3000" dirty="0">
                <a:solidFill>
                  <a:srgbClr val="00B050"/>
                </a:solidFill>
                <a:latin typeface="Book Antiqua" pitchFamily="18" charset="0"/>
              </a:rPr>
              <a:t>)	</a:t>
            </a:r>
            <a:r>
              <a:rPr lang="cs-CZ" altLang="cs-CZ" sz="3000" dirty="0">
                <a:latin typeface="Book Antiqua" pitchFamily="18" charset="0"/>
              </a:rPr>
              <a:t>	</a:t>
            </a:r>
            <a:r>
              <a:rPr lang="cs-CZ" altLang="cs-CZ" sz="3000" b="1" i="1" dirty="0">
                <a:solidFill>
                  <a:srgbClr val="00B050"/>
                </a:solidFill>
                <a:latin typeface="Book Antiqua" pitchFamily="18" charset="0"/>
              </a:rPr>
              <a:t>v‘ = (v – V)/(1 – </a:t>
            </a:r>
            <a:r>
              <a:rPr lang="cs-CZ" altLang="cs-CZ" sz="3000" b="1" i="1" dirty="0" err="1">
                <a:solidFill>
                  <a:srgbClr val="00B050"/>
                </a:solidFill>
                <a:latin typeface="Book Antiqua" pitchFamily="18" charset="0"/>
              </a:rPr>
              <a:t>vV</a:t>
            </a:r>
            <a:r>
              <a:rPr lang="cs-CZ" altLang="cs-CZ" sz="3000" b="1" i="1" dirty="0">
                <a:solidFill>
                  <a:srgbClr val="00B050"/>
                </a:solidFill>
                <a:latin typeface="Book Antiqua" pitchFamily="18" charset="0"/>
              </a:rPr>
              <a:t>/</a:t>
            </a:r>
            <a:r>
              <a:rPr lang="en-GB" altLang="cs-CZ" sz="3000" b="1" i="1" dirty="0">
                <a:solidFill>
                  <a:srgbClr val="00B050"/>
                </a:solidFill>
                <a:latin typeface="Book Antiqua" pitchFamily="18" charset="0"/>
              </a:rPr>
              <a:t>c</a:t>
            </a:r>
            <a:r>
              <a:rPr lang="en-GB" altLang="cs-CZ" sz="3000" b="1" baseline="30000" dirty="0">
                <a:solidFill>
                  <a:srgbClr val="00B050"/>
                </a:solidFill>
                <a:latin typeface="Book Antiqua" pitchFamily="18" charset="0"/>
              </a:rPr>
              <a:t>2</a:t>
            </a:r>
            <a:r>
              <a:rPr lang="en-GB" altLang="cs-CZ" sz="3000" b="1" dirty="0">
                <a:solidFill>
                  <a:srgbClr val="00B050"/>
                </a:solidFill>
                <a:latin typeface="Book Antiqua" pitchFamily="18" charset="0"/>
              </a:rPr>
              <a:t>)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dirty="0">
                <a:latin typeface="Book Antiqua" pitchFamily="18" charset="0"/>
              </a:rPr>
              <a:t>	</a:t>
            </a:r>
            <a:endParaRPr lang="cs-CZ" altLang="cs-CZ" sz="1600" i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9" name="Zástupný symbol pro obsah 2"/>
          <p:cNvSpPr>
            <a:spLocks/>
          </p:cNvSpPr>
          <p:nvPr/>
        </p:nvSpPr>
        <p:spPr bwMode="auto">
          <a:xfrm>
            <a:off x="315913" y="4030663"/>
            <a:ext cx="871378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b="1" i="1" dirty="0">
                <a:solidFill>
                  <a:srgbClr val="CC0000"/>
                </a:solidFill>
                <a:latin typeface="Book Antiqua" pitchFamily="18" charset="0"/>
              </a:rPr>
              <a:t>Estetický problém: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Veličiny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x, t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mají různé rozměry.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Odpomoc: pevná rychlost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c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umožní převést měření </a:t>
            </a:r>
            <a:r>
              <a:rPr lang="cs-CZ" altLang="cs-CZ" sz="3000" b="1" i="1" dirty="0">
                <a:solidFill>
                  <a:schemeClr val="tx1"/>
                </a:solidFill>
                <a:latin typeface="Book Antiqua" pitchFamily="18" charset="0"/>
              </a:rPr>
              <a:t>času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(doby)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t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na měření </a:t>
            </a:r>
            <a:r>
              <a:rPr lang="cs-CZ" altLang="cs-CZ" sz="3000" b="1" i="1" dirty="0">
                <a:solidFill>
                  <a:schemeClr val="tx1"/>
                </a:solidFill>
                <a:latin typeface="Book Antiqua" pitchFamily="18" charset="0"/>
              </a:rPr>
              <a:t>délky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cs-CZ" altLang="cs-CZ" sz="3000" i="1" dirty="0" err="1" smtClean="0">
                <a:solidFill>
                  <a:schemeClr val="tx1"/>
                </a:solidFill>
                <a:latin typeface="Book Antiqua" pitchFamily="18" charset="0"/>
              </a:rPr>
              <a:t>ct</a:t>
            </a:r>
            <a:r>
              <a:rPr lang="cs-CZ" altLang="cs-CZ" sz="30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(uražené za dobu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t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při rychlosti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c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).</a:t>
            </a:r>
          </a:p>
        </p:txBody>
      </p:sp>
      <p:sp>
        <p:nvSpPr>
          <p:cNvPr id="8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378825" cy="26685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x</a:t>
            </a:r>
            <a:r>
              <a:rPr lang="cs-CZ" sz="3000" b="1" baseline="-25000" dirty="0" smtClean="0">
                <a:solidFill>
                  <a:schemeClr val="hlink"/>
                </a:solidFill>
                <a:latin typeface="Book Antiqua" pitchFamily="18" charset="0"/>
              </a:rPr>
              <a:t>0</a:t>
            </a: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 = </a:t>
            </a:r>
            <a:r>
              <a:rPr lang="cs-CZ" sz="3000" b="1" i="1" dirty="0" err="1" smtClean="0">
                <a:solidFill>
                  <a:srgbClr val="CC0000"/>
                </a:solidFill>
                <a:latin typeface="Book Antiqua" pitchFamily="18" charset="0"/>
              </a:rPr>
              <a:t>ct</a:t>
            </a:r>
            <a:r>
              <a:rPr lang="cs-CZ" sz="3000" dirty="0" smtClean="0">
                <a:latin typeface="Book Antiqua" pitchFamily="18" charset="0"/>
              </a:rPr>
              <a:t> – měříme délky a časy konzistentně, prostřednictvím vhodné „standardní rychlosti“</a:t>
            </a:r>
            <a:r>
              <a:rPr lang="cs-CZ" sz="3000" i="1" dirty="0" smtClean="0">
                <a:latin typeface="Book Antiqua" pitchFamily="18" charset="0"/>
              </a:rPr>
              <a:t> c.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92175" y="404813"/>
            <a:ext cx="7761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Nové značení času v </a:t>
            </a:r>
            <a:r>
              <a:rPr lang="cs-CZ" sz="4000" i="1">
                <a:latin typeface="Book Antiqua" pitchFamily="18" charset="0"/>
              </a:rPr>
              <a:t>S: </a:t>
            </a:r>
            <a:r>
              <a:rPr lang="cs-CZ" sz="4000" b="1" i="1">
                <a:latin typeface="Book Antiqua" pitchFamily="18" charset="0"/>
              </a:rPr>
              <a:t> x</a:t>
            </a:r>
            <a:r>
              <a:rPr lang="cs-CZ" sz="4000" b="1" i="1" baseline="-25000">
                <a:latin typeface="Book Antiqua" pitchFamily="18" charset="0"/>
              </a:rPr>
              <a:t>0</a:t>
            </a:r>
            <a:endParaRPr lang="en-US" sz="4000" b="1" i="1" baseline="-2500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>
                <a:spLocks/>
              </p:cNvSpPr>
              <p:nvPr/>
            </p:nvSpPr>
            <p:spPr bwMode="auto">
              <a:xfrm>
                <a:off x="396876" y="3953743"/>
                <a:ext cx="8713787" cy="250983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609600" indent="-6096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Franklin Gothic Medium" pitchFamily="34" charset="0"/>
                  <a:buNone/>
                </a:pPr>
                <a:r>
                  <a:rPr lang="cs-CZ" sz="3000" b="1" i="1" dirty="0" smtClean="0">
                    <a:solidFill>
                      <a:srgbClr val="CC0000"/>
                    </a:solidFill>
                    <a:latin typeface="Book Antiqua" pitchFamily="18" charset="0"/>
                  </a:rPr>
                  <a:t>Nyní přehled</a:t>
                </a:r>
                <a:r>
                  <a:rPr lang="en-GB" sz="3000" b="1" i="1" dirty="0">
                    <a:solidFill>
                      <a:srgbClr val="CC0000"/>
                    </a:solidFill>
                    <a:latin typeface="Book Antiqua" pitchFamily="18" charset="0"/>
                  </a:rPr>
                  <a:t>n</a:t>
                </a:r>
                <a:r>
                  <a:rPr lang="cs-CZ" sz="3000" b="1" i="1" dirty="0">
                    <a:solidFill>
                      <a:srgbClr val="CC0000"/>
                    </a:solidFill>
                    <a:latin typeface="Book Antiqua" pitchFamily="18" charset="0"/>
                  </a:rPr>
                  <a:t>ě</a:t>
                </a:r>
                <a:r>
                  <a:rPr lang="en-GB" sz="3000" b="1" i="1" dirty="0" err="1">
                    <a:solidFill>
                      <a:srgbClr val="CC0000"/>
                    </a:solidFill>
                    <a:latin typeface="Book Antiqua" pitchFamily="18" charset="0"/>
                  </a:rPr>
                  <a:t>ji</a:t>
                </a:r>
                <a:r>
                  <a:rPr lang="cs-CZ" sz="3000" b="1" i="1" dirty="0" smtClean="0">
                    <a:solidFill>
                      <a:srgbClr val="CC0000"/>
                    </a:solidFill>
                    <a:latin typeface="Book Antiqua" pitchFamily="18" charset="0"/>
                  </a:rPr>
                  <a:t>:</a:t>
                </a:r>
                <a:r>
                  <a:rPr lang="cs-CZ" sz="3000" b="1" i="1" dirty="0">
                    <a:solidFill>
                      <a:srgbClr val="CC0000"/>
                    </a:solidFill>
                    <a:latin typeface="Book Antiqua" pitchFamily="18" charset="0"/>
                  </a:rPr>
                  <a:t> </a:t>
                </a:r>
                <a:r>
                  <a:rPr lang="cs-CZ" sz="3000" b="1" i="1" dirty="0" smtClean="0">
                    <a:solidFill>
                      <a:srgbClr val="CC0000"/>
                    </a:solidFill>
                    <a:latin typeface="Book Antiqua" pitchFamily="18" charset="0"/>
                  </a:rPr>
                  <a:t>  </a:t>
                </a:r>
                <a:r>
                  <a:rPr lang="el-GR" sz="3000" b="1" i="1" dirty="0" smtClean="0">
                    <a:solidFill>
                      <a:srgbClr val="CC0000"/>
                    </a:solidFill>
                    <a:latin typeface="Book Antiqua" pitchFamily="18" charset="0"/>
                  </a:rPr>
                  <a:t>β</a:t>
                </a:r>
                <a:r>
                  <a:rPr lang="cs-CZ" sz="3000" b="1" i="1" dirty="0" smtClean="0">
                    <a:solidFill>
                      <a:srgbClr val="CC0000"/>
                    </a:solidFill>
                    <a:latin typeface="Book Antiqua" pitchFamily="18" charset="0"/>
                  </a:rPr>
                  <a:t> </a:t>
                </a:r>
                <a:r>
                  <a:rPr lang="cs-CZ" sz="3000" b="1" i="1" dirty="0">
                    <a:solidFill>
                      <a:srgbClr val="CC0000"/>
                    </a:solidFill>
                    <a:latin typeface="Book Antiqua" pitchFamily="18" charset="0"/>
                  </a:rPr>
                  <a:t>= V/c	</a:t>
                </a:r>
                <a:r>
                  <a:rPr lang="cs-CZ" sz="3000" b="1" i="1" dirty="0" smtClean="0">
                    <a:solidFill>
                      <a:srgbClr val="CC0000"/>
                    </a:solidFill>
                    <a:latin typeface="Book Antiqua" pitchFamily="18" charset="0"/>
                  </a:rPr>
                  <a:t>   x</a:t>
                </a:r>
                <a:r>
                  <a:rPr lang="cs-CZ" sz="3000" b="1" baseline="-25000" dirty="0" smtClean="0">
                    <a:solidFill>
                      <a:schemeClr val="hlink"/>
                    </a:solidFill>
                    <a:latin typeface="Book Antiqua" pitchFamily="18" charset="0"/>
                  </a:rPr>
                  <a:t>0</a:t>
                </a:r>
                <a:r>
                  <a:rPr lang="cs-CZ" sz="3000" b="1" i="1" dirty="0" smtClean="0">
                    <a:solidFill>
                      <a:srgbClr val="CC0000"/>
                    </a:solidFill>
                    <a:latin typeface="Book Antiqua" pitchFamily="18" charset="0"/>
                  </a:rPr>
                  <a:t> </a:t>
                </a:r>
                <a:r>
                  <a:rPr lang="cs-CZ" sz="3000" b="1" i="1" dirty="0">
                    <a:solidFill>
                      <a:srgbClr val="CC0000"/>
                    </a:solidFill>
                    <a:latin typeface="Book Antiqua" pitchFamily="18" charset="0"/>
                  </a:rPr>
                  <a:t>= </a:t>
                </a:r>
                <a:r>
                  <a:rPr lang="cs-CZ" sz="3000" b="1" i="1" dirty="0" err="1" smtClean="0">
                    <a:solidFill>
                      <a:srgbClr val="CC0000"/>
                    </a:solidFill>
                    <a:latin typeface="Book Antiqua" pitchFamily="18" charset="0"/>
                  </a:rPr>
                  <a:t>ct</a:t>
                </a:r>
                <a:r>
                  <a:rPr lang="cs-CZ" sz="1400" b="1" dirty="0" smtClean="0">
                    <a:solidFill>
                      <a:schemeClr val="tx2"/>
                    </a:solidFill>
                    <a:latin typeface="Book Antiqua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cs-C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s-CZ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cs-CZ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cs-CZ" sz="2800" b="1" dirty="0" smtClean="0">
                  <a:solidFill>
                    <a:srgbClr val="C00000"/>
                  </a:solidFill>
                  <a:latin typeface="Book Antiqua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Franklin Gothic Medium" pitchFamily="34" charset="0"/>
                  <a:buNone/>
                </a:pPr>
                <a:r>
                  <a:rPr lang="en-GB" sz="3000" i="1" dirty="0" smtClean="0">
                    <a:latin typeface="Book Antiqua" pitchFamily="18" charset="0"/>
                  </a:rPr>
                  <a:t>x’</a:t>
                </a:r>
                <a:r>
                  <a:rPr lang="cs-CZ" sz="3000" i="1" dirty="0" smtClean="0">
                    <a:latin typeface="Book Antiqua" pitchFamily="18" charset="0"/>
                  </a:rPr>
                  <a:t>  </a:t>
                </a:r>
                <a:r>
                  <a:rPr lang="cs-CZ" sz="3000" i="1" dirty="0">
                    <a:latin typeface="Book Antiqua" pitchFamily="18" charset="0"/>
                  </a:rPr>
                  <a:t>= </a:t>
                </a:r>
                <a:r>
                  <a:rPr lang="el-GR" sz="3000" i="1" dirty="0">
                    <a:latin typeface="Book Antiqua" pitchFamily="18" charset="0"/>
                  </a:rPr>
                  <a:t>γ</a:t>
                </a:r>
                <a:r>
                  <a:rPr lang="cs-CZ" sz="3000" i="1" dirty="0">
                    <a:latin typeface="Book Antiqua" pitchFamily="18" charset="0"/>
                  </a:rPr>
                  <a:t>  </a:t>
                </a:r>
                <a:r>
                  <a:rPr lang="cs-CZ" sz="3000" dirty="0">
                    <a:latin typeface="Book Antiqua" pitchFamily="18" charset="0"/>
                  </a:rPr>
                  <a:t>(</a:t>
                </a:r>
                <a:r>
                  <a:rPr lang="en-GB" sz="3000" i="1" dirty="0">
                    <a:latin typeface="Book Antiqua" pitchFamily="18" charset="0"/>
                  </a:rPr>
                  <a:t>x </a:t>
                </a:r>
                <a:r>
                  <a:rPr lang="cs-CZ" sz="3000" i="1" dirty="0">
                    <a:latin typeface="Book Antiqua" pitchFamily="18" charset="0"/>
                  </a:rPr>
                  <a:t> </a:t>
                </a:r>
                <a:r>
                  <a:rPr lang="en-GB" sz="3000" i="1" dirty="0">
                    <a:latin typeface="Book Antiqua" pitchFamily="18" charset="0"/>
                  </a:rPr>
                  <a:t>–</a:t>
                </a:r>
                <a:r>
                  <a:rPr lang="cs-CZ" sz="3000" i="1" dirty="0">
                    <a:latin typeface="Book Antiqua" pitchFamily="18" charset="0"/>
                  </a:rPr>
                  <a:t> </a:t>
                </a:r>
                <a:r>
                  <a:rPr lang="en-GB" sz="3000" i="1" dirty="0">
                    <a:latin typeface="Book Antiqua" pitchFamily="18" charset="0"/>
                  </a:rPr>
                  <a:t> </a:t>
                </a:r>
                <a:r>
                  <a:rPr lang="el-GR" sz="3000" i="1" dirty="0">
                    <a:latin typeface="Book Antiqua" pitchFamily="18" charset="0"/>
                  </a:rPr>
                  <a:t>β</a:t>
                </a:r>
                <a:r>
                  <a:rPr lang="en-GB" sz="3000" i="1" dirty="0">
                    <a:latin typeface="Book Antiqua" pitchFamily="18" charset="0"/>
                  </a:rPr>
                  <a:t> </a:t>
                </a:r>
                <a:r>
                  <a:rPr lang="cs-CZ" sz="3000" i="1" dirty="0" smtClean="0">
                    <a:latin typeface="Book Antiqua" pitchFamily="18" charset="0"/>
                  </a:rPr>
                  <a:t>x</a:t>
                </a:r>
                <a:r>
                  <a:rPr lang="cs-CZ" sz="3000" baseline="-25000" dirty="0" smtClean="0">
                    <a:latin typeface="Book Antiqua" pitchFamily="18" charset="0"/>
                  </a:rPr>
                  <a:t>0</a:t>
                </a:r>
                <a:r>
                  <a:rPr lang="cs-CZ" sz="3000" dirty="0" smtClean="0">
                    <a:latin typeface="Book Antiqua" pitchFamily="18" charset="0"/>
                  </a:rPr>
                  <a:t>)</a:t>
                </a:r>
                <a:r>
                  <a:rPr lang="cs-CZ" sz="3000" dirty="0">
                    <a:latin typeface="Book Antiqua" pitchFamily="18" charset="0"/>
                  </a:rPr>
                  <a:t>	</a:t>
                </a:r>
                <a:r>
                  <a:rPr lang="cs-CZ" sz="3000" dirty="0">
                    <a:solidFill>
                      <a:srgbClr val="0070C0"/>
                    </a:solidFill>
                    <a:latin typeface="Book Antiqua" pitchFamily="18" charset="0"/>
                  </a:rPr>
                  <a:t> </a:t>
                </a:r>
                <a:r>
                  <a:rPr lang="cs-CZ" sz="3000" dirty="0" smtClean="0">
                    <a:solidFill>
                      <a:srgbClr val="0070C0"/>
                    </a:solidFill>
                    <a:latin typeface="Book Antiqua" pitchFamily="18" charset="0"/>
                  </a:rPr>
                  <a:t>   Galileo:	</a:t>
                </a:r>
                <a:r>
                  <a:rPr lang="en-GB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x’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  = </a:t>
                </a:r>
                <a:r>
                  <a:rPr lang="cs-CZ" sz="3000" dirty="0" smtClean="0">
                    <a:solidFill>
                      <a:srgbClr val="0070C0"/>
                    </a:solidFill>
                    <a:latin typeface="Book Antiqua" pitchFamily="18" charset="0"/>
                  </a:rPr>
                  <a:t>(</a:t>
                </a:r>
                <a:r>
                  <a:rPr lang="en-GB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x 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 </a:t>
                </a:r>
                <a:r>
                  <a:rPr lang="en-GB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–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 </a:t>
                </a:r>
                <a:r>
                  <a:rPr lang="en-GB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 </a:t>
                </a:r>
                <a:r>
                  <a:rPr lang="el-GR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β</a:t>
                </a:r>
                <a:r>
                  <a:rPr lang="en-GB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 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x</a:t>
                </a:r>
                <a:r>
                  <a:rPr lang="cs-CZ" sz="3000" baseline="-25000" dirty="0">
                    <a:solidFill>
                      <a:srgbClr val="0070C0"/>
                    </a:solidFill>
                    <a:latin typeface="Book Antiqua" pitchFamily="18" charset="0"/>
                  </a:rPr>
                  <a:t>0</a:t>
                </a:r>
                <a:r>
                  <a:rPr lang="cs-CZ" sz="3000" dirty="0">
                    <a:solidFill>
                      <a:srgbClr val="0070C0"/>
                    </a:solidFill>
                    <a:latin typeface="Book Antiqua" pitchFamily="18" charset="0"/>
                  </a:rPr>
                  <a:t>)</a:t>
                </a:r>
                <a:endParaRPr lang="cs-CZ" sz="3000" dirty="0" smtClean="0">
                  <a:solidFill>
                    <a:srgbClr val="0070C0"/>
                  </a:solidFill>
                  <a:latin typeface="Book Antiqua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Franklin Gothic Medium" pitchFamily="34" charset="0"/>
                  <a:buNone/>
                </a:pPr>
                <a:r>
                  <a:rPr lang="cs-CZ" sz="3000" i="1" dirty="0" smtClean="0">
                    <a:latin typeface="Book Antiqua" pitchFamily="18" charset="0"/>
                  </a:rPr>
                  <a:t>x</a:t>
                </a:r>
                <a:r>
                  <a:rPr lang="cs-CZ" sz="3000" baseline="-25000" dirty="0" smtClean="0">
                    <a:latin typeface="Book Antiqua" pitchFamily="18" charset="0"/>
                  </a:rPr>
                  <a:t>0</a:t>
                </a:r>
                <a:r>
                  <a:rPr lang="en-GB" sz="3000" i="1" dirty="0">
                    <a:latin typeface="Book Antiqua" pitchFamily="18" charset="0"/>
                  </a:rPr>
                  <a:t>’</a:t>
                </a:r>
                <a:r>
                  <a:rPr lang="cs-CZ" sz="3000" i="1" dirty="0">
                    <a:latin typeface="Book Antiqua" pitchFamily="18" charset="0"/>
                  </a:rPr>
                  <a:t> = </a:t>
                </a:r>
                <a:r>
                  <a:rPr lang="el-GR" sz="3000" i="1" dirty="0">
                    <a:latin typeface="Book Antiqua" pitchFamily="18" charset="0"/>
                  </a:rPr>
                  <a:t>γ</a:t>
                </a:r>
                <a:r>
                  <a:rPr lang="cs-CZ" sz="3000" i="1" dirty="0">
                    <a:latin typeface="Book Antiqua" pitchFamily="18" charset="0"/>
                  </a:rPr>
                  <a:t> </a:t>
                </a:r>
                <a:r>
                  <a:rPr lang="cs-CZ" sz="3000" dirty="0">
                    <a:latin typeface="Book Antiqua" pitchFamily="18" charset="0"/>
                  </a:rPr>
                  <a:t>(</a:t>
                </a:r>
                <a:r>
                  <a:rPr lang="cs-CZ" sz="3000" i="1" dirty="0">
                    <a:latin typeface="Book Antiqua" pitchFamily="18" charset="0"/>
                  </a:rPr>
                  <a:t>x</a:t>
                </a:r>
                <a:r>
                  <a:rPr lang="cs-CZ" sz="3000" baseline="-25000" dirty="0">
                    <a:latin typeface="Book Antiqua" pitchFamily="18" charset="0"/>
                  </a:rPr>
                  <a:t>0</a:t>
                </a:r>
                <a:r>
                  <a:rPr lang="en-GB" sz="3000" i="1" dirty="0">
                    <a:latin typeface="Book Antiqua" pitchFamily="18" charset="0"/>
                  </a:rPr>
                  <a:t> –</a:t>
                </a:r>
                <a:r>
                  <a:rPr lang="cs-CZ" sz="3000" i="1" dirty="0">
                    <a:latin typeface="Book Antiqua" pitchFamily="18" charset="0"/>
                  </a:rPr>
                  <a:t>  </a:t>
                </a:r>
                <a:r>
                  <a:rPr lang="el-GR" sz="3000" i="1" dirty="0">
                    <a:latin typeface="Book Antiqua" pitchFamily="18" charset="0"/>
                  </a:rPr>
                  <a:t>β </a:t>
                </a:r>
                <a:r>
                  <a:rPr lang="en-GB" sz="3000" i="1" dirty="0">
                    <a:latin typeface="Book Antiqua" pitchFamily="18" charset="0"/>
                  </a:rPr>
                  <a:t>x</a:t>
                </a:r>
                <a:r>
                  <a:rPr lang="cs-CZ" sz="3000" i="1" dirty="0">
                    <a:latin typeface="Book Antiqua" pitchFamily="18" charset="0"/>
                  </a:rPr>
                  <a:t> </a:t>
                </a:r>
                <a:r>
                  <a:rPr lang="cs-CZ" sz="3000" dirty="0" smtClean="0">
                    <a:latin typeface="Book Antiqua" pitchFamily="18" charset="0"/>
                  </a:rPr>
                  <a:t>) 			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x</a:t>
                </a:r>
                <a:r>
                  <a:rPr lang="cs-CZ" sz="3000" baseline="-25000" dirty="0">
                    <a:solidFill>
                      <a:srgbClr val="0070C0"/>
                    </a:solidFill>
                    <a:latin typeface="Book Antiqua" pitchFamily="18" charset="0"/>
                  </a:rPr>
                  <a:t>0</a:t>
                </a:r>
                <a:r>
                  <a:rPr lang="en-GB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’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 = </a:t>
                </a:r>
                <a:r>
                  <a:rPr lang="cs-CZ" sz="3000" i="1" dirty="0" smtClean="0">
                    <a:solidFill>
                      <a:srgbClr val="0070C0"/>
                    </a:solidFill>
                    <a:latin typeface="Book Antiqua" pitchFamily="18" charset="0"/>
                  </a:rPr>
                  <a:t>x</a:t>
                </a:r>
                <a:r>
                  <a:rPr lang="cs-CZ" sz="3000" baseline="-25000" dirty="0" smtClean="0">
                    <a:solidFill>
                      <a:srgbClr val="0070C0"/>
                    </a:solidFill>
                    <a:latin typeface="Book Antiqua" pitchFamily="18" charset="0"/>
                  </a:rPr>
                  <a:t>0</a:t>
                </a:r>
                <a:r>
                  <a:rPr lang="cs-CZ" sz="3000" dirty="0" smtClean="0">
                    <a:solidFill>
                      <a:srgbClr val="0070C0"/>
                    </a:solidFill>
                    <a:latin typeface="Book Antiqua" pitchFamily="18" charset="0"/>
                  </a:rPr>
                  <a:t> </a:t>
                </a:r>
                <a:r>
                  <a:rPr lang="cs-CZ" sz="3000" dirty="0">
                    <a:solidFill>
                      <a:srgbClr val="0070C0"/>
                    </a:solidFill>
                    <a:latin typeface="Book Antiqua" pitchFamily="18" charset="0"/>
                  </a:rPr>
                  <a:t/>
                </a:r>
                <a:br>
                  <a:rPr lang="cs-CZ" sz="3000" dirty="0">
                    <a:solidFill>
                      <a:srgbClr val="0070C0"/>
                    </a:solidFill>
                    <a:latin typeface="Book Antiqua" pitchFamily="18" charset="0"/>
                  </a:rPr>
                </a:br>
                <a:r>
                  <a:rPr lang="cs-CZ" sz="3000" i="1" dirty="0" smtClean="0">
                    <a:latin typeface="Book Antiqua" pitchFamily="18" charset="0"/>
                  </a:rPr>
                  <a:t>y</a:t>
                </a:r>
                <a:r>
                  <a:rPr lang="cs-CZ" sz="3000" dirty="0" smtClean="0">
                    <a:latin typeface="Book Antiqua" pitchFamily="18" charset="0"/>
                  </a:rPr>
                  <a:t> </a:t>
                </a:r>
                <a:r>
                  <a:rPr lang="en-GB" sz="3000" i="1" dirty="0" smtClean="0">
                    <a:latin typeface="Book Antiqua" pitchFamily="18" charset="0"/>
                  </a:rPr>
                  <a:t>’</a:t>
                </a:r>
                <a:r>
                  <a:rPr lang="cs-CZ" sz="3000" i="1" dirty="0" smtClean="0">
                    <a:latin typeface="Book Antiqua" pitchFamily="18" charset="0"/>
                  </a:rPr>
                  <a:t> = y				</a:t>
                </a:r>
                <a:r>
                  <a:rPr lang="cs-CZ" sz="3000" i="1" dirty="0">
                    <a:latin typeface="Book Antiqua" pitchFamily="18" charset="0"/>
                  </a:rPr>
                  <a:t>	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y</a:t>
                </a:r>
                <a:r>
                  <a:rPr lang="cs-CZ" sz="3000" dirty="0">
                    <a:solidFill>
                      <a:srgbClr val="0070C0"/>
                    </a:solidFill>
                    <a:latin typeface="Book Antiqua" pitchFamily="18" charset="0"/>
                  </a:rPr>
                  <a:t> </a:t>
                </a:r>
                <a:r>
                  <a:rPr lang="en-GB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’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 = y</a:t>
                </a:r>
                <a:b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</a:br>
                <a:r>
                  <a:rPr lang="cs-CZ" sz="3000" i="1" dirty="0">
                    <a:latin typeface="Book Antiqua" pitchFamily="18" charset="0"/>
                  </a:rPr>
                  <a:t>z</a:t>
                </a:r>
                <a:r>
                  <a:rPr lang="en-GB" sz="3000" i="1" dirty="0">
                    <a:latin typeface="Book Antiqua" pitchFamily="18" charset="0"/>
                  </a:rPr>
                  <a:t>’</a:t>
                </a:r>
                <a:r>
                  <a:rPr lang="cs-CZ" sz="3000" i="1" dirty="0">
                    <a:latin typeface="Book Antiqua" pitchFamily="18" charset="0"/>
                  </a:rPr>
                  <a:t>  = </a:t>
                </a:r>
                <a:r>
                  <a:rPr lang="cs-CZ" sz="3000" i="1" dirty="0" smtClean="0">
                    <a:latin typeface="Book Antiqua" pitchFamily="18" charset="0"/>
                  </a:rPr>
                  <a:t>z				</a:t>
                </a:r>
                <a:r>
                  <a:rPr lang="cs-CZ" sz="3000" i="1" dirty="0">
                    <a:latin typeface="Book Antiqua" pitchFamily="18" charset="0"/>
                  </a:rPr>
                  <a:t>	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z</a:t>
                </a:r>
                <a:r>
                  <a:rPr lang="en-GB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’</a:t>
                </a:r>
                <a:r>
                  <a:rPr lang="cs-CZ" sz="3000" i="1" dirty="0">
                    <a:solidFill>
                      <a:srgbClr val="0070C0"/>
                    </a:solidFill>
                    <a:latin typeface="Book Antiqua" pitchFamily="18" charset="0"/>
                  </a:rPr>
                  <a:t>  = z</a:t>
                </a:r>
              </a:p>
            </p:txBody>
          </p:sp>
        </mc:Choice>
        <mc:Fallback xmlns="">
          <p:sp>
            <p:nvSpPr>
              <p:cNvPr id="7" name="Zástupný symbol pro obsah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6" y="3953743"/>
                <a:ext cx="8713787" cy="2509837"/>
              </a:xfrm>
              <a:prstGeom prst="rect">
                <a:avLst/>
              </a:prstGeom>
              <a:blipFill rotWithShape="0">
                <a:blip r:embed="rId3"/>
                <a:stretch>
                  <a:fillRect l="-1608" t="-1703" b="-9976"/>
                </a:stretch>
              </a:blipFill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>
            <a:spLocks/>
          </p:cNvSpPr>
          <p:nvPr/>
        </p:nvSpPr>
        <p:spPr bwMode="auto">
          <a:xfrm>
            <a:off x="209550" y="2603500"/>
            <a:ext cx="87137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b="1" i="1" dirty="0" err="1">
                <a:solidFill>
                  <a:srgbClr val="CC0000"/>
                </a:solidFill>
                <a:latin typeface="Book Antiqua" pitchFamily="18" charset="0"/>
              </a:rPr>
              <a:t>Lorentz</a:t>
            </a:r>
            <a:r>
              <a:rPr lang="cs-CZ" sz="3000" b="1" i="1" dirty="0">
                <a:solidFill>
                  <a:srgbClr val="CC0000"/>
                </a:solidFill>
                <a:latin typeface="Book Antiqua" pitchFamily="18" charset="0"/>
              </a:rPr>
              <a:t> dříve: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br>
              <a:rPr lang="cs-CZ" sz="3000" dirty="0">
                <a:solidFill>
                  <a:schemeClr val="tx2"/>
                </a:solidFill>
                <a:latin typeface="Book Antiqua" pitchFamily="18" charset="0"/>
              </a:rPr>
            </a:br>
            <a:r>
              <a:rPr lang="en-GB" sz="3000" i="1" dirty="0">
                <a:solidFill>
                  <a:schemeClr val="tx2"/>
                </a:solidFill>
                <a:latin typeface="Book Antiqua" pitchFamily="18" charset="0"/>
              </a:rPr>
              <a:t>x’</a:t>
            </a:r>
            <a:r>
              <a:rPr lang="cs-CZ" sz="3000" i="1" dirty="0">
                <a:solidFill>
                  <a:schemeClr val="tx2"/>
                </a:solidFill>
                <a:latin typeface="Book Antiqua" pitchFamily="18" charset="0"/>
              </a:rPr>
              <a:t> = </a:t>
            </a:r>
            <a:r>
              <a:rPr lang="el-GR" sz="3000" i="1" dirty="0">
                <a:solidFill>
                  <a:schemeClr val="tx2"/>
                </a:solidFill>
                <a:latin typeface="Book Antiqua" pitchFamily="18" charset="0"/>
              </a:rPr>
              <a:t>γ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(</a:t>
            </a:r>
            <a:r>
              <a:rPr lang="en-GB" sz="3000" i="1" dirty="0">
                <a:solidFill>
                  <a:schemeClr val="tx2"/>
                </a:solidFill>
                <a:latin typeface="Book Antiqua" pitchFamily="18" charset="0"/>
              </a:rPr>
              <a:t>x - V</a:t>
            </a:r>
            <a:r>
              <a:rPr lang="cs-CZ" sz="3000" i="1" dirty="0">
                <a:solidFill>
                  <a:schemeClr val="tx2"/>
                </a:solidFill>
                <a:latin typeface="Book Antiqua" pitchFamily="18" charset="0"/>
              </a:rPr>
              <a:t>t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)</a:t>
            </a:r>
            <a:r>
              <a:rPr lang="en-GB" sz="3000" dirty="0">
                <a:solidFill>
                  <a:schemeClr val="tx2"/>
                </a:solidFill>
                <a:latin typeface="Book Antiqua" pitchFamily="18" charset="0"/>
              </a:rPr>
              <a:t>		 </a:t>
            </a:r>
            <a:r>
              <a:rPr lang="el-GR" sz="3000" i="1" dirty="0">
                <a:solidFill>
                  <a:schemeClr val="tx2"/>
                </a:solidFill>
                <a:latin typeface="Book Antiqua" pitchFamily="18" charset="0"/>
              </a:rPr>
              <a:t>γ</a:t>
            </a:r>
            <a:r>
              <a:rPr lang="en-GB" sz="3000" i="1" dirty="0">
                <a:solidFill>
                  <a:schemeClr val="tx2"/>
                </a:solidFill>
                <a:latin typeface="Book Antiqua" pitchFamily="18" charset="0"/>
              </a:rPr>
              <a:t> = </a:t>
            </a:r>
            <a:r>
              <a:rPr lang="en-GB" sz="3000" dirty="0">
                <a:solidFill>
                  <a:schemeClr val="tx2"/>
                </a:solidFill>
                <a:latin typeface="Book Antiqua" pitchFamily="18" charset="0"/>
              </a:rPr>
              <a:t>1/√(1 – </a:t>
            </a:r>
            <a:r>
              <a:rPr lang="en-GB" sz="3000" i="1" dirty="0">
                <a:solidFill>
                  <a:schemeClr val="tx2"/>
                </a:solidFill>
                <a:latin typeface="Book Antiqua" pitchFamily="18" charset="0"/>
              </a:rPr>
              <a:t>V</a:t>
            </a:r>
            <a:r>
              <a:rPr lang="en-GB" sz="3000" baseline="30000" dirty="0">
                <a:solidFill>
                  <a:schemeClr val="tx2"/>
                </a:solidFill>
                <a:latin typeface="Book Antiqua" pitchFamily="18" charset="0"/>
              </a:rPr>
              <a:t>2</a:t>
            </a:r>
            <a:r>
              <a:rPr lang="en-GB" sz="3000" dirty="0">
                <a:solidFill>
                  <a:schemeClr val="tx2"/>
                </a:solidFill>
                <a:latin typeface="Book Antiqua" pitchFamily="18" charset="0"/>
              </a:rPr>
              <a:t>/</a:t>
            </a:r>
            <a:r>
              <a:rPr lang="en-GB" sz="3000" i="1" dirty="0">
                <a:solidFill>
                  <a:schemeClr val="tx2"/>
                </a:solidFill>
                <a:latin typeface="Book Antiqua" pitchFamily="18" charset="0"/>
              </a:rPr>
              <a:t>c</a:t>
            </a:r>
            <a:r>
              <a:rPr lang="en-GB" sz="3000" baseline="30000" dirty="0">
                <a:solidFill>
                  <a:schemeClr val="tx2"/>
                </a:solidFill>
                <a:latin typeface="Book Antiqua" pitchFamily="18" charset="0"/>
              </a:rPr>
              <a:t>2</a:t>
            </a:r>
            <a:r>
              <a:rPr lang="en-GB" sz="3000" dirty="0">
                <a:solidFill>
                  <a:schemeClr val="tx2"/>
                </a:solidFill>
                <a:latin typeface="Book Antiqua" pitchFamily="18" charset="0"/>
              </a:rPr>
              <a:t>) </a:t>
            </a:r>
            <a:br>
              <a:rPr lang="en-GB" sz="3000" dirty="0">
                <a:solidFill>
                  <a:schemeClr val="tx2"/>
                </a:solidFill>
                <a:latin typeface="Book Antiqua" pitchFamily="18" charset="0"/>
              </a:rPr>
            </a:br>
            <a:r>
              <a:rPr lang="en-GB" sz="3000" i="1" dirty="0">
                <a:solidFill>
                  <a:schemeClr val="tx2"/>
                </a:solidFill>
                <a:latin typeface="Book Antiqua" pitchFamily="18" charset="0"/>
              </a:rPr>
              <a:t>t’</a:t>
            </a:r>
            <a:r>
              <a:rPr lang="cs-CZ" sz="3000" i="1" dirty="0">
                <a:solidFill>
                  <a:schemeClr val="tx2"/>
                </a:solidFill>
                <a:latin typeface="Book Antiqua" pitchFamily="18" charset="0"/>
              </a:rPr>
              <a:t> = </a:t>
            </a:r>
            <a:r>
              <a:rPr lang="el-GR" sz="3000" i="1" dirty="0">
                <a:solidFill>
                  <a:schemeClr val="tx2"/>
                </a:solidFill>
                <a:latin typeface="Book Antiqua" pitchFamily="18" charset="0"/>
              </a:rPr>
              <a:t>γ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(</a:t>
            </a:r>
            <a:r>
              <a:rPr lang="en-GB" sz="3000" i="1" dirty="0">
                <a:solidFill>
                  <a:schemeClr val="tx2"/>
                </a:solidFill>
                <a:latin typeface="Book Antiqua" pitchFamily="18" charset="0"/>
              </a:rPr>
              <a:t>t – </a:t>
            </a:r>
            <a:r>
              <a:rPr lang="en-GB" sz="3000" i="1" dirty="0" err="1">
                <a:solidFill>
                  <a:schemeClr val="tx2"/>
                </a:solidFill>
                <a:latin typeface="Book Antiqua" pitchFamily="18" charset="0"/>
              </a:rPr>
              <a:t>Vx</a:t>
            </a:r>
            <a:r>
              <a:rPr lang="cs-CZ" sz="3000" i="1" dirty="0">
                <a:solidFill>
                  <a:schemeClr val="tx2"/>
                </a:solidFill>
                <a:latin typeface="Book Antiqua" pitchFamily="18" charset="0"/>
              </a:rPr>
              <a:t>/</a:t>
            </a:r>
            <a:r>
              <a:rPr lang="en-GB" sz="3000" i="1" dirty="0">
                <a:solidFill>
                  <a:schemeClr val="tx2"/>
                </a:solidFill>
                <a:latin typeface="Book Antiqua" pitchFamily="18" charset="0"/>
              </a:rPr>
              <a:t>c</a:t>
            </a:r>
            <a:r>
              <a:rPr lang="en-GB" sz="3000" i="1" baseline="30000" dirty="0">
                <a:solidFill>
                  <a:schemeClr val="tx2"/>
                </a:solidFill>
                <a:latin typeface="Book Antiqua" pitchFamily="18" charset="0"/>
              </a:rPr>
              <a:t>2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)</a:t>
            </a:r>
            <a:endParaRPr lang="cs-CZ" sz="1600" i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10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1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24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3292" y="4681413"/>
            <a:ext cx="2891693" cy="10003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6876" y="4400062"/>
            <a:ext cx="457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57213" y="404813"/>
            <a:ext cx="428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Jedinečný Lorentz</a:t>
            </a:r>
            <a:endParaRPr lang="en-US" sz="4000" i="1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179388" y="1550988"/>
            <a:ext cx="8713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600" b="1" i="1">
                <a:solidFill>
                  <a:srgbClr val="CC0000"/>
                </a:solidFill>
                <a:latin typeface="Book Antiqua" pitchFamily="18" charset="0"/>
              </a:rPr>
              <a:t>Lze dokázat, že to jinou trafo nejde</a:t>
            </a:r>
            <a:r>
              <a:rPr lang="cs-CZ" sz="3600">
                <a:solidFill>
                  <a:srgbClr val="CC0000"/>
                </a:solidFill>
                <a:latin typeface="Book Antiqua" pitchFamily="18" charset="0"/>
              </a:rPr>
              <a:t>:</a:t>
            </a:r>
            <a:endParaRPr lang="cs-CZ" sz="3600" i="1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250825" y="4365625"/>
            <a:ext cx="87137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i="1" dirty="0">
                <a:latin typeface="Book Antiqua" pitchFamily="18" charset="0"/>
              </a:rPr>
              <a:t>				</a:t>
            </a:r>
            <a:r>
              <a:rPr lang="en-GB" sz="3000" dirty="0">
                <a:latin typeface="Book Antiqua" pitchFamily="18" charset="0"/>
              </a:rPr>
              <a:t>		</a:t>
            </a:r>
            <a:r>
              <a:rPr lang="en-GB" sz="3000" dirty="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sz="3000" i="1" dirty="0">
                <a:latin typeface="Book Antiqua" pitchFamily="18" charset="0"/>
              </a:rPr>
              <a:t>x’</a:t>
            </a:r>
            <a:r>
              <a:rPr lang="cs-CZ" sz="3000" i="1" dirty="0">
                <a:latin typeface="Book Antiqua" pitchFamily="18" charset="0"/>
              </a:rPr>
              <a:t>  = </a:t>
            </a:r>
            <a:r>
              <a:rPr lang="el-GR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(</a:t>
            </a:r>
            <a:r>
              <a:rPr lang="en-GB" sz="3000" i="1" dirty="0">
                <a:latin typeface="Book Antiqua" pitchFamily="18" charset="0"/>
              </a:rPr>
              <a:t>x </a:t>
            </a:r>
            <a:r>
              <a:rPr lang="cs-CZ" sz="3000" i="1" dirty="0">
                <a:latin typeface="Book Antiqua" pitchFamily="18" charset="0"/>
              </a:rPr>
              <a:t>  </a:t>
            </a:r>
            <a:r>
              <a:rPr lang="en-GB" sz="3000" i="1" dirty="0">
                <a:latin typeface="Book Antiqua" pitchFamily="18" charset="0"/>
              </a:rPr>
              <a:t>–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en-GB" sz="3000" i="1" dirty="0">
                <a:latin typeface="Book Antiqua" pitchFamily="18" charset="0"/>
              </a:rPr>
              <a:t> </a:t>
            </a:r>
            <a:r>
              <a:rPr lang="cs-CZ" sz="3000" i="1" dirty="0">
                <a:solidFill>
                  <a:srgbClr val="CC0000"/>
                </a:solidFill>
                <a:latin typeface="Book Antiqua" pitchFamily="18" charset="0"/>
              </a:rPr>
              <a:t>B</a:t>
            </a:r>
            <a:r>
              <a:rPr lang="en-GB" sz="3000" i="1" dirty="0">
                <a:latin typeface="Book Antiqua" pitchFamily="18" charset="0"/>
              </a:rPr>
              <a:t> </a:t>
            </a:r>
            <a:r>
              <a:rPr lang="cs-CZ" sz="3000" i="1" dirty="0">
                <a:latin typeface="Book Antiqua" pitchFamily="18" charset="0"/>
              </a:rPr>
              <a:t>x</a:t>
            </a:r>
            <a:r>
              <a:rPr lang="cs-CZ" sz="3000" baseline="-25000" dirty="0">
                <a:latin typeface="Book Antiqua" pitchFamily="18" charset="0"/>
              </a:rPr>
              <a:t>0</a:t>
            </a:r>
            <a:r>
              <a:rPr lang="cs-CZ" sz="3000" dirty="0">
                <a:latin typeface="Book Antiqua" pitchFamily="18" charset="0"/>
              </a:rPr>
              <a:t>)</a:t>
            </a:r>
            <a:br>
              <a:rPr lang="cs-CZ" sz="3000" dirty="0">
                <a:latin typeface="Book Antiqua" pitchFamily="18" charset="0"/>
              </a:rPr>
            </a:br>
            <a:r>
              <a:rPr lang="cs-CZ" sz="3000" dirty="0">
                <a:latin typeface="Book Antiqua" pitchFamily="18" charset="0"/>
              </a:rPr>
              <a:t>					</a:t>
            </a:r>
            <a:r>
              <a:rPr lang="cs-CZ" sz="3000" i="1" dirty="0">
                <a:latin typeface="Book Antiqua" pitchFamily="18" charset="0"/>
              </a:rPr>
              <a:t>x</a:t>
            </a:r>
            <a:r>
              <a:rPr lang="cs-CZ" sz="3000" baseline="-25000" dirty="0">
                <a:latin typeface="Book Antiqua" pitchFamily="18" charset="0"/>
              </a:rPr>
              <a:t>0</a:t>
            </a:r>
            <a:r>
              <a:rPr lang="en-GB" sz="3000" i="1" dirty="0">
                <a:latin typeface="Book Antiqua" pitchFamily="18" charset="0"/>
              </a:rPr>
              <a:t>’</a:t>
            </a:r>
            <a:r>
              <a:rPr lang="cs-CZ" sz="3000" i="1" dirty="0">
                <a:latin typeface="Book Antiqua" pitchFamily="18" charset="0"/>
              </a:rPr>
              <a:t> = </a:t>
            </a:r>
            <a:r>
              <a:rPr lang="el-GR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(</a:t>
            </a:r>
            <a:r>
              <a:rPr lang="cs-CZ" sz="3000" dirty="0">
                <a:solidFill>
                  <a:srgbClr val="CC0000"/>
                </a:solidFill>
                <a:latin typeface="Book Antiqua" pitchFamily="18" charset="0"/>
              </a:rPr>
              <a:t>C</a:t>
            </a:r>
            <a:r>
              <a:rPr lang="cs-CZ" sz="3000" dirty="0">
                <a:latin typeface="Book Antiqua" pitchFamily="18" charset="0"/>
              </a:rPr>
              <a:t> </a:t>
            </a:r>
            <a:r>
              <a:rPr lang="cs-CZ" sz="3000" i="1" dirty="0">
                <a:latin typeface="Book Antiqua" pitchFamily="18" charset="0"/>
              </a:rPr>
              <a:t>x</a:t>
            </a:r>
            <a:r>
              <a:rPr lang="cs-CZ" sz="3000" baseline="-25000" dirty="0">
                <a:latin typeface="Book Antiqua" pitchFamily="18" charset="0"/>
              </a:rPr>
              <a:t>0</a:t>
            </a:r>
            <a:r>
              <a:rPr lang="en-GB" sz="3000" i="1" dirty="0">
                <a:latin typeface="Book Antiqua" pitchFamily="18" charset="0"/>
              </a:rPr>
              <a:t> –</a:t>
            </a:r>
            <a:r>
              <a:rPr lang="cs-CZ" sz="3000" i="1" dirty="0">
                <a:latin typeface="Book Antiqua" pitchFamily="18" charset="0"/>
              </a:rPr>
              <a:t>  </a:t>
            </a:r>
            <a:r>
              <a:rPr lang="cs-CZ" sz="3000" i="1" dirty="0">
                <a:solidFill>
                  <a:srgbClr val="CC0000"/>
                </a:solidFill>
                <a:latin typeface="Book Antiqua" pitchFamily="18" charset="0"/>
              </a:rPr>
              <a:t>D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en-GB" sz="3000" i="1" dirty="0">
                <a:latin typeface="Book Antiqua" pitchFamily="18" charset="0"/>
              </a:rPr>
              <a:t>x</a:t>
            </a:r>
            <a:r>
              <a:rPr lang="cs-CZ" sz="3000" dirty="0">
                <a:latin typeface="Book Antiqua" pitchFamily="18" charset="0"/>
              </a:rPr>
              <a:t>)</a:t>
            </a:r>
            <a:br>
              <a:rPr lang="cs-CZ" sz="3000" dirty="0">
                <a:latin typeface="Book Antiqua" pitchFamily="18" charset="0"/>
              </a:rPr>
            </a:br>
            <a:endParaRPr lang="en-GB" sz="3000" dirty="0">
              <a:latin typeface="Book Antiqu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dirty="0">
                <a:latin typeface="Book Antiqua" pitchFamily="18" charset="0"/>
              </a:rPr>
              <a:t>2) Najdeme potřebné 4 parametry </a:t>
            </a:r>
            <a:r>
              <a:rPr lang="el-GR" sz="3000" i="1" dirty="0">
                <a:solidFill>
                  <a:schemeClr val="hlink"/>
                </a:solidFill>
                <a:latin typeface="Book Antiqua" pitchFamily="18" charset="0"/>
              </a:rPr>
              <a:t>γ</a:t>
            </a:r>
            <a:r>
              <a:rPr lang="cs-CZ" sz="3000" i="1" dirty="0">
                <a:solidFill>
                  <a:schemeClr val="hlink"/>
                </a:solidFill>
                <a:latin typeface="Book Antiqua" pitchFamily="18" charset="0"/>
              </a:rPr>
              <a:t>, B, C, D</a:t>
            </a:r>
            <a:r>
              <a:rPr lang="cs-CZ" sz="3000" i="1" dirty="0">
                <a:latin typeface="Book Antiqua" pitchFamily="18" charset="0"/>
              </a:rPr>
              <a:t> </a:t>
            </a:r>
            <a:br>
              <a:rPr lang="cs-CZ" sz="3000" i="1" dirty="0">
                <a:latin typeface="Book Antiqua" pitchFamily="18" charset="0"/>
              </a:rPr>
            </a:br>
            <a:r>
              <a:rPr lang="cs-CZ" sz="3000" dirty="0">
                <a:latin typeface="Book Antiqua" pitchFamily="18" charset="0"/>
              </a:rPr>
              <a:t>ze 4 „přirozených“ podmínek </a:t>
            </a:r>
            <a:r>
              <a:rPr lang="cs-CZ" sz="3000" dirty="0">
                <a:solidFill>
                  <a:srgbClr val="CC0000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0" y="2349500"/>
            <a:ext cx="9144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1) Aby </a:t>
            </a:r>
            <a:r>
              <a:rPr lang="cs-CZ" sz="3000" dirty="0" smtClean="0">
                <a:solidFill>
                  <a:schemeClr val="tx2"/>
                </a:solidFill>
                <a:latin typeface="Book Antiqua" pitchFamily="18" charset="0"/>
              </a:rPr>
              <a:t>každý</a:t>
            </a:r>
            <a:r>
              <a:rPr lang="en-US" sz="3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dirty="0" smtClean="0">
                <a:solidFill>
                  <a:schemeClr val="tx2"/>
                </a:solidFill>
                <a:latin typeface="Book Antiqua" pitchFamily="18" charset="0"/>
              </a:rPr>
              <a:t>rovnoměrný 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přímočarý pohyb  přešel opět v rovnoměrný přímočarý pohyb, musí být transformace lineární.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Zaveďme </a:t>
            </a:r>
            <a:r>
              <a:rPr lang="el-GR" sz="3000" b="1" i="1" dirty="0" smtClean="0">
                <a:solidFill>
                  <a:srgbClr val="CC0000"/>
                </a:solidFill>
                <a:latin typeface="Book Antiqua" pitchFamily="18" charset="0"/>
              </a:rPr>
              <a:t>β</a:t>
            </a: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cs-CZ" sz="3000" b="1" i="1" dirty="0">
                <a:solidFill>
                  <a:srgbClr val="CC0000"/>
                </a:solidFill>
                <a:latin typeface="Book Antiqua" pitchFamily="18" charset="0"/>
              </a:rPr>
              <a:t>= </a:t>
            </a: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V/c ;   </a:t>
            </a:r>
            <a:r>
              <a:rPr lang="cs-CZ" sz="3000" b="1" i="1" dirty="0">
                <a:solidFill>
                  <a:srgbClr val="CC0000"/>
                </a:solidFill>
                <a:latin typeface="Book Antiqua" pitchFamily="18" charset="0"/>
              </a:rPr>
              <a:t>x</a:t>
            </a:r>
            <a:r>
              <a:rPr lang="cs-CZ" sz="3000" b="1" baseline="-25000" dirty="0">
                <a:solidFill>
                  <a:schemeClr val="hlink"/>
                </a:solidFill>
                <a:latin typeface="Book Antiqua" pitchFamily="18" charset="0"/>
              </a:rPr>
              <a:t>0</a:t>
            </a:r>
            <a:r>
              <a:rPr lang="cs-CZ" sz="3000" b="1" i="1" dirty="0">
                <a:solidFill>
                  <a:srgbClr val="CC0000"/>
                </a:solidFill>
                <a:latin typeface="Book Antiqua" pitchFamily="18" charset="0"/>
              </a:rPr>
              <a:t> = </a:t>
            </a:r>
            <a:r>
              <a:rPr lang="cs-CZ" sz="3000" b="1" i="1" dirty="0" err="1">
                <a:solidFill>
                  <a:srgbClr val="CC0000"/>
                </a:solidFill>
                <a:latin typeface="Book Antiqua" pitchFamily="18" charset="0"/>
              </a:rPr>
              <a:t>ct</a:t>
            </a:r>
            <a:r>
              <a:rPr lang="cs-CZ" sz="3000" b="1" i="1" dirty="0">
                <a:solidFill>
                  <a:srgbClr val="CC0000"/>
                </a:solidFill>
                <a:latin typeface="Book Antiqua" pitchFamily="18" charset="0"/>
              </a:rPr>
              <a:t> ;   </a:t>
            </a: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x</a:t>
            </a:r>
            <a:r>
              <a:rPr lang="cs-CZ" sz="3000" b="1" baseline="-25000" dirty="0" smtClean="0">
                <a:solidFill>
                  <a:schemeClr val="hlink"/>
                </a:solidFill>
                <a:latin typeface="Book Antiqua" pitchFamily="18" charset="0"/>
              </a:rPr>
              <a:t>0</a:t>
            </a:r>
            <a:r>
              <a:rPr lang="en-US" sz="3000" b="1" dirty="0" smtClean="0">
                <a:solidFill>
                  <a:schemeClr val="hlink"/>
                </a:solidFill>
                <a:latin typeface="Book Antiqua" pitchFamily="18" charset="0"/>
              </a:rPr>
              <a:t>’</a:t>
            </a: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cs-CZ" sz="3000" b="1" i="1" dirty="0">
                <a:solidFill>
                  <a:srgbClr val="CC0000"/>
                </a:solidFill>
                <a:latin typeface="Book Antiqua" pitchFamily="18" charset="0"/>
              </a:rPr>
              <a:t>= </a:t>
            </a:r>
            <a:r>
              <a:rPr lang="cs-CZ" sz="3000" b="1" i="1" dirty="0" err="1" smtClean="0">
                <a:solidFill>
                  <a:srgbClr val="CC0000"/>
                </a:solidFill>
                <a:latin typeface="Book Antiqua" pitchFamily="18" charset="0"/>
              </a:rPr>
              <a:t>ct</a:t>
            </a:r>
            <a:r>
              <a:rPr lang="en-US" sz="3000" b="1" dirty="0" smtClean="0">
                <a:solidFill>
                  <a:schemeClr val="hlink"/>
                </a:solidFill>
                <a:latin typeface="Book Antiqua" pitchFamily="18" charset="0"/>
              </a:rPr>
              <a:t>’</a:t>
            </a:r>
            <a:r>
              <a:rPr lang="cs-CZ" sz="3000" dirty="0" smtClean="0">
                <a:solidFill>
                  <a:schemeClr val="tx2"/>
                </a:solidFill>
                <a:latin typeface="Book Antiqua" pitchFamily="18" charset="0"/>
              </a:rPr>
              <a:t>.</a:t>
            </a:r>
            <a:endParaRPr lang="cs-CZ" sz="3000" i="1" dirty="0">
              <a:latin typeface="Book Antiqua" pitchFamily="18" charset="0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4892675" y="4325074"/>
            <a:ext cx="3336925" cy="990600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1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25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57213" y="404813"/>
            <a:ext cx="4786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Podmínky pro trafo</a:t>
            </a:r>
            <a:endParaRPr lang="en-US" sz="4000" i="1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250825" y="4365625"/>
            <a:ext cx="87137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i="1" dirty="0">
                <a:latin typeface="Book Antiqua" pitchFamily="18" charset="0"/>
              </a:rPr>
              <a:t>				</a:t>
            </a:r>
            <a:r>
              <a:rPr lang="en-GB" sz="3000" dirty="0">
                <a:latin typeface="Book Antiqua" pitchFamily="18" charset="0"/>
              </a:rPr>
              <a:t>		</a:t>
            </a:r>
            <a:r>
              <a:rPr lang="en-GB" sz="3000" dirty="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sz="3000" i="1" dirty="0">
                <a:latin typeface="Book Antiqua" pitchFamily="18" charset="0"/>
              </a:rPr>
              <a:t>x’</a:t>
            </a:r>
            <a:r>
              <a:rPr lang="cs-CZ" sz="3000" i="1" dirty="0">
                <a:latin typeface="Book Antiqua" pitchFamily="18" charset="0"/>
              </a:rPr>
              <a:t>  = </a:t>
            </a:r>
            <a:r>
              <a:rPr lang="el-GR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(</a:t>
            </a:r>
            <a:r>
              <a:rPr lang="en-GB" sz="3000" i="1" dirty="0">
                <a:latin typeface="Book Antiqua" pitchFamily="18" charset="0"/>
              </a:rPr>
              <a:t>x </a:t>
            </a:r>
            <a:r>
              <a:rPr lang="cs-CZ" sz="3000" i="1" dirty="0">
                <a:latin typeface="Book Antiqua" pitchFamily="18" charset="0"/>
              </a:rPr>
              <a:t>  </a:t>
            </a:r>
            <a:r>
              <a:rPr lang="en-GB" sz="3000" i="1" dirty="0">
                <a:latin typeface="Book Antiqua" pitchFamily="18" charset="0"/>
              </a:rPr>
              <a:t>–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en-GB" sz="3000" i="1" dirty="0">
                <a:latin typeface="Book Antiqua" pitchFamily="18" charset="0"/>
              </a:rPr>
              <a:t> </a:t>
            </a:r>
            <a:r>
              <a:rPr lang="cs-CZ" sz="3000" i="1" dirty="0">
                <a:solidFill>
                  <a:srgbClr val="CC0000"/>
                </a:solidFill>
                <a:latin typeface="Book Antiqua" pitchFamily="18" charset="0"/>
              </a:rPr>
              <a:t>B</a:t>
            </a:r>
            <a:r>
              <a:rPr lang="en-GB" sz="3000" i="1" dirty="0">
                <a:latin typeface="Book Antiqua" pitchFamily="18" charset="0"/>
              </a:rPr>
              <a:t> </a:t>
            </a:r>
            <a:r>
              <a:rPr lang="cs-CZ" sz="3000" i="1" dirty="0">
                <a:latin typeface="Book Antiqua" pitchFamily="18" charset="0"/>
              </a:rPr>
              <a:t>x</a:t>
            </a:r>
            <a:r>
              <a:rPr lang="cs-CZ" sz="3000" baseline="-25000" dirty="0">
                <a:latin typeface="Book Antiqua" pitchFamily="18" charset="0"/>
              </a:rPr>
              <a:t>0</a:t>
            </a:r>
            <a:r>
              <a:rPr lang="cs-CZ" sz="3000" dirty="0">
                <a:latin typeface="Book Antiqua" pitchFamily="18" charset="0"/>
              </a:rPr>
              <a:t>)</a:t>
            </a:r>
            <a:br>
              <a:rPr lang="cs-CZ" sz="3000" dirty="0">
                <a:latin typeface="Book Antiqua" pitchFamily="18" charset="0"/>
              </a:rPr>
            </a:br>
            <a:r>
              <a:rPr lang="cs-CZ" sz="3000" dirty="0">
                <a:latin typeface="Book Antiqua" pitchFamily="18" charset="0"/>
              </a:rPr>
              <a:t>					</a:t>
            </a:r>
            <a:r>
              <a:rPr lang="cs-CZ" sz="3000" i="1" dirty="0">
                <a:latin typeface="Book Antiqua" pitchFamily="18" charset="0"/>
              </a:rPr>
              <a:t>x</a:t>
            </a:r>
            <a:r>
              <a:rPr lang="cs-CZ" sz="3000" baseline="-25000" dirty="0">
                <a:latin typeface="Book Antiqua" pitchFamily="18" charset="0"/>
              </a:rPr>
              <a:t>0</a:t>
            </a:r>
            <a:r>
              <a:rPr lang="en-GB" sz="3000" i="1" dirty="0">
                <a:latin typeface="Book Antiqua" pitchFamily="18" charset="0"/>
              </a:rPr>
              <a:t>’</a:t>
            </a:r>
            <a:r>
              <a:rPr lang="cs-CZ" sz="3000" i="1" dirty="0">
                <a:latin typeface="Book Antiqua" pitchFamily="18" charset="0"/>
              </a:rPr>
              <a:t> = </a:t>
            </a:r>
            <a:r>
              <a:rPr lang="el-GR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(</a:t>
            </a:r>
            <a:r>
              <a:rPr lang="cs-CZ" sz="3000" i="1" dirty="0">
                <a:solidFill>
                  <a:srgbClr val="CC0000"/>
                </a:solidFill>
                <a:latin typeface="Book Antiqua" pitchFamily="18" charset="0"/>
              </a:rPr>
              <a:t>C</a:t>
            </a:r>
            <a:r>
              <a:rPr lang="cs-CZ" sz="3000" dirty="0">
                <a:latin typeface="Book Antiqua" pitchFamily="18" charset="0"/>
              </a:rPr>
              <a:t> </a:t>
            </a:r>
            <a:r>
              <a:rPr lang="cs-CZ" sz="3000" i="1" dirty="0">
                <a:latin typeface="Book Antiqua" pitchFamily="18" charset="0"/>
              </a:rPr>
              <a:t>x</a:t>
            </a:r>
            <a:r>
              <a:rPr lang="cs-CZ" sz="3000" baseline="-25000" dirty="0">
                <a:latin typeface="Book Antiqua" pitchFamily="18" charset="0"/>
              </a:rPr>
              <a:t>0</a:t>
            </a:r>
            <a:r>
              <a:rPr lang="en-GB" sz="3000" i="1" dirty="0">
                <a:latin typeface="Book Antiqua" pitchFamily="18" charset="0"/>
              </a:rPr>
              <a:t> –</a:t>
            </a:r>
            <a:r>
              <a:rPr lang="cs-CZ" sz="3000" i="1" dirty="0">
                <a:latin typeface="Book Antiqua" pitchFamily="18" charset="0"/>
              </a:rPr>
              <a:t>  </a:t>
            </a:r>
            <a:r>
              <a:rPr lang="cs-CZ" sz="3000" i="1" dirty="0">
                <a:solidFill>
                  <a:srgbClr val="CC0000"/>
                </a:solidFill>
                <a:latin typeface="Book Antiqua" pitchFamily="18" charset="0"/>
              </a:rPr>
              <a:t>D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en-GB" sz="3000" i="1" dirty="0">
                <a:latin typeface="Book Antiqua" pitchFamily="18" charset="0"/>
              </a:rPr>
              <a:t>x</a:t>
            </a:r>
            <a:r>
              <a:rPr lang="cs-CZ" sz="3000" dirty="0">
                <a:latin typeface="Book Antiqua" pitchFamily="18" charset="0"/>
              </a:rPr>
              <a:t>)</a:t>
            </a:r>
            <a:endParaRPr lang="en-GB" sz="3000" dirty="0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85968" y="1397000"/>
            <a:ext cx="8627819" cy="29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SzPct val="70000"/>
              <a:buFont typeface="+mj-lt"/>
              <a:buAutoNum type="arabicParenR"/>
            </a:pPr>
            <a:r>
              <a:rPr lang="cs-CZ" sz="3000" i="1" dirty="0">
                <a:latin typeface="Book Antiqua" pitchFamily="18" charset="0"/>
              </a:rPr>
              <a:t>S</a:t>
            </a:r>
            <a:r>
              <a:rPr lang="en-GB" sz="3000" i="1" dirty="0">
                <a:latin typeface="Book Antiqua" pitchFamily="18" charset="0"/>
              </a:rPr>
              <a:t>’</a:t>
            </a:r>
            <a:r>
              <a:rPr lang="cs-CZ" sz="3000" dirty="0">
                <a:latin typeface="Book Antiqua" pitchFamily="18" charset="0"/>
              </a:rPr>
              <a:t> má vůči </a:t>
            </a:r>
            <a:r>
              <a:rPr lang="cs-CZ" sz="3000" i="1" dirty="0">
                <a:latin typeface="Book Antiqua" pitchFamily="18" charset="0"/>
              </a:rPr>
              <a:t>S </a:t>
            </a:r>
            <a:r>
              <a:rPr lang="cs-CZ" sz="3000" dirty="0">
                <a:latin typeface="Book Antiqua" pitchFamily="18" charset="0"/>
              </a:rPr>
              <a:t>rychlost </a:t>
            </a:r>
            <a:r>
              <a:rPr lang="cs-CZ" sz="3000" i="1" dirty="0">
                <a:latin typeface="Book Antiqua" pitchFamily="18" charset="0"/>
              </a:rPr>
              <a:t>V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70000"/>
              <a:buFont typeface="+mj-lt"/>
              <a:buAutoNum type="arabicParenR"/>
            </a:pPr>
            <a:r>
              <a:rPr lang="cs-CZ" sz="3000" i="1" dirty="0">
                <a:latin typeface="Book Antiqua" pitchFamily="18" charset="0"/>
              </a:rPr>
              <a:t>S</a:t>
            </a:r>
            <a:r>
              <a:rPr lang="cs-CZ" sz="3000" dirty="0">
                <a:latin typeface="Book Antiqua" pitchFamily="18" charset="0"/>
              </a:rPr>
              <a:t> má vůči </a:t>
            </a:r>
            <a:r>
              <a:rPr lang="cs-CZ" sz="3000" i="1" dirty="0">
                <a:latin typeface="Book Antiqua" pitchFamily="18" charset="0"/>
              </a:rPr>
              <a:t>S</a:t>
            </a:r>
            <a:r>
              <a:rPr lang="en-GB" sz="3000" i="1" dirty="0">
                <a:latin typeface="Book Antiqua" pitchFamily="18" charset="0"/>
              </a:rPr>
              <a:t>’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rychlost –</a:t>
            </a:r>
            <a:r>
              <a:rPr lang="cs-CZ" sz="3000" i="1" dirty="0">
                <a:latin typeface="Book Antiqua" pitchFamily="18" charset="0"/>
              </a:rPr>
              <a:t>V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70000"/>
              <a:buFont typeface="+mj-lt"/>
              <a:buAutoNum type="arabicParenR"/>
            </a:pPr>
            <a:r>
              <a:rPr lang="cs-CZ" sz="3000" dirty="0">
                <a:latin typeface="Book Antiqua" pitchFamily="18" charset="0"/>
              </a:rPr>
              <a:t>Která rychlost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en-US" sz="3000" i="1" dirty="0" smtClean="0">
                <a:latin typeface="Book Antiqua" pitchFamily="18" charset="0"/>
              </a:rPr>
              <a:t>w </a:t>
            </a:r>
            <a:r>
              <a:rPr lang="en-US" sz="3000" dirty="0" smtClean="0">
                <a:latin typeface="Book Antiqua" pitchFamily="18" charset="0"/>
              </a:rPr>
              <a:t>(</a:t>
            </a:r>
            <a:r>
              <a:rPr lang="en-US" sz="3000" i="1" dirty="0" smtClean="0">
                <a:latin typeface="Book Antiqua" pitchFamily="18" charset="0"/>
              </a:rPr>
              <a:t>= v/c</a:t>
            </a:r>
            <a:r>
              <a:rPr lang="en-US" sz="3000" baseline="-25000" dirty="0" smtClean="0">
                <a:latin typeface="Book Antiqua" pitchFamily="18" charset="0"/>
              </a:rPr>
              <a:t>0</a:t>
            </a:r>
            <a:r>
              <a:rPr lang="en-US" sz="3000" dirty="0" smtClean="0">
                <a:latin typeface="Book Antiqua" pitchFamily="18" charset="0"/>
              </a:rPr>
              <a:t>)</a:t>
            </a:r>
            <a:r>
              <a:rPr lang="cs-CZ" sz="3000" i="1" dirty="0" smtClean="0">
                <a:latin typeface="Book Antiqua" pitchFamily="18" charset="0"/>
              </a:rPr>
              <a:t> </a:t>
            </a:r>
            <a:r>
              <a:rPr lang="cs-CZ" sz="3000" dirty="0" smtClean="0">
                <a:latin typeface="Book Antiqua" pitchFamily="18" charset="0"/>
              </a:rPr>
              <a:t>se zachovává</a:t>
            </a:r>
            <a:r>
              <a:rPr lang="en-US" sz="3000" dirty="0" smtClean="0">
                <a:latin typeface="Book Antiqua" pitchFamily="18" charset="0"/>
              </a:rPr>
              <a:t>?</a:t>
            </a:r>
          </a:p>
          <a:p>
            <a:pPr marL="1066800" lvl="1" indent="-609600">
              <a:lnSpc>
                <a:spcPct val="90000"/>
              </a:lnSpc>
              <a:spcBef>
                <a:spcPct val="20000"/>
              </a:spcBef>
              <a:buSzPct val="70000"/>
              <a:buFont typeface="+mj-lt"/>
              <a:buAutoNum type="alphaLcPeriod"/>
            </a:pPr>
            <a:r>
              <a:rPr lang="en-US" sz="3000" i="1" dirty="0" smtClean="0">
                <a:latin typeface="Book Antiqua" pitchFamily="18" charset="0"/>
              </a:rPr>
              <a:t>w</a:t>
            </a:r>
            <a:r>
              <a:rPr lang="cs-CZ" sz="3000" dirty="0" smtClean="0">
                <a:latin typeface="Book Antiqua" pitchFamily="18" charset="0"/>
              </a:rPr>
              <a:t> </a:t>
            </a:r>
            <a:r>
              <a:rPr lang="cs-CZ" sz="3000" i="1" dirty="0">
                <a:latin typeface="Book Antiqua" pitchFamily="18" charset="0"/>
              </a:rPr>
              <a:t>= </a:t>
            </a:r>
            <a:r>
              <a:rPr lang="cs-CZ" sz="3000" i="1" dirty="0" smtClean="0">
                <a:latin typeface="Book Antiqua" pitchFamily="18" charset="0"/>
              </a:rPr>
              <a:t>∞ </a:t>
            </a:r>
            <a:r>
              <a:rPr lang="cs-CZ" sz="3000" dirty="0" smtClean="0">
                <a:latin typeface="Book Antiqua" pitchFamily="18" charset="0"/>
              </a:rPr>
              <a:t>(současnost):</a:t>
            </a:r>
            <a:r>
              <a:rPr lang="cs-CZ" sz="3000" i="1" dirty="0" smtClean="0">
                <a:latin typeface="Book Antiqua" pitchFamily="18" charset="0"/>
              </a:rPr>
              <a:t> 		</a:t>
            </a:r>
            <a:r>
              <a:rPr lang="cs-CZ" sz="3000" dirty="0" smtClean="0">
                <a:latin typeface="Book Antiqua" pitchFamily="18" charset="0"/>
              </a:rPr>
              <a:t>Galileo;</a:t>
            </a:r>
            <a:endParaRPr lang="en-US" sz="3000" dirty="0">
              <a:latin typeface="Book Antiqua" pitchFamily="18" charset="0"/>
            </a:endParaRPr>
          </a:p>
          <a:p>
            <a:pPr marL="1066800" lvl="1" indent="-609600">
              <a:lnSpc>
                <a:spcPct val="90000"/>
              </a:lnSpc>
              <a:spcBef>
                <a:spcPct val="20000"/>
              </a:spcBef>
              <a:buSzPct val="70000"/>
              <a:buFont typeface="+mj-lt"/>
              <a:buAutoNum type="alphaLcPeriod"/>
            </a:pPr>
            <a:r>
              <a:rPr lang="en-US" sz="3000" i="1" dirty="0" smtClean="0">
                <a:latin typeface="Book Antiqua" pitchFamily="18" charset="0"/>
              </a:rPr>
              <a:t>w</a:t>
            </a:r>
            <a:r>
              <a:rPr lang="cs-CZ" sz="3000" i="1" dirty="0" smtClean="0">
                <a:latin typeface="Book Antiqua" pitchFamily="18" charset="0"/>
              </a:rPr>
              <a:t> </a:t>
            </a:r>
            <a:r>
              <a:rPr lang="cs-CZ" sz="3000" i="1" dirty="0">
                <a:latin typeface="Book Antiqua" pitchFamily="18" charset="0"/>
              </a:rPr>
              <a:t>= </a:t>
            </a:r>
            <a:r>
              <a:rPr lang="cs-CZ" sz="3000" dirty="0" smtClean="0">
                <a:latin typeface="Book Antiqua" pitchFamily="18" charset="0"/>
              </a:rPr>
              <a:t>1</a:t>
            </a:r>
            <a:r>
              <a:rPr lang="cs-CZ" sz="3000" i="1" dirty="0" smtClean="0">
                <a:latin typeface="Book Antiqua" pitchFamily="18" charset="0"/>
              </a:rPr>
              <a:t> </a:t>
            </a:r>
            <a:r>
              <a:rPr lang="cs-CZ" sz="3000" dirty="0" smtClean="0">
                <a:latin typeface="Book Antiqua" pitchFamily="18" charset="0"/>
              </a:rPr>
              <a:t>(rychlost světla):	</a:t>
            </a:r>
            <a:r>
              <a:rPr lang="cs-CZ" sz="3000" dirty="0" err="1" smtClean="0">
                <a:latin typeface="Book Antiqua" pitchFamily="18" charset="0"/>
              </a:rPr>
              <a:t>Lorentz</a:t>
            </a:r>
            <a:r>
              <a:rPr lang="en-US" sz="3000" dirty="0" smtClean="0">
                <a:latin typeface="Book Antiqua" pitchFamily="18" charset="0"/>
              </a:rPr>
              <a:t>.</a:t>
            </a:r>
            <a:endParaRPr lang="cs-CZ" sz="3000" dirty="0">
              <a:latin typeface="Book Antiqu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70000"/>
              <a:buFont typeface="+mj-lt"/>
              <a:buAutoNum type="arabicParenR"/>
            </a:pPr>
            <a:r>
              <a:rPr lang="cs-CZ" sz="3000" dirty="0">
                <a:latin typeface="Book Antiqua" pitchFamily="18" charset="0"/>
              </a:rPr>
              <a:t>Zpětná </a:t>
            </a:r>
            <a:r>
              <a:rPr lang="cs-CZ" sz="3000" dirty="0" err="1">
                <a:latin typeface="Book Antiqua" pitchFamily="18" charset="0"/>
              </a:rPr>
              <a:t>trafo</a:t>
            </a:r>
            <a:r>
              <a:rPr lang="cs-CZ" sz="3000" dirty="0">
                <a:latin typeface="Book Antiqua" pitchFamily="18" charset="0"/>
              </a:rPr>
              <a:t> má tvar jako přímá s </a:t>
            </a:r>
            <a:r>
              <a:rPr lang="cs-CZ" sz="3000" i="1" dirty="0">
                <a:latin typeface="Book Antiqua" pitchFamily="18" charset="0"/>
              </a:rPr>
              <a:t>V↔</a:t>
            </a:r>
            <a:r>
              <a:rPr lang="cs-CZ" sz="3000" dirty="0">
                <a:latin typeface="Book Antiqua" pitchFamily="18" charset="0"/>
              </a:rPr>
              <a:t> –</a:t>
            </a:r>
            <a:r>
              <a:rPr lang="cs-CZ" sz="3000" i="1" dirty="0">
                <a:latin typeface="Book Antiqua" pitchFamily="18" charset="0"/>
              </a:rPr>
              <a:t>V</a:t>
            </a:r>
            <a:endParaRPr lang="cs-CZ" sz="3000" dirty="0">
              <a:latin typeface="Book Antiqu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AutoNum type="arabicParenR"/>
            </a:pPr>
            <a:endParaRPr lang="cs-CZ" sz="3000" i="1" dirty="0">
              <a:latin typeface="Book Antiqua" pitchFamily="18" charset="0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4808537" y="4365561"/>
            <a:ext cx="3336925" cy="902008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26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136842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  <a:defRPr/>
            </a:pPr>
            <a:r>
              <a:rPr lang="cs-CZ" sz="3000" b="1" i="1" smtClean="0">
                <a:solidFill>
                  <a:srgbClr val="CC0000"/>
                </a:solidFill>
                <a:latin typeface="Book Antiqua" pitchFamily="18" charset="0"/>
              </a:rPr>
              <a:t>S</a:t>
            </a:r>
            <a:r>
              <a:rPr lang="en-GB" sz="3000" b="1" i="1" smtClean="0">
                <a:solidFill>
                  <a:srgbClr val="CC0000"/>
                </a:solidFill>
                <a:latin typeface="Book Antiqua" pitchFamily="18" charset="0"/>
              </a:rPr>
              <a:t>’</a:t>
            </a:r>
            <a:r>
              <a:rPr lang="cs-CZ" sz="3000" b="1" i="1" smtClean="0">
                <a:solidFill>
                  <a:srgbClr val="CC0000"/>
                </a:solidFill>
                <a:latin typeface="Book Antiqua" pitchFamily="18" charset="0"/>
              </a:rPr>
              <a:t> má vůči S rychlost </a:t>
            </a:r>
            <a:r>
              <a:rPr lang="el-GR" sz="3000" b="1" i="1" smtClean="0">
                <a:solidFill>
                  <a:srgbClr val="CC0000"/>
                </a:solidFill>
                <a:latin typeface="Book Antiqua" pitchFamily="18" charset="0"/>
              </a:rPr>
              <a:t>β</a:t>
            </a:r>
            <a:r>
              <a:rPr lang="cs-CZ" sz="3000" b="1" i="1" smtClean="0">
                <a:solidFill>
                  <a:srgbClr val="CC0000"/>
                </a:solidFill>
                <a:latin typeface="Book Antiqua" pitchFamily="18" charset="0"/>
              </a:rPr>
              <a:t>:</a:t>
            </a:r>
            <a:r>
              <a:rPr lang="cs-CZ" sz="3000" smtClean="0">
                <a:latin typeface="Book Antiqua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  <a:defRPr/>
            </a:pPr>
            <a:r>
              <a:rPr lang="cs-CZ" sz="3000" smtClean="0">
                <a:latin typeface="Book Antiqua" pitchFamily="18" charset="0"/>
              </a:rPr>
              <a:t>Počátek </a:t>
            </a:r>
            <a:r>
              <a:rPr lang="cs-CZ" sz="3000" i="1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en-GB" sz="3000" i="1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sz="3000" i="1" smtClean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cs-CZ" sz="3000" smtClean="0">
                <a:solidFill>
                  <a:schemeClr val="tx1"/>
                </a:solidFill>
                <a:latin typeface="Book Antiqua" pitchFamily="18" charset="0"/>
              </a:rPr>
              <a:t>0 </a:t>
            </a:r>
            <a:r>
              <a:rPr lang="cs-CZ" sz="3000" i="1" smtClean="0">
                <a:solidFill>
                  <a:schemeClr val="tx1"/>
                </a:solidFill>
                <a:latin typeface="Book Antiqua" pitchFamily="18" charset="0"/>
              </a:rPr>
              <a:t>ve všech časech x</a:t>
            </a:r>
            <a:r>
              <a:rPr lang="cs-CZ" sz="3000" baseline="-2500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sz="3000" i="1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sz="3000" i="1" smtClean="0">
                <a:solidFill>
                  <a:schemeClr val="tx1"/>
                </a:solidFill>
                <a:latin typeface="Book Antiqua" pitchFamily="18" charset="0"/>
              </a:rPr>
              <a:t> vyhovuje podmínce</a:t>
            </a:r>
            <a:br>
              <a:rPr lang="cs-CZ" sz="3000" i="1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3000" i="1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sz="3000" i="1" smtClean="0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sz="3000" i="1" smtClean="0">
                <a:solidFill>
                  <a:schemeClr val="tx1"/>
                </a:solidFill>
                <a:latin typeface="Book Antiqua" pitchFamily="18" charset="0"/>
              </a:rPr>
              <a:t>  = V t = </a:t>
            </a:r>
            <a:r>
              <a:rPr lang="el-GR" sz="3000" i="1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sz="3000" i="1" smtClean="0">
                <a:solidFill>
                  <a:schemeClr val="tx1"/>
                </a:solidFill>
                <a:latin typeface="Book Antiqua" pitchFamily="18" charset="0"/>
              </a:rPr>
              <a:t> x</a:t>
            </a:r>
            <a:r>
              <a:rPr lang="cs-CZ" sz="3000" baseline="-2500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1767072E-B2E1-43B0-8CB9-72FAA95E8FE5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27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42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4000" b="1" i="1">
                <a:solidFill>
                  <a:schemeClr val="tx1"/>
                </a:solidFill>
                <a:latin typeface="Book Antiqua" pitchFamily="18" charset="0"/>
              </a:rPr>
              <a:t>Lorentzova trafo (odvození, 1.krok)</a:t>
            </a:r>
            <a:endParaRPr lang="en-US" altLang="cs-CZ" sz="4000" i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158750" y="4101547"/>
            <a:ext cx="87010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					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>	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= </a:t>
            </a:r>
            <a:r>
              <a:rPr lang="el-GR" altLang="cs-CZ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rgbClr val="009900"/>
                </a:solidFill>
                <a:latin typeface="Book Antiqua" pitchFamily="18" charset="0"/>
              </a:rPr>
              <a:t>B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					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C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D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b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</a:br>
            <a:endParaRPr lang="cs-CZ" altLang="cs-CZ" sz="3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179388" y="2708275"/>
            <a:ext cx="89646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>
                <a:latin typeface="Book Antiqua" pitchFamily="18" charset="0"/>
              </a:rPr>
              <a:t>Odtud plyne </a:t>
            </a:r>
            <a:r>
              <a:rPr lang="cs-CZ" altLang="cs-CZ" sz="3000" i="1">
                <a:latin typeface="Book Antiqua" pitchFamily="18" charset="0"/>
              </a:rPr>
              <a:t>B</a:t>
            </a:r>
            <a:r>
              <a:rPr lang="cs-CZ" altLang="cs-CZ" sz="3000"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>
                <a:latin typeface="Book Antiqua" pitchFamily="18" charset="0"/>
              </a:rPr>
              <a:t> (ostatní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, C, D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zatím libovolná)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837044" y="4085951"/>
            <a:ext cx="3276600" cy="976313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Zástupný symbol pro obsah 2"/>
          <p:cNvSpPr>
            <a:spLocks/>
          </p:cNvSpPr>
          <p:nvPr/>
        </p:nvSpPr>
        <p:spPr bwMode="auto">
          <a:xfrm>
            <a:off x="169103" y="4101994"/>
            <a:ext cx="87010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cs-CZ" altLang="cs-CZ" sz="3000" dirty="0">
                <a:solidFill>
                  <a:srgbClr val="009900"/>
                </a:solidFill>
                <a:latin typeface="Book Antiqua" pitchFamily="18" charset="0"/>
              </a:rPr>
              <a:t>0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rgbClr val="009900"/>
                </a:solidFill>
                <a:latin typeface="Book Antiqua" pitchFamily="18" charset="0"/>
              </a:rPr>
              <a:t>B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>		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= </a:t>
            </a:r>
            <a:r>
              <a:rPr lang="el-GR" altLang="cs-CZ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l-GR" altLang="cs-CZ" sz="3000" b="1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i="1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C x</a:t>
            </a:r>
            <a:r>
              <a:rPr lang="cs-CZ" altLang="cs-CZ" sz="3000" i="1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D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	 x</a:t>
            </a:r>
            <a:r>
              <a:rPr lang="cs-CZ" altLang="cs-CZ" sz="3000" i="1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C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x</a:t>
            </a:r>
            <a:r>
              <a:rPr lang="cs-CZ" altLang="cs-CZ" sz="3000" i="1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D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</a:br>
            <a:endParaRPr lang="cs-CZ" altLang="cs-CZ" sz="3000" i="1" dirty="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Hledáme zbývající 3 parametry </a:t>
            </a:r>
            <a:r>
              <a:rPr lang="el-GR" altLang="cs-CZ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, C, D.</a:t>
            </a:r>
          </a:p>
        </p:txBody>
      </p:sp>
      <p:sp>
        <p:nvSpPr>
          <p:cNvPr id="11" name="Zástupný symbol pro obsah 2"/>
          <p:cNvSpPr>
            <a:spLocks/>
          </p:cNvSpPr>
          <p:nvPr/>
        </p:nvSpPr>
        <p:spPr bwMode="auto">
          <a:xfrm>
            <a:off x="69299" y="4101650"/>
            <a:ext cx="44434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cs-CZ" altLang="cs-CZ" sz="3000" i="1" dirty="0">
                <a:solidFill>
                  <a:srgbClr val="009900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rgbClr val="009900"/>
                </a:solidFill>
                <a:latin typeface="Book Antiqua" pitchFamily="18" charset="0"/>
              </a:rPr>
              <a:t>0</a:t>
            </a:r>
            <a:r>
              <a:rPr lang="cs-CZ" altLang="cs-CZ" sz="3000" i="1" dirty="0">
                <a:solidFill>
                  <a:srgbClr val="009900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cs-CZ" altLang="cs-CZ" sz="3000" i="1" dirty="0">
                <a:solidFill>
                  <a:srgbClr val="009900"/>
                </a:solidFill>
                <a:latin typeface="Book Antiqua" pitchFamily="18" charset="0"/>
              </a:rPr>
              <a:t>B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endParaRPr lang="cs-CZ" altLang="cs-CZ" sz="3000" i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12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19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136842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  <a:defRPr/>
            </a:pP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S má vůči S</a:t>
            </a:r>
            <a:r>
              <a:rPr lang="en-GB" sz="3000" b="1" i="1" dirty="0" smtClean="0">
                <a:solidFill>
                  <a:srgbClr val="CC0000"/>
                </a:solidFill>
                <a:latin typeface="Book Antiqua" pitchFamily="18" charset="0"/>
              </a:rPr>
              <a:t>’</a:t>
            </a: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 rychlost – </a:t>
            </a:r>
            <a:r>
              <a:rPr lang="el-GR" sz="3000" b="1" i="1" dirty="0" smtClean="0">
                <a:solidFill>
                  <a:srgbClr val="CC0000"/>
                </a:solidFill>
                <a:latin typeface="Book Antiqua" pitchFamily="18" charset="0"/>
              </a:rPr>
              <a:t>β</a:t>
            </a:r>
            <a:r>
              <a:rPr 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:</a:t>
            </a:r>
            <a:r>
              <a:rPr lang="cs-CZ" sz="3000" dirty="0" smtClean="0">
                <a:latin typeface="Book Antiqua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  <a:defRPr/>
            </a:pPr>
            <a:r>
              <a:rPr lang="cs-CZ" sz="3000" dirty="0" smtClean="0">
                <a:latin typeface="Book Antiqua" pitchFamily="18" charset="0"/>
              </a:rPr>
              <a:t>Počátek 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sz="3000" baseline="-250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cs-CZ" sz="3000" dirty="0" smtClean="0">
                <a:solidFill>
                  <a:schemeClr val="tx1"/>
                </a:solidFill>
                <a:latin typeface="Book Antiqua" pitchFamily="18" charset="0"/>
              </a:rPr>
              <a:t>0 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ve všech časech x</a:t>
            </a:r>
            <a:r>
              <a:rPr lang="cs-CZ" sz="3000" baseline="-25000" dirty="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vyhovuje podmínce</a:t>
            </a:r>
            <a:b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sz="3000" i="1" dirty="0" smtClean="0">
                <a:solidFill>
                  <a:schemeClr val="tx1"/>
                </a:solidFill>
                <a:latin typeface="Book Antiqua" pitchFamily="18" charset="0"/>
              </a:rPr>
              <a:t>x’ 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 = </a:t>
            </a:r>
            <a:r>
              <a:rPr lang="en-GB" sz="3000" i="1" dirty="0" smtClean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V t</a:t>
            </a:r>
            <a:r>
              <a:rPr lang="en-GB" sz="3000" i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n-GB" sz="3000" i="1" dirty="0" smtClean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sz="3000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x</a:t>
            </a:r>
            <a:r>
              <a:rPr lang="cs-CZ" sz="3000" baseline="-25000" dirty="0" smtClean="0">
                <a:solidFill>
                  <a:schemeClr val="tx1"/>
                </a:solidFill>
                <a:latin typeface="Book Antiqua" pitchFamily="18" charset="0"/>
              </a:rPr>
              <a:t>0 </a:t>
            </a:r>
            <a:r>
              <a:rPr lang="en-GB" sz="3000" i="1" dirty="0" smtClean="0">
                <a:solidFill>
                  <a:schemeClr val="tx1"/>
                </a:solidFill>
                <a:latin typeface="Book Antiqua" pitchFamily="18" charset="0"/>
              </a:rPr>
              <a:t>’</a:t>
            </a:r>
            <a:endParaRPr lang="cs-CZ" sz="3000" i="1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3BDB9647-9D14-4943-BC6D-1D7DF9F96751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28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42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4000" b="1" i="1">
                <a:solidFill>
                  <a:schemeClr val="tx1"/>
                </a:solidFill>
                <a:latin typeface="Book Antiqua" pitchFamily="18" charset="0"/>
              </a:rPr>
              <a:t>Lorentzova trafo (odvození, 2.krok)</a:t>
            </a:r>
            <a:endParaRPr lang="en-US" altLang="cs-CZ" sz="4000" i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288925" y="4221163"/>
            <a:ext cx="88550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= 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		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= </a:t>
            </a:r>
            <a:r>
              <a:rPr lang="el-GR" altLang="cs-CZ" sz="3000" i="1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rgbClr val="009900"/>
                </a:solidFill>
                <a:latin typeface="Book Antiqua" pitchFamily="18" charset="0"/>
              </a:rPr>
              <a:t>C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	      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		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endParaRPr lang="cs-CZ" altLang="cs-CZ" sz="140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Hledáme zbývající 2 parametry </a:t>
            </a:r>
            <a:r>
              <a:rPr lang="el-GR" altLang="cs-CZ" sz="3000" i="1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altLang="cs-CZ" sz="3000" i="1">
                <a:solidFill>
                  <a:srgbClr val="CC0000"/>
                </a:solidFill>
                <a:latin typeface="Book Antiqua" pitchFamily="18" charset="0"/>
              </a:rPr>
              <a:t>D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179388" y="2708275"/>
            <a:ext cx="89646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>
                <a:latin typeface="Book Antiqua" pitchFamily="18" charset="0"/>
              </a:rPr>
              <a:t>Odtud plyne </a:t>
            </a:r>
            <a:r>
              <a:rPr lang="en-GB" altLang="cs-CZ" sz="3000" i="1">
                <a:latin typeface="Book Antiqua" pitchFamily="18" charset="0"/>
              </a:rPr>
              <a:t>C</a:t>
            </a:r>
            <a:r>
              <a:rPr lang="cs-CZ" altLang="cs-CZ" sz="3000">
                <a:latin typeface="Book Antiqua" pitchFamily="18" charset="0"/>
              </a:rPr>
              <a:t> =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1 </a:t>
            </a:r>
            <a:r>
              <a:rPr lang="cs-CZ" altLang="cs-CZ" sz="3000">
                <a:latin typeface="Book Antiqua" pitchFamily="18" charset="0"/>
              </a:rPr>
              <a:t>(ostatní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, D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zatím libovolná)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endParaRPr lang="cs-CZ" altLang="cs-CZ" sz="3000" i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876800" y="4221163"/>
            <a:ext cx="3368675" cy="960437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Zástupný symbol pro obsah 2"/>
          <p:cNvSpPr>
            <a:spLocks/>
          </p:cNvSpPr>
          <p:nvPr/>
        </p:nvSpPr>
        <p:spPr bwMode="auto">
          <a:xfrm>
            <a:off x="288925" y="4230688"/>
            <a:ext cx="88550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					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	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= </a:t>
            </a:r>
            <a:r>
              <a:rPr lang="el-GR" altLang="cs-CZ" sz="3000" i="1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			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		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rgbClr val="009900"/>
                </a:solidFill>
                <a:latin typeface="Book Antiqua" pitchFamily="18" charset="0"/>
              </a:rPr>
              <a:t>C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cs-CZ" altLang="cs-CZ" sz="3000" i="1">
                <a:solidFill>
                  <a:srgbClr val="CC0000"/>
                </a:solidFill>
                <a:latin typeface="Book Antiqua" pitchFamily="18" charset="0"/>
              </a:rPr>
              <a:t>D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b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</a:br>
            <a:endParaRPr lang="cs-CZ" altLang="cs-CZ" sz="300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Zástupný symbol pro obsah 2"/>
          <p:cNvSpPr>
            <a:spLocks/>
          </p:cNvSpPr>
          <p:nvPr/>
        </p:nvSpPr>
        <p:spPr bwMode="auto">
          <a:xfrm>
            <a:off x="288925" y="4230688"/>
            <a:ext cx="885507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     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>		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= </a:t>
            </a:r>
            <a:r>
              <a:rPr lang="el-GR" altLang="cs-CZ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 dirty="0">
                <a:solidFill>
                  <a:srgbClr val="009900"/>
                </a:solidFill>
                <a:latin typeface="Book Antiqua" pitchFamily="18" charset="0"/>
              </a:rPr>
              <a:t>C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	      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		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 smtClean="0">
                <a:solidFill>
                  <a:schemeClr val="tx1"/>
                </a:solidFill>
                <a:latin typeface="Book Antiqua" pitchFamily="18" charset="0"/>
              </a:rPr>
              <a:t>( 1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x</a:t>
            </a:r>
            <a:r>
              <a:rPr lang="cs-CZ" altLang="cs-CZ" sz="3000" baseline="-25000" dirty="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2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 smtClean="0">
                <a:solidFill>
                  <a:srgbClr val="CC0000"/>
                </a:solidFill>
                <a:latin typeface="Book Antiqua" pitchFamily="18" charset="0"/>
              </a:rPr>
              <a:t>D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b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</a:br>
            <a:endParaRPr lang="cs-CZ" altLang="cs-CZ" sz="3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2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3977" grpId="0" animBg="1"/>
      <p:bldP spid="9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6477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en-GB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R</a:t>
            </a:r>
            <a:r>
              <a:rPr lang="cs-CZ" altLang="cs-CZ" sz="3000" b="1" i="1" dirty="0" err="1" smtClean="0">
                <a:solidFill>
                  <a:srgbClr val="CC0000"/>
                </a:solidFill>
                <a:latin typeface="Book Antiqua" pitchFamily="18" charset="0"/>
              </a:rPr>
              <a:t>ychlost</a:t>
            </a:r>
            <a:r>
              <a:rPr lang="cs-CZ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en-US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w</a:t>
            </a:r>
            <a:r>
              <a:rPr lang="cs-CZ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en-GB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= </a:t>
            </a:r>
            <a:r>
              <a:rPr lang="en-GB" altLang="cs-CZ" sz="3000" b="1" dirty="0" smtClean="0">
                <a:solidFill>
                  <a:srgbClr val="CC0000"/>
                </a:solidFill>
                <a:latin typeface="Book Antiqua" pitchFamily="18" charset="0"/>
              </a:rPr>
              <a:t>1 </a:t>
            </a:r>
            <a:r>
              <a:rPr lang="cs-CZ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se zachovává</a:t>
            </a:r>
            <a:r>
              <a:rPr lang="en-GB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: x/x</a:t>
            </a:r>
            <a:r>
              <a:rPr lang="en-GB" altLang="cs-CZ" sz="3000" b="1" baseline="-25000" dirty="0" smtClean="0">
                <a:solidFill>
                  <a:srgbClr val="CC0000"/>
                </a:solidFill>
                <a:latin typeface="Book Antiqua" pitchFamily="18" charset="0"/>
              </a:rPr>
              <a:t>0</a:t>
            </a:r>
            <a:r>
              <a:rPr lang="cs-CZ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en-GB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= </a:t>
            </a:r>
            <a:r>
              <a:rPr lang="en-GB" altLang="cs-CZ" sz="3000" b="1" dirty="0" smtClean="0">
                <a:solidFill>
                  <a:srgbClr val="CC0000"/>
                </a:solidFill>
                <a:latin typeface="Book Antiqua" pitchFamily="18" charset="0"/>
              </a:rPr>
              <a:t>1 → </a:t>
            </a:r>
            <a:r>
              <a:rPr lang="en-GB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x’/x</a:t>
            </a:r>
            <a:r>
              <a:rPr lang="en-GB" altLang="cs-CZ" sz="3000" b="1" baseline="-25000" dirty="0" smtClean="0">
                <a:solidFill>
                  <a:srgbClr val="CC0000"/>
                </a:solidFill>
                <a:latin typeface="Book Antiqua" pitchFamily="18" charset="0"/>
              </a:rPr>
              <a:t>0</a:t>
            </a:r>
            <a:r>
              <a:rPr lang="en-GB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’ = </a:t>
            </a:r>
            <a:r>
              <a:rPr lang="en-GB" altLang="cs-CZ" sz="3000" b="1" dirty="0" smtClean="0">
                <a:solidFill>
                  <a:srgbClr val="CC0000"/>
                </a:solidFill>
                <a:latin typeface="Book Antiqua" pitchFamily="18" charset="0"/>
              </a:rPr>
              <a:t>1</a:t>
            </a:r>
            <a:endParaRPr lang="cs-CZ" altLang="cs-CZ" sz="3000" dirty="0" smtClean="0">
              <a:latin typeface="Book Antiqua" pitchFamily="18" charset="0"/>
            </a:endParaRP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474F07E3-F282-462B-81AA-C659B0560973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29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42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4000" b="1" i="1">
                <a:solidFill>
                  <a:schemeClr val="tx1"/>
                </a:solidFill>
                <a:latin typeface="Book Antiqua" pitchFamily="18" charset="0"/>
              </a:rPr>
              <a:t>Lorentzova trafo (odvození, </a:t>
            </a:r>
            <a:r>
              <a:rPr lang="en-GB" altLang="cs-CZ" sz="4000" b="1" i="1">
                <a:solidFill>
                  <a:schemeClr val="tx1"/>
                </a:solidFill>
                <a:latin typeface="Book Antiqua" pitchFamily="18" charset="0"/>
              </a:rPr>
              <a:t>3</a:t>
            </a:r>
            <a:r>
              <a:rPr lang="cs-CZ" altLang="cs-CZ" sz="4000" b="1" i="1">
                <a:solidFill>
                  <a:schemeClr val="tx1"/>
                </a:solidFill>
                <a:latin typeface="Book Antiqua" pitchFamily="18" charset="0"/>
              </a:rPr>
              <a:t>.krok)</a:t>
            </a:r>
            <a:endParaRPr lang="en-US" altLang="cs-CZ" sz="4000" i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288925" y="4205288"/>
            <a:ext cx="86264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l-GR" altLang="cs-CZ" sz="3000" b="1" i="1">
                <a:solidFill>
                  <a:srgbClr val="CC0000"/>
                </a:solidFill>
                <a:latin typeface="Book Antiqua" pitchFamily="18" charset="0"/>
              </a:rPr>
              <a:t>β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	</a:t>
            </a:r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179388" y="1916113"/>
            <a:ext cx="896461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    </a:t>
            </a:r>
            <a:r>
              <a:rPr lang="el-GR" altLang="cs-CZ" sz="3000" i="1" u="sng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u="sng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  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u="sng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baseline="5000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D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   </a:t>
            </a:r>
            <a:r>
              <a:rPr lang="cs-CZ" altLang="cs-CZ" sz="3000" i="1" baseline="5000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D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 </a:t>
            </a:r>
            <a:endParaRPr lang="cs-CZ" altLang="cs-CZ" sz="300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662488" y="4221163"/>
            <a:ext cx="3336925" cy="898525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Zástupný symbol pro obsah 2"/>
          <p:cNvSpPr>
            <a:spLocks/>
          </p:cNvSpPr>
          <p:nvPr/>
        </p:nvSpPr>
        <p:spPr bwMode="auto">
          <a:xfrm>
            <a:off x="4248150" y="4206875"/>
            <a:ext cx="3825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= </a:t>
            </a:r>
            <a:r>
              <a:rPr lang="el-GR" altLang="cs-CZ" sz="3000" i="1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D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b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</a:br>
            <a:endParaRPr lang="cs-CZ" altLang="cs-CZ" sz="300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Zástupný symbol pro obsah 2"/>
          <p:cNvSpPr>
            <a:spLocks/>
          </p:cNvSpPr>
          <p:nvPr/>
        </p:nvSpPr>
        <p:spPr bwMode="auto">
          <a:xfrm>
            <a:off x="284163" y="4216400"/>
            <a:ext cx="86264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		</a:t>
            </a:r>
            <a:r>
              <a:rPr lang="en-GB" altLang="cs-CZ" sz="300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= </a:t>
            </a:r>
            <a:r>
              <a:rPr lang="el-GR" altLang="cs-CZ" sz="3000" i="1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l-GR" altLang="cs-CZ" sz="3000" b="1" i="1">
                <a:solidFill>
                  <a:srgbClr val="CC0000"/>
                </a:solidFill>
                <a:latin typeface="Book Antiqua" pitchFamily="18" charset="0"/>
              </a:rPr>
              <a:t>β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		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rgbClr val="CC0000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b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</a:br>
            <a:endParaRPr lang="cs-CZ" altLang="cs-CZ" sz="300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Hledáme zbývající 1 parametr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11" name="Zástupný symbol pro obsah 2"/>
          <p:cNvSpPr>
            <a:spLocks/>
          </p:cNvSpPr>
          <p:nvPr/>
        </p:nvSpPr>
        <p:spPr bwMode="auto">
          <a:xfrm>
            <a:off x="174625" y="1916113"/>
            <a:ext cx="89646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    </a:t>
            </a:r>
            <a:r>
              <a:rPr lang="el-GR" altLang="cs-CZ" sz="3000" i="1" u="sng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u="sng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  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x 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u="sng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u="sng">
                <a:solidFill>
                  <a:schemeClr val="tx1"/>
                </a:solidFill>
                <a:latin typeface="Book Antiqua" pitchFamily="18" charset="0"/>
              </a:rPr>
              <a:t>1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 u="sng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u="sng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u="sng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GB" altLang="cs-CZ" sz="3000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baseline="5000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D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   </a:t>
            </a:r>
            <a:r>
              <a:rPr lang="cs-CZ" altLang="cs-CZ" sz="3000" i="1" baseline="5000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D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baseline="5000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1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 D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 </a:t>
            </a:r>
            <a:endParaRPr lang="en-GB" altLang="cs-CZ" sz="300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>
                <a:latin typeface="Book Antiqua" pitchFamily="18" charset="0"/>
              </a:rPr>
              <a:t>Odtud plyne </a:t>
            </a:r>
            <a:r>
              <a:rPr lang="en-GB" altLang="cs-CZ" sz="3000" i="1">
                <a:latin typeface="Book Antiqua" pitchFamily="18" charset="0"/>
              </a:rPr>
              <a:t>D</a:t>
            </a:r>
            <a:r>
              <a:rPr lang="cs-CZ" altLang="cs-CZ" sz="3000">
                <a:latin typeface="Book Antiqua" pitchFamily="18" charset="0"/>
              </a:rPr>
              <a:t> =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>
                <a:latin typeface="Book Antiqua" pitchFamily="18" charset="0"/>
              </a:rPr>
              <a:t>  (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je zatím libovolné)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7" name="Ovál 6"/>
          <p:cNvSpPr/>
          <p:nvPr/>
        </p:nvSpPr>
        <p:spPr>
          <a:xfrm>
            <a:off x="5202238" y="1106488"/>
            <a:ext cx="1450975" cy="958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999288" y="1054100"/>
            <a:ext cx="1682750" cy="1011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677150" y="2049463"/>
            <a:ext cx="9318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000">
                <a:latin typeface="Book Antiqua" pitchFamily="18" charset="0"/>
              </a:rPr>
              <a:t>= 1</a:t>
            </a:r>
          </a:p>
        </p:txBody>
      </p:sp>
      <p:sp>
        <p:nvSpPr>
          <p:cNvPr id="15" name="Ovál 14"/>
          <p:cNvSpPr/>
          <p:nvPr/>
        </p:nvSpPr>
        <p:spPr>
          <a:xfrm>
            <a:off x="6978650" y="1069975"/>
            <a:ext cx="1122363" cy="958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  <p:bldP spid="9" grpId="0" build="allAtOnce"/>
      <p:bldP spid="7" grpId="0" animBg="1"/>
      <p:bldP spid="7" grpId="1" animBg="1"/>
      <p:bldP spid="13" grpId="0" animBg="1"/>
      <p:bldP spid="13" grpId="1" animBg="1"/>
      <p:bldP spid="8" grpId="0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213" y="1285875"/>
            <a:ext cx="8558212" cy="543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rgbClr val="0070C0"/>
                </a:solidFill>
                <a:latin typeface="Book Antiqua" pitchFamily="18" charset="0"/>
              </a:rPr>
              <a:t>Čas – sv. Augustin: </a:t>
            </a:r>
            <a:r>
              <a:rPr lang="cs-CZ" dirty="0" smtClean="0">
                <a:latin typeface="Book Antiqua" pitchFamily="18" charset="0"/>
              </a:rPr>
              <a:t>když se mne neptáte, vím; když se zeptáte, nevím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rgbClr val="0070C0"/>
                </a:solidFill>
                <a:latin typeface="Book Antiqua" pitchFamily="18" charset="0"/>
              </a:rPr>
              <a:t>Čas – student. kolej: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způsob, jak zařídil Bůh, aby se všecko nestalo najednou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rgbClr val="0070C0"/>
                </a:solidFill>
                <a:latin typeface="Book Antiqua" pitchFamily="18" charset="0"/>
              </a:rPr>
              <a:t>				pro nás:</a:t>
            </a:r>
            <a:br>
              <a:rPr lang="cs-CZ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rgbClr val="0070C0"/>
                </a:solidFill>
                <a:latin typeface="Book Antiqua" pitchFamily="18" charset="0"/>
              </a:rPr>
              <a:t>Prostor: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 způsob popisu </a:t>
            </a:r>
            <a:r>
              <a:rPr lang="cs-CZ" b="1" i="1" dirty="0" smtClean="0">
                <a:solidFill>
                  <a:schemeClr val="tx1"/>
                </a:solidFill>
                <a:latin typeface="Book Antiqua" pitchFamily="18" charset="0"/>
              </a:rPr>
              <a:t>polohy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rgbClr val="0070C0"/>
                </a:solidFill>
                <a:latin typeface="Book Antiqua" pitchFamily="18" charset="0"/>
              </a:rPr>
              <a:t>	Čas: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 způsob popisu </a:t>
            </a:r>
            <a:r>
              <a:rPr lang="cs-CZ" b="1" i="1" dirty="0" smtClean="0">
                <a:solidFill>
                  <a:schemeClr val="tx1"/>
                </a:solidFill>
                <a:latin typeface="Book Antiqua" pitchFamily="18" charset="0"/>
              </a:rPr>
              <a:t>pohybu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 = změny polohy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cs-CZ" dirty="0" smtClean="0">
                <a:solidFill>
                  <a:srgbClr val="0070C0"/>
                </a:solidFill>
                <a:latin typeface="Book Antiqua" pitchFamily="18" charset="0"/>
                <a:sym typeface="Wingdings" panose="05000000000000000000" pitchFamily="2" charset="2"/>
              </a:rPr>
              <a:t> </a:t>
            </a:r>
            <a:r>
              <a:rPr lang="cs-CZ" dirty="0" smtClean="0">
                <a:solidFill>
                  <a:srgbClr val="0070C0"/>
                </a:solidFill>
                <a:latin typeface="Book Antiqua" pitchFamily="18" charset="0"/>
              </a:rPr>
              <a:t>taky nic moc, ale tušíme aspoň, o co jde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30213" y="396875"/>
            <a:ext cx="5554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7F727">
                        <a:alpha val="50999"/>
                      </a:srgbClr>
                    </a:gs>
                    <a:gs pos="50000">
                      <a:srgbClr val="FF3300">
                        <a:alpha val="53000"/>
                      </a:srgbClr>
                    </a:gs>
                    <a:gs pos="100000">
                      <a:srgbClr val="27F727">
                        <a:alpha val="50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  <a:defRPr/>
            </a:pPr>
            <a:r>
              <a:rPr lang="cs-CZ" sz="4000" b="1" i="1" dirty="0" smtClean="0">
                <a:solidFill>
                  <a:schemeClr val="tx2"/>
                </a:solidFill>
                <a:latin typeface="Book Antiqua" pitchFamily="18" charset="0"/>
              </a:rPr>
              <a:t>Co je prostor, co je čas?</a:t>
            </a:r>
            <a:endParaRPr lang="cs-CZ" sz="4000" b="1" i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7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3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4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174633"/>
            <a:ext cx="8642350" cy="6477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b="1" i="1" dirty="0" smtClean="0">
                <a:solidFill>
                  <a:srgbClr val="CC0000"/>
                </a:solidFill>
                <a:latin typeface="Book Antiqua" pitchFamily="18" charset="0"/>
              </a:rPr>
              <a:t>Zpětná transformace má stejný tvar jako přímá;</a:t>
            </a:r>
          </a:p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1400" b="1" i="1" dirty="0" smtClean="0">
                <a:solidFill>
                  <a:srgbClr val="CC0000"/>
                </a:solidFill>
                <a:latin typeface="Book Antiqua" pitchFamily="18" charset="0"/>
              </a:rPr>
              <a:t>vyřešíme původní soustavu  x´=… x</a:t>
            </a:r>
            <a:r>
              <a:rPr lang="cs-CZ" altLang="cs-CZ" sz="1400" b="1" i="1" baseline="-25000" dirty="0" smtClean="0">
                <a:solidFill>
                  <a:srgbClr val="CC0000"/>
                </a:solidFill>
                <a:latin typeface="Book Antiqua" pitchFamily="18" charset="0"/>
              </a:rPr>
              <a:t>0</a:t>
            </a:r>
            <a:r>
              <a:rPr lang="cs-CZ" altLang="cs-CZ" sz="1400" b="1" i="1" dirty="0" smtClean="0">
                <a:solidFill>
                  <a:srgbClr val="CC0000"/>
                </a:solidFill>
                <a:latin typeface="Book Antiqua" pitchFamily="18" charset="0"/>
              </a:rPr>
              <a:t>´=… , abychom dostali  x =… x</a:t>
            </a:r>
            <a:r>
              <a:rPr lang="cs-CZ" altLang="cs-CZ" sz="1400" b="1" i="1" baseline="-25000" dirty="0" smtClean="0">
                <a:solidFill>
                  <a:srgbClr val="CC0000"/>
                </a:solidFill>
                <a:latin typeface="Book Antiqua" pitchFamily="18" charset="0"/>
              </a:rPr>
              <a:t>0</a:t>
            </a:r>
            <a:r>
              <a:rPr lang="cs-CZ" altLang="cs-CZ" sz="1400" b="1" i="1" dirty="0" smtClean="0">
                <a:solidFill>
                  <a:srgbClr val="CC0000"/>
                </a:solidFill>
                <a:latin typeface="Book Antiqua" pitchFamily="18" charset="0"/>
              </a:rPr>
              <a:t> =… </a:t>
            </a:r>
            <a:endParaRPr lang="cs-CZ" altLang="cs-CZ" sz="1400" dirty="0" smtClean="0">
              <a:latin typeface="Book Antiqua" pitchFamily="18" charset="0"/>
            </a:endParaRP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4768149B-AC16-4616-9AD1-70F0408C41DE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30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42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4000" b="1" i="1">
                <a:solidFill>
                  <a:schemeClr val="tx1"/>
                </a:solidFill>
                <a:latin typeface="Book Antiqua" pitchFamily="18" charset="0"/>
              </a:rPr>
              <a:t>Lorentzova trafo (odvození, 4.krok)</a:t>
            </a:r>
            <a:endParaRPr lang="en-US" altLang="cs-CZ" sz="4000" i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288925" y="4192588"/>
            <a:ext cx="52974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a‘)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 ’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+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 =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baseline="30000">
                <a:solidFill>
                  <a:schemeClr val="tx1"/>
                </a:solidFill>
                <a:latin typeface="Book Antiqua" pitchFamily="18" charset="0"/>
              </a:rPr>
              <a:t>2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(1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i="1" baseline="30000">
                <a:solidFill>
                  <a:schemeClr val="tx1"/>
                </a:solidFill>
                <a:latin typeface="Book Antiqua" pitchFamily="18" charset="0"/>
              </a:rPr>
              <a:t>2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b‘)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’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+ 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 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= x</a:t>
            </a:r>
            <a:r>
              <a:rPr lang="cs-CZ" altLang="cs-CZ" sz="3000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baseline="30000">
                <a:solidFill>
                  <a:schemeClr val="tx1"/>
                </a:solidFill>
                <a:latin typeface="Book Antiqua" pitchFamily="18" charset="0"/>
              </a:rPr>
              <a:t>2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(1 </a:t>
            </a:r>
            <a:r>
              <a:rPr lang="en-GB" altLang="cs-CZ" sz="3000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i="1" baseline="30000">
                <a:solidFill>
                  <a:schemeClr val="tx1"/>
                </a:solidFill>
                <a:latin typeface="Book Antiqua" pitchFamily="18" charset="0"/>
              </a:rPr>
              <a:t>2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cs-CZ" altLang="cs-CZ" sz="3000">
                <a:solidFill>
                  <a:schemeClr val="tx1"/>
                </a:solidFill>
                <a:latin typeface="Book Antiqua" pitchFamily="18" charset="0"/>
              </a:rPr>
              <a:t>	</a:t>
            </a:r>
            <a:endParaRPr lang="cs-CZ" altLang="cs-CZ" sz="240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endParaRPr lang="cs-CZ" altLang="cs-CZ" sz="140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179388" y="1837700"/>
            <a:ext cx="8964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a)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x’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 smtClean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3000" dirty="0" smtClean="0">
                <a:solidFill>
                  <a:schemeClr val="tx1"/>
                </a:solidFill>
                <a:latin typeface="Book Antiqua" pitchFamily="18" charset="0"/>
              </a:rPr>
              <a:t>     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x–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endParaRPr lang="cs-CZ" altLang="cs-CZ" sz="3000" dirty="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b) 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el-GR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+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cs-CZ" altLang="cs-CZ" sz="30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Zástupný symbol pro obsah 2"/>
          <p:cNvSpPr>
            <a:spLocks/>
          </p:cNvSpPr>
          <p:nvPr/>
        </p:nvSpPr>
        <p:spPr bwMode="auto">
          <a:xfrm>
            <a:off x="179388" y="2997200"/>
            <a:ext cx="8964612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+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(1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i="1" baseline="30000" dirty="0">
                <a:solidFill>
                  <a:schemeClr val="tx1"/>
                </a:solidFill>
                <a:latin typeface="Book Antiqua" pitchFamily="18" charset="0"/>
              </a:rPr>
              <a:t>2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x’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+ 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n-US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    </a:t>
            </a:r>
            <a:r>
              <a:rPr lang="el-GR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(1 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i="1" baseline="30000" dirty="0">
                <a:solidFill>
                  <a:schemeClr val="tx1"/>
                </a:solidFill>
                <a:latin typeface="Book Antiqua" pitchFamily="18" charset="0"/>
              </a:rPr>
              <a:t>2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2000" dirty="0">
                <a:solidFill>
                  <a:schemeClr val="tx1"/>
                </a:solidFill>
                <a:latin typeface="Book Antiqua" pitchFamily="18" charset="0"/>
              </a:rPr>
              <a:t>roznásobíme </a:t>
            </a:r>
            <a:r>
              <a:rPr lang="el-GR" altLang="cs-CZ" sz="2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endParaRPr lang="cs-CZ" altLang="cs-CZ" sz="3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H="1">
            <a:off x="4022725" y="3140075"/>
            <a:ext cx="108267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 flipH="1">
            <a:off x="4662488" y="3097680"/>
            <a:ext cx="240262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3748088" y="4192588"/>
            <a:ext cx="1525587" cy="503237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792538" y="4738688"/>
            <a:ext cx="1481137" cy="425450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5775325" y="4192588"/>
            <a:ext cx="2833688" cy="411162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5224463" y="4722813"/>
            <a:ext cx="35956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hlink"/>
                </a:solidFill>
                <a:latin typeface="Book Antiqua" pitchFamily="18" charset="0"/>
              </a:rPr>
              <a:t>(levou stranu napravo)</a:t>
            </a:r>
            <a:endParaRPr lang="en-US" altLang="cs-CZ" sz="2400">
              <a:solidFill>
                <a:schemeClr val="hlink"/>
              </a:solidFill>
              <a:latin typeface="Book Antiqua" pitchFamily="18" charset="0"/>
            </a:endParaRPr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5572125" y="4783138"/>
            <a:ext cx="3175000" cy="381000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981700" y="4141788"/>
            <a:ext cx="245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chemeClr val="hlink"/>
                </a:solidFill>
                <a:latin typeface="Book Antiqua" pitchFamily="18" charset="0"/>
              </a:rPr>
              <a:t>inverzní trafo</a:t>
            </a:r>
            <a:endParaRPr lang="cs-CZ" altLang="cs-CZ" sz="2400"/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219075" y="5313363"/>
            <a:ext cx="87693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2400">
                <a:latin typeface="Book Antiqua" pitchFamily="18" charset="0"/>
              </a:rPr>
              <a:t>je-li </a:t>
            </a:r>
            <a:r>
              <a:rPr lang="el-GR" altLang="cs-CZ" sz="2400" i="1">
                <a:latin typeface="Book Antiqua" pitchFamily="18" charset="0"/>
              </a:rPr>
              <a:t>γ </a:t>
            </a:r>
            <a:r>
              <a:rPr lang="cs-CZ" altLang="cs-CZ" sz="2400" b="1" i="1" baseline="30000">
                <a:latin typeface="Book Antiqua" pitchFamily="18" charset="0"/>
              </a:rPr>
              <a:t>2</a:t>
            </a:r>
            <a:r>
              <a:rPr lang="cs-CZ" altLang="cs-CZ" sz="2400" i="1">
                <a:latin typeface="Book Antiqua" pitchFamily="18" charset="0"/>
              </a:rPr>
              <a:t> =  </a:t>
            </a:r>
            <a:r>
              <a:rPr lang="cs-CZ" altLang="cs-CZ" sz="2400">
                <a:latin typeface="Book Antiqua" pitchFamily="18" charset="0"/>
              </a:rPr>
              <a:t>1 /(1 – </a:t>
            </a:r>
            <a:r>
              <a:rPr lang="el-GR" altLang="cs-CZ" sz="2400" i="1">
                <a:latin typeface="Book Antiqua" pitchFamily="18" charset="0"/>
              </a:rPr>
              <a:t>β</a:t>
            </a:r>
            <a:r>
              <a:rPr lang="cs-CZ" altLang="cs-CZ" sz="2400" b="1" i="1" baseline="30000">
                <a:latin typeface="Book Antiqua" pitchFamily="18" charset="0"/>
              </a:rPr>
              <a:t>2 </a:t>
            </a:r>
            <a:r>
              <a:rPr lang="cs-CZ" altLang="cs-CZ" sz="2400">
                <a:latin typeface="Book Antiqua" pitchFamily="18" charset="0"/>
              </a:rPr>
              <a:t>), má inverzní trafo stejný tvar jako přímá.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62488" y="1916113"/>
            <a:ext cx="909637" cy="1008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669088" y="1916113"/>
            <a:ext cx="879475" cy="1008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Zástupný symbol pro obsah 2"/>
          <p:cNvSpPr>
            <a:spLocks/>
          </p:cNvSpPr>
          <p:nvPr/>
        </p:nvSpPr>
        <p:spPr bwMode="auto">
          <a:xfrm>
            <a:off x="187568" y="1828778"/>
            <a:ext cx="8962781" cy="102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a) x’ 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 smtClean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3000" dirty="0" smtClean="0">
                <a:solidFill>
                  <a:schemeClr val="tx1"/>
                </a:solidFill>
                <a:latin typeface="Book Antiqua" pitchFamily="18" charset="0"/>
              </a:rPr>
              <a:t>     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x– </a:t>
            </a:r>
            <a:r>
              <a:rPr lang="el-GR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US" altLang="cs-CZ" sz="3000" dirty="0">
                <a:solidFill>
                  <a:schemeClr val="tx1"/>
                </a:solidFill>
                <a:latin typeface="Book Antiqua" pitchFamily="18" charset="0"/>
              </a:rPr>
              <a:t>·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1</a:t>
            </a:r>
            <a:r>
              <a:rPr lang="cs-CZ" altLang="cs-CZ" sz="3000" b="1" i="1" dirty="0">
                <a:solidFill>
                  <a:schemeClr val="tx1"/>
                </a:solidFill>
                <a:latin typeface="Book Antiqua" pitchFamily="18" charset="0"/>
              </a:rPr>
              <a:t>		 </a:t>
            </a:r>
            <a:r>
              <a:rPr lang="en-US" altLang="cs-CZ" sz="3000" dirty="0">
                <a:solidFill>
                  <a:schemeClr val="tx1"/>
                </a:solidFill>
                <a:latin typeface="Book Antiqua" pitchFamily="18" charset="0"/>
              </a:rPr>
              <a:t>·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endParaRPr lang="en-US" altLang="cs-CZ" sz="3000" dirty="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b) 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el-GR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+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		</a:t>
            </a:r>
            <a:r>
              <a:rPr lang="en-US" altLang="cs-CZ" sz="3000" dirty="0">
                <a:solidFill>
                  <a:schemeClr val="tx1"/>
                </a:solidFill>
                <a:latin typeface="Book Antiqua" pitchFamily="18" charset="0"/>
              </a:rPr>
              <a:t>·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		 </a:t>
            </a:r>
            <a:r>
              <a:rPr lang="en-US" altLang="cs-CZ" sz="3000" dirty="0">
                <a:solidFill>
                  <a:schemeClr val="tx1"/>
                </a:solidFill>
                <a:latin typeface="Book Antiqua" pitchFamily="18" charset="0"/>
              </a:rPr>
              <a:t>·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1</a:t>
            </a: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endParaRPr lang="cs-CZ" altLang="cs-CZ" sz="30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2" name="Zástupný symbol pro obsah 2"/>
          <p:cNvSpPr>
            <a:spLocks/>
          </p:cNvSpPr>
          <p:nvPr/>
        </p:nvSpPr>
        <p:spPr bwMode="auto">
          <a:xfrm>
            <a:off x="185738" y="1827362"/>
            <a:ext cx="89646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a) 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 smtClean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3000" dirty="0" smtClean="0">
                <a:solidFill>
                  <a:schemeClr val="tx1"/>
                </a:solidFill>
                <a:latin typeface="Book Antiqua" pitchFamily="18" charset="0"/>
              </a:rPr>
              <a:t>     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x– </a:t>
            </a:r>
            <a:r>
              <a:rPr lang="el-GR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r>
              <a:rPr lang="en-GB" altLang="cs-CZ" sz="30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US" altLang="cs-CZ" sz="3000" dirty="0">
                <a:solidFill>
                  <a:schemeClr val="tx1"/>
                </a:solidFill>
                <a:latin typeface="Book Antiqua" pitchFamily="18" charset="0"/>
              </a:rPr>
              <a:t>·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1</a:t>
            </a:r>
            <a:r>
              <a:rPr lang="cs-CZ" altLang="cs-CZ" sz="3000" b="1" i="1" dirty="0">
                <a:solidFill>
                  <a:schemeClr val="tx1"/>
                </a:solidFill>
                <a:latin typeface="Book Antiqua" pitchFamily="18" charset="0"/>
              </a:rPr>
              <a:t>		 </a:t>
            </a:r>
            <a:r>
              <a:rPr lang="en-US" altLang="cs-CZ" sz="3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endParaRPr lang="en-US" altLang="cs-CZ" sz="3000" dirty="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b) 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’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en-US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el-GR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+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3000" baseline="-25000" dirty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3000" dirty="0">
                <a:solidFill>
                  <a:schemeClr val="tx1"/>
                </a:solidFill>
                <a:latin typeface="Book Antiqua" pitchFamily="18" charset="0"/>
              </a:rPr>
              <a:t>)		</a:t>
            </a:r>
            <a:r>
              <a:rPr lang="en-US" altLang="cs-CZ" sz="3000" dirty="0">
                <a:solidFill>
                  <a:schemeClr val="tx1"/>
                </a:solidFill>
                <a:latin typeface="Book Antiqua" pitchFamily="18" charset="0"/>
              </a:rPr>
              <a:t>· </a:t>
            </a:r>
            <a:r>
              <a:rPr lang="el-GR" altLang="cs-CZ" sz="30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alt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3000" i="1" dirty="0">
                <a:solidFill>
                  <a:schemeClr val="tx1"/>
                </a:solidFill>
                <a:latin typeface="Book Antiqua" pitchFamily="18" charset="0"/>
              </a:rPr>
              <a:t>		 </a:t>
            </a:r>
            <a:endParaRPr lang="cs-CZ" altLang="cs-CZ" sz="3000" dirty="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Franklin Gothic Medium" pitchFamily="34" charset="0"/>
              <a:buNone/>
            </a:pPr>
            <a:endParaRPr lang="cs-CZ" altLang="cs-CZ" sz="30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3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88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77" grpId="0" animBg="1"/>
      <p:bldP spid="88078" grpId="0" animBg="1"/>
      <p:bldP spid="88079" grpId="0" animBg="1"/>
      <p:bldP spid="88080" grpId="0" animBg="1"/>
      <p:bldP spid="88082" grpId="0" animBg="1"/>
      <p:bldP spid="8" grpId="0"/>
      <p:bldP spid="9" grpId="0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2709863"/>
            <a:ext cx="8713788" cy="16557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i="1" dirty="0" smtClean="0">
                <a:solidFill>
                  <a:srgbClr val="CC0000"/>
                </a:solidFill>
                <a:latin typeface="Book Antiqua" pitchFamily="18" charset="0"/>
              </a:rPr>
              <a:t>Přímá 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Lorentzova transformace:</a:t>
            </a:r>
          </a:p>
          <a:p>
            <a:pPr marL="609600" indent="-609600" algn="ctr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en-GB" sz="3000" i="1" dirty="0" smtClean="0">
                <a:solidFill>
                  <a:srgbClr val="FF0000"/>
                </a:solidFill>
                <a:latin typeface="Book Antiqua" pitchFamily="18" charset="0"/>
              </a:rPr>
              <a:t>x’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z="3000" dirty="0" smtClean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=  </a:t>
            </a:r>
            <a:r>
              <a:rPr lang="el-GR" sz="3000" i="1" dirty="0" smtClean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z="3000" dirty="0" smtClean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sz="30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GB" sz="3000" i="1" dirty="0" smtClean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sz="3000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z="30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sz="3000" baseline="-25000" dirty="0" smtClean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sz="3000" dirty="0" smtClean="0">
                <a:solidFill>
                  <a:schemeClr val="tx1"/>
                </a:solidFill>
                <a:latin typeface="Book Antiqua" pitchFamily="18" charset="0"/>
              </a:rPr>
              <a:t>)	</a:t>
            </a:r>
          </a:p>
          <a:p>
            <a:pPr marL="609600" indent="-609600" algn="ctr" eaLnBrk="1" hangingPunct="1">
              <a:lnSpc>
                <a:spcPct val="90000"/>
              </a:lnSpc>
              <a:buFont typeface="Franklin Gothic Medium" pitchFamily="34" charset="0"/>
              <a:buNone/>
            </a:pPr>
            <a:r>
              <a:rPr lang="cs-CZ" sz="3000" i="1" dirty="0" smtClean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cs-CZ" sz="3000" baseline="-25000" dirty="0" smtClean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GB" sz="3000" i="1" dirty="0" smtClean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sz="30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=  </a:t>
            </a:r>
            <a:r>
              <a:rPr lang="el-GR" sz="3000" i="1" dirty="0" smtClean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z="3000" dirty="0" smtClean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GB" sz="30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sz="3000" baseline="-25000" dirty="0" smtClean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GB" sz="3000" i="1" dirty="0" smtClean="0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sz="3000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GB" sz="3000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z="30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sz="3000" dirty="0" smtClean="0">
                <a:solidFill>
                  <a:schemeClr val="tx1"/>
                </a:solidFill>
                <a:latin typeface="Book Antiqua" pitchFamily="18" charset="0"/>
              </a:rPr>
              <a:t>)	</a:t>
            </a:r>
            <a:endParaRPr lang="cs-CZ" sz="3000" dirty="0" smtClean="0">
              <a:latin typeface="Book Antiqua" pitchFamily="18" charset="0"/>
            </a:endParaRP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42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Lorentzova trafo (shrnutí)</a:t>
            </a:r>
            <a:endParaRPr lang="en-US" sz="4000" i="1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250825" y="4581525"/>
            <a:ext cx="87137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i="1" dirty="0">
                <a:solidFill>
                  <a:srgbClr val="CC0000"/>
                </a:solidFill>
                <a:latin typeface="Book Antiqua" pitchFamily="18" charset="0"/>
              </a:rPr>
              <a:t>Inverzní </a:t>
            </a:r>
            <a:r>
              <a:rPr lang="cs-CZ" sz="3000" i="1" dirty="0">
                <a:latin typeface="Book Antiqua" pitchFamily="18" charset="0"/>
              </a:rPr>
              <a:t>Lorentzova transformace:</a:t>
            </a:r>
            <a:r>
              <a:rPr lang="cs-CZ" sz="3000" i="1" dirty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el-GR" sz="3000" i="1" dirty="0">
                <a:solidFill>
                  <a:srgbClr val="FF0000"/>
                </a:solidFill>
                <a:latin typeface="Book Antiqua" pitchFamily="18" charset="0"/>
              </a:rPr>
              <a:t>β</a:t>
            </a:r>
            <a:r>
              <a:rPr lang="en-GB" sz="3000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en-GB" sz="3000" i="1" dirty="0">
                <a:latin typeface="Book Antiqua" pitchFamily="18" charset="0"/>
              </a:rPr>
              <a:t> = </a:t>
            </a:r>
            <a:r>
              <a:rPr lang="en-GB" sz="3200" i="1" baseline="6000" dirty="0"/>
              <a:t>–</a:t>
            </a:r>
            <a:r>
              <a:rPr lang="en-GB" dirty="0"/>
              <a:t> </a:t>
            </a:r>
            <a:r>
              <a:rPr lang="el-GR" sz="3000" i="1" dirty="0">
                <a:latin typeface="Book Antiqua" pitchFamily="18" charset="0"/>
              </a:rPr>
              <a:t>β</a:t>
            </a:r>
            <a:r>
              <a:rPr lang="en-GB" sz="3000" i="1" dirty="0">
                <a:latin typeface="Book Antiqua" pitchFamily="18" charset="0"/>
              </a:rPr>
              <a:t> </a:t>
            </a:r>
            <a:endParaRPr lang="cs-CZ" sz="3000" i="1" dirty="0">
              <a:solidFill>
                <a:srgbClr val="CC0000"/>
              </a:solidFill>
              <a:latin typeface="Book Antiqua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en-GB" sz="30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sz="3000" dirty="0" smtClean="0">
                <a:latin typeface="Book Antiqua" pitchFamily="18" charset="0"/>
              </a:rPr>
              <a:t>   </a:t>
            </a:r>
            <a:r>
              <a:rPr lang="cs-CZ" sz="3000" i="1" dirty="0" smtClean="0">
                <a:latin typeface="Book Antiqua" pitchFamily="18" charset="0"/>
              </a:rPr>
              <a:t>=   </a:t>
            </a:r>
            <a:r>
              <a:rPr lang="el-GR" sz="3000" i="1" dirty="0" smtClean="0">
                <a:latin typeface="Book Antiqua" pitchFamily="18" charset="0"/>
              </a:rPr>
              <a:t>γ</a:t>
            </a:r>
            <a:r>
              <a:rPr lang="cs-CZ" sz="3000" i="1" dirty="0" smtClean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(</a:t>
            </a:r>
            <a:r>
              <a:rPr lang="en-GB" sz="3000" i="1" dirty="0">
                <a:solidFill>
                  <a:srgbClr val="FF0000"/>
                </a:solidFill>
                <a:latin typeface="Book Antiqua" pitchFamily="18" charset="0"/>
              </a:rPr>
              <a:t>x’</a:t>
            </a:r>
            <a:r>
              <a:rPr lang="cs-CZ" sz="3000" i="1" dirty="0">
                <a:latin typeface="Book Antiqua" pitchFamily="18" charset="0"/>
              </a:rPr>
              <a:t>+ </a:t>
            </a:r>
            <a:r>
              <a:rPr lang="el-GR" sz="3000" i="1" dirty="0">
                <a:latin typeface="Book Antiqua" pitchFamily="18" charset="0"/>
              </a:rPr>
              <a:t>β</a:t>
            </a:r>
            <a:r>
              <a:rPr lang="en-GB" sz="3000" i="1" dirty="0">
                <a:latin typeface="Book Antiqua" pitchFamily="18" charset="0"/>
              </a:rPr>
              <a:t> </a:t>
            </a:r>
            <a:r>
              <a:rPr lang="cs-CZ" sz="3000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cs-CZ" sz="3000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GB" sz="3000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sz="3000" dirty="0">
                <a:latin typeface="Book Antiqua" pitchFamily="18" charset="0"/>
              </a:rPr>
              <a:t>) </a:t>
            </a:r>
            <a:endParaRPr lang="cs-CZ" sz="3000" dirty="0" smtClean="0">
              <a:latin typeface="Book Antiqua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30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sz="3000" baseline="-25000" dirty="0" smtClean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sz="3000" i="1" dirty="0" smtClean="0">
                <a:solidFill>
                  <a:srgbClr val="FF3300"/>
                </a:solidFill>
                <a:latin typeface="Book Antiqua" pitchFamily="18" charset="0"/>
              </a:rPr>
              <a:t>  </a:t>
            </a:r>
            <a:r>
              <a:rPr lang="cs-CZ" sz="3000" i="1" dirty="0" smtClean="0">
                <a:latin typeface="Book Antiqua" pitchFamily="18" charset="0"/>
              </a:rPr>
              <a:t>=   </a:t>
            </a:r>
            <a:r>
              <a:rPr lang="el-GR" sz="3000" i="1" dirty="0">
                <a:latin typeface="Book Antiqua" pitchFamily="18" charset="0"/>
              </a:rPr>
              <a:t>γ</a:t>
            </a:r>
            <a:r>
              <a:rPr lang="cs-CZ" sz="3000" i="1" dirty="0">
                <a:latin typeface="Book Antiqua" pitchFamily="18" charset="0"/>
              </a:rPr>
              <a:t> </a:t>
            </a:r>
            <a:r>
              <a:rPr lang="cs-CZ" sz="3000" dirty="0">
                <a:latin typeface="Book Antiqua" pitchFamily="18" charset="0"/>
              </a:rPr>
              <a:t>(</a:t>
            </a:r>
            <a:r>
              <a:rPr lang="en-GB" sz="3000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cs-CZ" sz="3000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GB" sz="3000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sz="3000" i="1" dirty="0">
                <a:latin typeface="Book Antiqua" pitchFamily="18" charset="0"/>
              </a:rPr>
              <a:t>+ </a:t>
            </a:r>
            <a:r>
              <a:rPr lang="el-GR" sz="3000" i="1" dirty="0">
                <a:latin typeface="Book Antiqua" pitchFamily="18" charset="0"/>
              </a:rPr>
              <a:t>β</a:t>
            </a:r>
            <a:r>
              <a:rPr lang="en-GB" sz="3000" i="1" dirty="0">
                <a:latin typeface="Book Antiqua" pitchFamily="18" charset="0"/>
              </a:rPr>
              <a:t> </a:t>
            </a:r>
            <a:r>
              <a:rPr lang="cs-CZ" sz="3000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GB" sz="3000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sz="3000" dirty="0" smtClean="0">
                <a:latin typeface="Book Antiqua" pitchFamily="18" charset="0"/>
              </a:rPr>
              <a:t>)</a:t>
            </a:r>
            <a:endParaRPr lang="cs-CZ" sz="3000" dirty="0">
              <a:latin typeface="Book Antiqua" pitchFamily="18" charset="0"/>
            </a:endParaRPr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466725" y="1052513"/>
            <a:ext cx="87137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cs-CZ" sz="3000" i="1" dirty="0">
                <a:latin typeface="Book Antiqua" pitchFamily="18" charset="0"/>
              </a:rPr>
              <a:t>x</a:t>
            </a:r>
            <a:r>
              <a:rPr lang="cs-CZ" sz="3000" baseline="-25000" dirty="0">
                <a:latin typeface="Book Antiqua" pitchFamily="18" charset="0"/>
              </a:rPr>
              <a:t>0</a:t>
            </a:r>
            <a:r>
              <a:rPr lang="cs-CZ" sz="3000" i="1" dirty="0">
                <a:latin typeface="Book Antiqua" pitchFamily="18" charset="0"/>
              </a:rPr>
              <a:t> = </a:t>
            </a:r>
            <a:r>
              <a:rPr lang="cs-CZ" sz="3000" i="1" dirty="0" err="1">
                <a:latin typeface="Book Antiqua" pitchFamily="18" charset="0"/>
              </a:rPr>
              <a:t>ct</a:t>
            </a:r>
            <a:endParaRPr lang="cs-CZ" sz="3000" i="1" dirty="0">
              <a:latin typeface="Book Antiqu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el-GR" sz="3000" i="1" dirty="0" smtClean="0">
                <a:latin typeface="Book Antiqua" pitchFamily="18" charset="0"/>
              </a:rPr>
              <a:t>β</a:t>
            </a:r>
            <a:r>
              <a:rPr lang="cs-CZ" sz="3000" i="1" dirty="0" smtClean="0">
                <a:latin typeface="Book Antiqua" pitchFamily="18" charset="0"/>
              </a:rPr>
              <a:t> </a:t>
            </a:r>
            <a:r>
              <a:rPr lang="cs-CZ" sz="3000" i="1" dirty="0">
                <a:latin typeface="Book Antiqua" pitchFamily="18" charset="0"/>
              </a:rPr>
              <a:t>= </a:t>
            </a:r>
            <a:r>
              <a:rPr lang="cs-CZ" sz="3000" i="1" dirty="0" smtClean="0">
                <a:latin typeface="Book Antiqua" pitchFamily="18" charset="0"/>
              </a:rPr>
              <a:t>V/c je rychlost </a:t>
            </a:r>
            <a:r>
              <a:rPr lang="cs-CZ" sz="3000" b="1" i="1" dirty="0" smtClean="0">
                <a:solidFill>
                  <a:srgbClr val="FF0000"/>
                </a:solidFill>
                <a:latin typeface="Book Antiqua" pitchFamily="18" charset="0"/>
              </a:rPr>
              <a:t>S‘</a:t>
            </a:r>
            <a:r>
              <a:rPr lang="cs-CZ" sz="3000" b="1" i="1" dirty="0" smtClean="0">
                <a:latin typeface="Book Antiqua" pitchFamily="18" charset="0"/>
              </a:rPr>
              <a:t> </a:t>
            </a:r>
            <a:r>
              <a:rPr lang="cs-CZ" sz="3000" i="1" dirty="0" smtClean="0">
                <a:latin typeface="Book Antiqua" pitchFamily="18" charset="0"/>
              </a:rPr>
              <a:t>vůči</a:t>
            </a:r>
            <a:r>
              <a:rPr lang="cs-CZ" sz="3000" b="1" i="1" dirty="0" smtClean="0">
                <a:latin typeface="Book Antiqua" pitchFamily="18" charset="0"/>
              </a:rPr>
              <a:t> </a:t>
            </a:r>
            <a:r>
              <a:rPr lang="cs-CZ" sz="3000" b="1" i="1" dirty="0" smtClean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sz="3000" b="1" i="1" dirty="0">
                <a:latin typeface="Book Antiqua" pitchFamily="18" charset="0"/>
              </a:rPr>
              <a:t>	   </a:t>
            </a:r>
            <a:endParaRPr lang="cs-CZ" sz="3000" b="1" i="1" dirty="0" smtClean="0">
              <a:latin typeface="Book Antiqu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endParaRPr lang="cs-CZ" sz="3000" b="1" i="1" dirty="0">
              <a:solidFill>
                <a:srgbClr val="FF0000"/>
              </a:solidFill>
              <a:latin typeface="Book Antiqu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endParaRPr lang="cs-CZ" sz="30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9" name="Rectangle 11"/>
              <p:cNvSpPr>
                <a:spLocks noChangeArrowheads="1"/>
              </p:cNvSpPr>
              <p:nvPr/>
            </p:nvSpPr>
            <p:spPr bwMode="auto">
              <a:xfrm>
                <a:off x="466725" y="1890277"/>
                <a:ext cx="8208963" cy="858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cs-CZ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3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sz="3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3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cs-CZ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cs-CZ" sz="3000" dirty="0" smtClean="0">
                    <a:latin typeface="Book Antiqua" pitchFamily="18" charset="0"/>
                  </a:rPr>
                  <a:t>			</a:t>
                </a:r>
                <a:r>
                  <a:rPr lang="en-GB" sz="3000" dirty="0" smtClean="0">
                    <a:latin typeface="Book Antiqua" pitchFamily="18" charset="0"/>
                  </a:rPr>
                  <a:t>(</a:t>
                </a:r>
                <a:r>
                  <a:rPr lang="cs-CZ" sz="3000" dirty="0">
                    <a:latin typeface="Book Antiqua" pitchFamily="18" charset="0"/>
                  </a:rPr>
                  <a:t>Lorentzův činitel)</a:t>
                </a:r>
                <a:endParaRPr lang="en-US" sz="30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32779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890277"/>
                <a:ext cx="8208963" cy="8581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2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31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ovéPole 4"/>
          <p:cNvSpPr txBox="1">
            <a:spLocks noChangeArrowheads="1"/>
          </p:cNvSpPr>
          <p:nvPr/>
        </p:nvSpPr>
        <p:spPr bwMode="auto">
          <a:xfrm>
            <a:off x="1879881" y="353127"/>
            <a:ext cx="6474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 dirty="0" smtClean="0">
                <a:solidFill>
                  <a:schemeClr val="tx1"/>
                </a:solidFill>
                <a:latin typeface="Book Antiqua" pitchFamily="18" charset="0"/>
              </a:rPr>
              <a:t>Grafický </a:t>
            </a:r>
            <a:r>
              <a:rPr lang="cs-CZ" altLang="cs-CZ" b="1" i="1" dirty="0">
                <a:solidFill>
                  <a:schemeClr val="tx1"/>
                </a:solidFill>
                <a:latin typeface="Book Antiqua" pitchFamily="18" charset="0"/>
              </a:rPr>
              <a:t>význam </a:t>
            </a:r>
            <a:r>
              <a:rPr lang="cs-CZ" altLang="cs-CZ" b="1" i="1" dirty="0" smtClean="0">
                <a:solidFill>
                  <a:schemeClr val="tx1"/>
                </a:solidFill>
                <a:latin typeface="Book Antiqua" pitchFamily="18" charset="0"/>
              </a:rPr>
              <a:t>rychlosti </a:t>
            </a:r>
            <a:r>
              <a:rPr lang="el-GR" altLang="cs-CZ" b="1" i="1" dirty="0" smtClean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cs-CZ" altLang="cs-CZ" b="1" i="1" dirty="0" smtClean="0">
                <a:solidFill>
                  <a:schemeClr val="tx1"/>
                </a:solidFill>
                <a:latin typeface="Book Antiqua" pitchFamily="18" charset="0"/>
              </a:rPr>
              <a:t> = V/c</a:t>
            </a:r>
            <a:endParaRPr lang="cs-CZ" altLang="cs-CZ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 flipH="1">
            <a:off x="4206115" y="2314937"/>
            <a:ext cx="33337" cy="4456112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19238" y="4295856"/>
            <a:ext cx="5446712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ovací čára 14"/>
          <p:cNvCxnSpPr>
            <a:cxnSpLocks noChangeShapeType="1"/>
          </p:cNvCxnSpPr>
          <p:nvPr/>
        </p:nvCxnSpPr>
        <p:spPr bwMode="auto">
          <a:xfrm flipH="1">
            <a:off x="3178968" y="2314937"/>
            <a:ext cx="1871663" cy="4470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ovací čára 18"/>
          <p:cNvCxnSpPr/>
          <p:nvPr/>
        </p:nvCxnSpPr>
        <p:spPr>
          <a:xfrm rot="10800000" flipV="1">
            <a:off x="1714500" y="2070462"/>
            <a:ext cx="4786313" cy="4714875"/>
          </a:xfrm>
          <a:prstGeom prst="line">
            <a:avLst/>
          </a:prstGeom>
          <a:ln w="57150" cmpd="tri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1928813" y="2141899"/>
            <a:ext cx="4857750" cy="4572000"/>
          </a:xfrm>
          <a:prstGeom prst="line">
            <a:avLst/>
          </a:prstGeom>
          <a:ln w="76200" cmpd="tri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cxnSpLocks noChangeShapeType="1"/>
          </p:cNvCxnSpPr>
          <p:nvPr/>
        </p:nvCxnSpPr>
        <p:spPr bwMode="auto">
          <a:xfrm flipH="1">
            <a:off x="855407" y="3008674"/>
            <a:ext cx="6390967" cy="2713703"/>
          </a:xfrm>
          <a:prstGeom prst="line">
            <a:avLst/>
          </a:prstGeom>
          <a:noFill/>
          <a:ln w="5715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2919741" y="2501729"/>
            <a:ext cx="1984375" cy="461665"/>
          </a:xfrm>
          <a:prstGeom prst="rect">
            <a:avLst/>
          </a:prstGeom>
          <a:solidFill>
            <a:srgbClr val="CCECFF">
              <a:alpha val="24706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i="1" dirty="0" smtClean="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cs-CZ" altLang="cs-CZ" sz="2400" dirty="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;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 smtClean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  <a:latin typeface="Book Antiqua" pitchFamily="18" charset="0"/>
              </a:rPr>
              <a:t>libov</a:t>
            </a:r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.</a:t>
            </a:r>
            <a:endParaRPr lang="cs-CZ" altLang="cs-CZ" sz="24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6299201" y="4351895"/>
            <a:ext cx="2844800" cy="460375"/>
          </a:xfrm>
          <a:prstGeom prst="rect">
            <a:avLst/>
          </a:prstGeom>
          <a:solidFill>
            <a:srgbClr val="CCECFF">
              <a:alpha val="25098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  <a:cs typeface="+mn-cs"/>
              </a:rPr>
              <a:t>x; </a:t>
            </a:r>
            <a:r>
              <a:rPr lang="cs-CZ" altLang="cs-CZ" sz="2400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s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o</a:t>
            </a:r>
            <a:r>
              <a:rPr lang="cs-CZ" altLang="cs-CZ" sz="2400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u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č</a:t>
            </a:r>
            <a:r>
              <a:rPr lang="cs-CZ" altLang="cs-CZ" sz="2400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a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s</a:t>
            </a:r>
            <a:r>
              <a:rPr lang="cs-CZ" altLang="cs-CZ" sz="2400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n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o</a:t>
            </a:r>
            <a:r>
              <a:rPr lang="cs-CZ" altLang="cs-CZ" sz="2400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s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t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 smtClean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= 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0</a:t>
            </a:r>
            <a:endParaRPr lang="cs-CZ" altLang="cs-CZ" sz="2400" dirty="0">
              <a:solidFill>
                <a:srgbClr val="0070C0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7571521">
            <a:off x="4356797" y="2059834"/>
            <a:ext cx="2138363" cy="461665"/>
          </a:xfrm>
          <a:prstGeom prst="rect">
            <a:avLst/>
          </a:prstGeom>
          <a:solidFill>
            <a:srgbClr val="FFCCFF">
              <a:alpha val="1607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i="1" dirty="0" smtClean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cs-CZ" altLang="cs-CZ" sz="2400" i="1" dirty="0">
                <a:solidFill>
                  <a:srgbClr val="C00000"/>
                </a:solidFill>
                <a:latin typeface="Book Antiqua" pitchFamily="18" charset="0"/>
              </a:rPr>
              <a:t>‘</a:t>
            </a:r>
            <a:r>
              <a:rPr lang="cs-CZ" altLang="cs-CZ" sz="2400" i="1" dirty="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cs-CZ" altLang="cs-CZ" sz="2400" dirty="0" smtClean="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i="1" dirty="0" smtClean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US" altLang="cs-CZ" sz="2400" i="1" dirty="0" smtClean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i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  <a:latin typeface="Book Antiqua" pitchFamily="18" charset="0"/>
              </a:rPr>
              <a:t>libov</a:t>
            </a:r>
            <a:r>
              <a:rPr lang="cs-CZ" altLang="cs-CZ" sz="2400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  <a:endParaRPr lang="cs-CZ" altLang="cs-CZ" sz="2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20189787">
            <a:off x="5945260" y="3039658"/>
            <a:ext cx="3020817" cy="461665"/>
          </a:xfrm>
          <a:prstGeom prst="rect">
            <a:avLst/>
          </a:prstGeom>
          <a:solidFill>
            <a:srgbClr val="FFCCFF">
              <a:alpha val="2470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noProof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u="sng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cs-CZ" altLang="cs-CZ" sz="2400" u="sng" dirty="0">
                <a:solidFill>
                  <a:srgbClr val="FF0000"/>
                </a:solidFill>
                <a:latin typeface="Book Antiqua" pitchFamily="18" charset="0"/>
              </a:rPr>
              <a:t>u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č</a:t>
            </a:r>
            <a:r>
              <a:rPr lang="cs-CZ" altLang="cs-CZ" sz="2400" u="sng" dirty="0">
                <a:solidFill>
                  <a:srgbClr val="FF0000"/>
                </a:solidFill>
                <a:latin typeface="Book Antiqua" pitchFamily="18" charset="0"/>
              </a:rPr>
              <a:t>a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altLang="cs-CZ" sz="2400" u="sng" dirty="0">
                <a:solidFill>
                  <a:srgbClr val="FF0000"/>
                </a:solidFill>
                <a:latin typeface="Book Antiqua" pitchFamily="18" charset="0"/>
              </a:rPr>
              <a:t>n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cs-CZ" altLang="cs-CZ" sz="2400" u="sng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t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 x</a:t>
            </a:r>
            <a:r>
              <a:rPr lang="cs-CZ" altLang="cs-CZ" sz="2400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US" altLang="cs-CZ" sz="2400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cs-CZ" altLang="cs-CZ" sz="2400" i="1" dirty="0" smtClean="0">
                <a:solidFill>
                  <a:srgbClr val="FF0000"/>
                </a:solidFill>
                <a:latin typeface="Book Antiqua" pitchFamily="18" charset="0"/>
              </a:rPr>
              <a:t>= </a:t>
            </a:r>
            <a:r>
              <a:rPr lang="cs-CZ" altLang="cs-CZ" sz="2400" dirty="0" smtClean="0">
                <a:solidFill>
                  <a:srgbClr val="FF0000"/>
                </a:solidFill>
                <a:latin typeface="Book Antiqua" pitchFamily="18" charset="0"/>
              </a:rPr>
              <a:t>0</a:t>
            </a:r>
            <a:endParaRPr lang="cs-CZ" altLang="cs-CZ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6443663" y="5356587"/>
            <a:ext cx="2449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US" altLang="cs-CZ" sz="2400" i="1" dirty="0">
                <a:solidFill>
                  <a:srgbClr val="FF0000"/>
                </a:solidFill>
                <a:latin typeface="Book Antiqua" pitchFamily="18" charset="0"/>
              </a:rPr>
              <a:t>’ 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 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el-GR" altLang="cs-CZ" sz="24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i="1" dirty="0">
                <a:solidFill>
                  <a:srgbClr val="FF0000"/>
                </a:solidFill>
                <a:latin typeface="Book Antiqua" pitchFamily="18" charset="0"/>
              </a:rPr>
              <a:t>x’</a:t>
            </a:r>
            <a:r>
              <a:rPr lang="en-US" altLang="cs-CZ" sz="2400" i="1" dirty="0">
                <a:solidFill>
                  <a:srgbClr val="32B503"/>
                </a:solidFill>
                <a:latin typeface="Book Antiqua" pitchFamily="18" charset="0"/>
              </a:rPr>
              <a:t>  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en-US" altLang="cs-CZ" sz="2400" i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l-GR" altLang="cs-CZ" sz="24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el-GR" altLang="cs-CZ" sz="24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dirty="0" smtClean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cs-CZ" altLang="cs-CZ" sz="2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TextovéPole 28"/>
          <p:cNvSpPr txBox="1">
            <a:spLocks noChangeArrowheads="1"/>
          </p:cNvSpPr>
          <p:nvPr/>
        </p:nvSpPr>
        <p:spPr bwMode="auto">
          <a:xfrm>
            <a:off x="6550102" y="2170490"/>
            <a:ext cx="10064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i="1">
                <a:solidFill>
                  <a:schemeClr val="tx1"/>
                </a:solidFill>
                <a:latin typeface="Book Antiqua" pitchFamily="18" charset="0"/>
              </a:rPr>
              <a:t>světlo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41350" y="1754549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endParaRPr lang="en-US" altLang="cs-CZ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03250" y="217682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 dirty="0" smtClean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en-GB" altLang="cs-CZ" b="1" i="1" dirty="0" smtClean="0">
                <a:solidFill>
                  <a:srgbClr val="FF0000"/>
                </a:solidFill>
                <a:latin typeface="Book Antiqua" pitchFamily="18" charset="0"/>
              </a:rPr>
              <a:t>’</a:t>
            </a:r>
            <a:endParaRPr lang="en-US" altLang="cs-CZ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cxnSp>
        <p:nvCxnSpPr>
          <p:cNvPr id="39" name="Přímá spojovací čára 20"/>
          <p:cNvCxnSpPr/>
          <p:nvPr/>
        </p:nvCxnSpPr>
        <p:spPr>
          <a:xfrm>
            <a:off x="2081213" y="2294299"/>
            <a:ext cx="4857750" cy="45720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18"/>
          <p:cNvCxnSpPr/>
          <p:nvPr/>
        </p:nvCxnSpPr>
        <p:spPr>
          <a:xfrm rot="10800000" flipV="1">
            <a:off x="1608138" y="2164124"/>
            <a:ext cx="4786312" cy="4714875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004888" y="1808524"/>
            <a:ext cx="110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  </a:t>
            </a:r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; 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69" name="TextovéPole 68"/>
          <p:cNvSpPr txBox="1">
            <a:spLocks noChangeArrowheads="1"/>
          </p:cNvSpPr>
          <p:nvPr/>
        </p:nvSpPr>
        <p:spPr bwMode="auto">
          <a:xfrm>
            <a:off x="1017588" y="2230799"/>
            <a:ext cx="1335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‘</a:t>
            </a:r>
            <a:r>
              <a:rPr lang="cs-CZ" altLang="cs-CZ" sz="2400" baseline="-25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x‘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)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‘</a:t>
            </a:r>
            <a:endParaRPr lang="cs-CZ" altLang="cs-CZ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1" name="Zástupný symbol pro datum 7"/>
          <p:cNvSpPr txBox="1">
            <a:spLocks noGrp="1"/>
          </p:cNvSpPr>
          <p:nvPr/>
        </p:nvSpPr>
        <p:spPr bwMode="auto">
          <a:xfrm>
            <a:off x="6477000" y="19666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94971" y="3521232"/>
            <a:ext cx="15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Book Antiqua" panose="02040602050305030304" pitchFamily="18" charset="0"/>
              </a:rPr>
              <a:t>φ</a:t>
            </a:r>
            <a:endParaRPr lang="cs-CZ" i="1" dirty="0">
              <a:latin typeface="Book Antiqua" panose="02040602050305030304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4803715" y="3951328"/>
            <a:ext cx="40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Book Antiqua" panose="02040602050305030304" pitchFamily="18" charset="0"/>
              </a:rPr>
              <a:t>φ</a:t>
            </a:r>
            <a:r>
              <a:rPr lang="en-US" dirty="0" smtClean="0">
                <a:latin typeface="Book Antiqua" panose="02040602050305030304" pitchFamily="18" charset="0"/>
              </a:rPr>
              <a:t>’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28" name="Přímá spojnice 27"/>
          <p:cNvCxnSpPr/>
          <p:nvPr/>
        </p:nvCxnSpPr>
        <p:spPr>
          <a:xfrm>
            <a:off x="4223545" y="3521232"/>
            <a:ext cx="345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4561427" y="3521232"/>
            <a:ext cx="7143" cy="774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4239452" y="3938192"/>
            <a:ext cx="883714" cy="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40" name="Přímá spojnice 35839"/>
          <p:cNvCxnSpPr/>
          <p:nvPr/>
        </p:nvCxnSpPr>
        <p:spPr>
          <a:xfrm flipH="1">
            <a:off x="5117306" y="3944865"/>
            <a:ext cx="12373" cy="350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Obdélník 35845"/>
          <p:cNvSpPr/>
          <p:nvPr/>
        </p:nvSpPr>
        <p:spPr>
          <a:xfrm>
            <a:off x="6413093" y="6119704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Book Antiqua" pitchFamily="18" charset="0"/>
              </a:rPr>
              <a:t>tg </a:t>
            </a:r>
            <a:r>
              <a:rPr lang="el-GR" altLang="cs-CZ" i="1" dirty="0">
                <a:latin typeface="Book Antiqua" pitchFamily="18" charset="0"/>
              </a:rPr>
              <a:t>φ</a:t>
            </a:r>
            <a:r>
              <a:rPr lang="cs-CZ" altLang="cs-CZ" dirty="0">
                <a:latin typeface="Book Antiqua" pitchFamily="18" charset="0"/>
              </a:rPr>
              <a:t> = tg </a:t>
            </a:r>
            <a:r>
              <a:rPr lang="el-GR" altLang="cs-CZ" i="1" dirty="0">
                <a:latin typeface="Book Antiqua" pitchFamily="18" charset="0"/>
              </a:rPr>
              <a:t>φ</a:t>
            </a:r>
            <a:r>
              <a:rPr lang="en-US" altLang="cs-CZ" i="1" dirty="0">
                <a:latin typeface="Book Antiqua" pitchFamily="18" charset="0"/>
              </a:rPr>
              <a:t>’</a:t>
            </a:r>
            <a:r>
              <a:rPr lang="cs-CZ" altLang="cs-CZ" dirty="0">
                <a:latin typeface="Book Antiqua" pitchFamily="18" charset="0"/>
              </a:rPr>
              <a:t> = </a:t>
            </a:r>
            <a:r>
              <a:rPr lang="el-GR" i="1" dirty="0">
                <a:latin typeface="Book Antiqua" panose="02040602050305030304" pitchFamily="18" charset="0"/>
              </a:rPr>
              <a:t>β</a:t>
            </a:r>
            <a:endParaRPr lang="cs-CZ" i="1" dirty="0">
              <a:latin typeface="Book Antiqua" panose="02040602050305030304" pitchFamily="18" charset="0"/>
            </a:endParaRPr>
          </a:p>
        </p:txBody>
      </p:sp>
      <p:sp>
        <p:nvSpPr>
          <p:cNvPr id="35847" name="TextovéPole 35846"/>
          <p:cNvSpPr txBox="1"/>
          <p:nvPr/>
        </p:nvSpPr>
        <p:spPr>
          <a:xfrm>
            <a:off x="716820" y="2926529"/>
            <a:ext cx="172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Book Antiqua" panose="02040602050305030304" pitchFamily="18" charset="0"/>
              </a:rPr>
              <a:t>vý</a:t>
            </a:r>
            <a:r>
              <a:rPr lang="en-US" sz="2400" dirty="0" err="1" smtClean="0">
                <a:latin typeface="Book Antiqua" panose="02040602050305030304" pitchFamily="18" charset="0"/>
              </a:rPr>
              <a:t>znam</a:t>
            </a:r>
            <a:r>
              <a:rPr lang="cs-CZ" sz="2400" dirty="0" smtClean="0">
                <a:latin typeface="Book Antiqua" panose="02040602050305030304" pitchFamily="18" charset="0"/>
              </a:rPr>
              <a:t> </a:t>
            </a:r>
            <a:r>
              <a:rPr lang="el-GR" sz="2400" i="1" dirty="0" smtClean="0">
                <a:latin typeface="Book Antiqua" panose="02040602050305030304" pitchFamily="18" charset="0"/>
              </a:rPr>
              <a:t>β</a:t>
            </a:r>
            <a:r>
              <a:rPr lang="cs-CZ" sz="2400" dirty="0" smtClean="0">
                <a:latin typeface="Book Antiqua" panose="02040602050305030304" pitchFamily="18" charset="0"/>
              </a:rPr>
              <a:t>: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cs-CZ" sz="2400" dirty="0">
                <a:latin typeface="Book Antiqua" panose="02040602050305030304" pitchFamily="18" charset="0"/>
              </a:rPr>
              <a:t>ú</a:t>
            </a:r>
            <a:r>
              <a:rPr lang="en-US" sz="2400" dirty="0" err="1" smtClean="0">
                <a:latin typeface="Book Antiqua" panose="02040602050305030304" pitchFamily="18" charset="0"/>
              </a:rPr>
              <a:t>hel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en-US" sz="2400" dirty="0" err="1" smtClean="0">
                <a:latin typeface="Book Antiqua" panose="02040602050305030304" pitchFamily="18" charset="0"/>
              </a:rPr>
              <a:t>os</a:t>
            </a:r>
            <a:r>
              <a:rPr lang="cs-CZ" sz="2400" dirty="0" smtClean="0">
                <a:latin typeface="Book Antiqua" panose="02040602050305030304" pitchFamily="18" charset="0"/>
              </a:rPr>
              <a:t> </a:t>
            </a:r>
            <a:endParaRPr lang="cs-CZ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"/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1" build="allAtOnce"/>
      <p:bldP spid="2" grpId="0" animBg="1"/>
      <p:bldP spid="4" grpId="0"/>
      <p:bldP spid="65" grpId="0"/>
      <p:bldP spid="35846" grpId="0"/>
      <p:bldP spid="358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ovéPole 4"/>
          <p:cNvSpPr txBox="1">
            <a:spLocks noChangeArrowheads="1"/>
          </p:cNvSpPr>
          <p:nvPr/>
        </p:nvSpPr>
        <p:spPr bwMode="auto">
          <a:xfrm>
            <a:off x="2470326" y="393055"/>
            <a:ext cx="3684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 dirty="0">
                <a:solidFill>
                  <a:schemeClr val="tx1"/>
                </a:solidFill>
                <a:latin typeface="Book Antiqua" pitchFamily="18" charset="0"/>
              </a:rPr>
              <a:t>Grafický význam </a:t>
            </a:r>
            <a:r>
              <a:rPr lang="el-GR" altLang="cs-CZ" b="1" i="1" dirty="0" smtClean="0">
                <a:solidFill>
                  <a:schemeClr val="tx1"/>
                </a:solidFill>
                <a:latin typeface="Book Antiqua" pitchFamily="18" charset="0"/>
              </a:rPr>
              <a:t>γ</a:t>
            </a:r>
            <a:endParaRPr lang="cs-CZ" altLang="cs-CZ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>
            <a:off x="4200998" y="1617904"/>
            <a:ext cx="1117" cy="5153143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19238" y="4295854"/>
            <a:ext cx="5446712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ovací čára 14"/>
          <p:cNvCxnSpPr>
            <a:cxnSpLocks noChangeShapeType="1"/>
          </p:cNvCxnSpPr>
          <p:nvPr/>
        </p:nvCxnSpPr>
        <p:spPr bwMode="auto">
          <a:xfrm flipH="1">
            <a:off x="3178968" y="2314935"/>
            <a:ext cx="1871663" cy="4470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ovací čára 18"/>
          <p:cNvCxnSpPr/>
          <p:nvPr/>
        </p:nvCxnSpPr>
        <p:spPr>
          <a:xfrm rot="10800000" flipV="1">
            <a:off x="1714500" y="2070460"/>
            <a:ext cx="4786313" cy="4714875"/>
          </a:xfrm>
          <a:prstGeom prst="line">
            <a:avLst/>
          </a:prstGeom>
          <a:ln w="57150" cmpd="tri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1928813" y="2141897"/>
            <a:ext cx="4857750" cy="4572000"/>
          </a:xfrm>
          <a:prstGeom prst="line">
            <a:avLst/>
          </a:prstGeom>
          <a:ln w="76200" cmpd="tri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3048301" y="2049994"/>
            <a:ext cx="1549128" cy="830997"/>
          </a:xfrm>
          <a:prstGeom prst="rect">
            <a:avLst/>
          </a:prstGeom>
          <a:solidFill>
            <a:srgbClr val="CCECFF">
              <a:alpha val="25098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x=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;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 smtClean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</a:rPr>
              <a:t>libovolné</a:t>
            </a:r>
            <a:endParaRPr lang="cs-CZ" altLang="cs-CZ" sz="24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6282222" y="4351893"/>
            <a:ext cx="2844800" cy="460375"/>
          </a:xfrm>
          <a:prstGeom prst="rect">
            <a:avLst/>
          </a:prstGeom>
          <a:solidFill>
            <a:srgbClr val="CCECFF">
              <a:alpha val="25098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i="1" dirty="0">
                <a:solidFill>
                  <a:srgbClr val="7030A0"/>
                </a:solidFill>
                <a:latin typeface="Book Antiqua" pitchFamily="18" charset="0"/>
                <a:cs typeface="+mn-cs"/>
              </a:rPr>
              <a:t>x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  <a:cs typeface="+mn-cs"/>
              </a:rPr>
              <a:t>; 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současnost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 smtClean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= 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0</a:t>
            </a:r>
            <a:endParaRPr lang="cs-CZ" altLang="cs-CZ" sz="2400" dirty="0">
              <a:solidFill>
                <a:srgbClr val="0070C0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7485523">
            <a:off x="3859961" y="1942607"/>
            <a:ext cx="1807752" cy="461665"/>
          </a:xfrm>
          <a:prstGeom prst="rect">
            <a:avLst/>
          </a:prstGeom>
          <a:solidFill>
            <a:srgbClr val="FFCCFF">
              <a:alpha val="1607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i="1" dirty="0" smtClean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‘=</a:t>
            </a:r>
            <a:r>
              <a:rPr lang="cs-CZ" altLang="cs-CZ" sz="2400" dirty="0" smtClean="0">
                <a:solidFill>
                  <a:srgbClr val="FF3300"/>
                </a:solidFill>
                <a:latin typeface="Book Antiqua" pitchFamily="18" charset="0"/>
              </a:rPr>
              <a:t>0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; </a:t>
            </a:r>
            <a:r>
              <a:rPr lang="cs-CZ" altLang="cs-CZ" sz="2400" i="1" dirty="0" smtClean="0">
                <a:solidFill>
                  <a:srgbClr val="FF330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FF3300"/>
                </a:solidFill>
                <a:latin typeface="Book Antiqua" pitchFamily="18" charset="0"/>
              </a:rPr>
              <a:t>0</a:t>
            </a:r>
            <a:r>
              <a:rPr lang="en-US" altLang="cs-CZ" sz="2400" i="1" dirty="0" smtClean="0">
                <a:solidFill>
                  <a:srgbClr val="FF3300"/>
                </a:solidFill>
                <a:latin typeface="Book Antiqua" pitchFamily="18" charset="0"/>
              </a:rPr>
              <a:t>’</a:t>
            </a:r>
            <a:r>
              <a:rPr lang="cs-CZ" altLang="cs-CZ" sz="2400" i="1" dirty="0" smtClean="0">
                <a:solidFill>
                  <a:srgbClr val="FF3300"/>
                </a:solidFill>
                <a:latin typeface="Book Antiqua" pitchFamily="18" charset="0"/>
              </a:rPr>
              <a:t> </a:t>
            </a:r>
            <a:r>
              <a:rPr lang="cs-CZ" altLang="cs-CZ" sz="2400" dirty="0" smtClean="0">
                <a:solidFill>
                  <a:srgbClr val="FF3300"/>
                </a:solidFill>
                <a:latin typeface="Book Antiqua" pitchFamily="18" charset="0"/>
              </a:rPr>
              <a:t>lib.</a:t>
            </a:r>
            <a:endParaRPr lang="cs-CZ" altLang="cs-CZ" sz="2400" b="1" i="1" dirty="0">
              <a:solidFill>
                <a:srgbClr val="FF3300"/>
              </a:solidFill>
              <a:latin typeface="Book Antiqua" pitchFamily="18" charset="0"/>
            </a:endParaRP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20166673">
            <a:off x="5763660" y="3030864"/>
            <a:ext cx="3020817" cy="461665"/>
          </a:xfrm>
          <a:prstGeom prst="rect">
            <a:avLst/>
          </a:prstGeom>
          <a:solidFill>
            <a:srgbClr val="FFCCFF">
              <a:alpha val="2509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noProof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dirty="0">
                <a:solidFill>
                  <a:srgbClr val="FF3300"/>
                </a:solidFill>
                <a:latin typeface="Book Antiqua" pitchFamily="18" charset="0"/>
              </a:rPr>
              <a:t>současnost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 x</a:t>
            </a:r>
            <a:r>
              <a:rPr lang="cs-CZ" altLang="cs-CZ" sz="2400" baseline="-25000" dirty="0">
                <a:solidFill>
                  <a:srgbClr val="FF3300"/>
                </a:solidFill>
                <a:latin typeface="Book Antiqua" pitchFamily="18" charset="0"/>
              </a:rPr>
              <a:t>0</a:t>
            </a:r>
            <a:r>
              <a:rPr lang="en-US" altLang="cs-CZ" sz="2400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 </a:t>
            </a:r>
            <a:r>
              <a:rPr lang="cs-CZ" altLang="cs-CZ" sz="2400" i="1" dirty="0" smtClean="0">
                <a:solidFill>
                  <a:srgbClr val="FF3300"/>
                </a:solidFill>
                <a:latin typeface="Book Antiqua" pitchFamily="18" charset="0"/>
              </a:rPr>
              <a:t>= </a:t>
            </a:r>
            <a:r>
              <a:rPr lang="cs-CZ" altLang="cs-CZ" sz="2400" dirty="0" smtClean="0">
                <a:solidFill>
                  <a:srgbClr val="FF3300"/>
                </a:solidFill>
                <a:latin typeface="Book Antiqua" pitchFamily="18" charset="0"/>
              </a:rPr>
              <a:t>0</a:t>
            </a:r>
            <a:endParaRPr lang="cs-CZ" altLang="cs-CZ" sz="2400" dirty="0">
              <a:solidFill>
                <a:srgbClr val="FF3300"/>
              </a:solidFill>
              <a:latin typeface="Book Antiqua" pitchFamily="18" charset="0"/>
            </a:endParaRP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6443663" y="5356585"/>
            <a:ext cx="2449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i="1" dirty="0">
                <a:solidFill>
                  <a:srgbClr val="FF3300"/>
                </a:solidFill>
                <a:latin typeface="Book Antiqua" pitchFamily="18" charset="0"/>
              </a:rPr>
              <a:t>x</a:t>
            </a:r>
            <a:r>
              <a:rPr lang="en-US" altLang="cs-CZ" sz="2400" baseline="-25000" dirty="0">
                <a:solidFill>
                  <a:srgbClr val="FF3300"/>
                </a:solidFill>
                <a:latin typeface="Book Antiqua" pitchFamily="18" charset="0"/>
              </a:rPr>
              <a:t>0</a:t>
            </a:r>
            <a:r>
              <a:rPr lang="en-US" altLang="cs-CZ" sz="2400" i="1" dirty="0">
                <a:solidFill>
                  <a:srgbClr val="FF3300"/>
                </a:solidFill>
                <a:latin typeface="Book Antiqua" pitchFamily="18" charset="0"/>
              </a:rPr>
              <a:t>’ 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i="1" dirty="0">
                <a:solidFill>
                  <a:srgbClr val="0070C0"/>
                </a:solidFill>
                <a:latin typeface="Book Antiqua" pitchFamily="18" charset="0"/>
              </a:rPr>
              <a:t>γ</a:t>
            </a:r>
            <a:r>
              <a:rPr lang="en-US" altLang="cs-CZ" sz="2400" dirty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 – </a:t>
            </a:r>
            <a:r>
              <a:rPr lang="el-GR" altLang="cs-CZ" sz="2400" i="1" dirty="0">
                <a:solidFill>
                  <a:srgbClr val="0070C0"/>
                </a:solidFill>
                <a:latin typeface="Book Antiqua" pitchFamily="18" charset="0"/>
              </a:rPr>
              <a:t>β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 x</a:t>
            </a:r>
            <a:r>
              <a:rPr lang="en-US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dirty="0">
                <a:solidFill>
                  <a:srgbClr val="0070C0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i="1" dirty="0">
                <a:solidFill>
                  <a:srgbClr val="FF0000"/>
                </a:solidFill>
                <a:latin typeface="Book Antiqua" pitchFamily="18" charset="0"/>
              </a:rPr>
              <a:t>x’</a:t>
            </a:r>
            <a:r>
              <a:rPr lang="en-US" altLang="cs-CZ" sz="2400" i="1" dirty="0">
                <a:solidFill>
                  <a:srgbClr val="32B503"/>
                </a:solidFill>
                <a:latin typeface="Book Antiqua" pitchFamily="18" charset="0"/>
              </a:rPr>
              <a:t>  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en-US" altLang="cs-CZ" sz="2400" i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l-GR" altLang="cs-CZ" sz="2400" i="1" dirty="0">
                <a:solidFill>
                  <a:srgbClr val="0070C0"/>
                </a:solidFill>
                <a:latin typeface="Book Antiqua" pitchFamily="18" charset="0"/>
              </a:rPr>
              <a:t>γ</a:t>
            </a:r>
            <a:r>
              <a:rPr lang="en-US" altLang="cs-CZ" sz="2400" dirty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 – </a:t>
            </a:r>
            <a:r>
              <a:rPr lang="el-GR" altLang="cs-CZ" sz="2400" i="1" dirty="0">
                <a:solidFill>
                  <a:srgbClr val="0070C0"/>
                </a:solidFill>
                <a:latin typeface="Book Antiqua" pitchFamily="18" charset="0"/>
              </a:rPr>
              <a:t>β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 x</a:t>
            </a:r>
            <a:r>
              <a:rPr lang="en-US" altLang="cs-CZ" sz="2400" dirty="0" smtClean="0">
                <a:solidFill>
                  <a:srgbClr val="0070C0"/>
                </a:solidFill>
                <a:latin typeface="Book Antiqua" pitchFamily="18" charset="0"/>
              </a:rPr>
              <a:t>)</a:t>
            </a:r>
            <a:endParaRPr lang="cs-CZ" altLang="cs-CZ" sz="24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TextovéPole 28"/>
          <p:cNvSpPr txBox="1">
            <a:spLocks noChangeArrowheads="1"/>
          </p:cNvSpPr>
          <p:nvPr/>
        </p:nvSpPr>
        <p:spPr bwMode="auto">
          <a:xfrm>
            <a:off x="6451002" y="1720398"/>
            <a:ext cx="10064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i="1" dirty="0">
                <a:solidFill>
                  <a:schemeClr val="tx1"/>
                </a:solidFill>
                <a:latin typeface="Book Antiqua" pitchFamily="18" charset="0"/>
              </a:rPr>
              <a:t>světlo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41350" y="1754547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>
                <a:solidFill>
                  <a:srgbClr val="00B0F0"/>
                </a:solidFill>
                <a:latin typeface="Book Antiqua" pitchFamily="18" charset="0"/>
              </a:rPr>
              <a:t>S</a:t>
            </a:r>
            <a:endParaRPr lang="en-US" altLang="cs-CZ" b="1" i="1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03250" y="2176822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 dirty="0" smtClean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en-GB" altLang="cs-CZ" b="1" i="1" dirty="0" smtClean="0">
                <a:solidFill>
                  <a:srgbClr val="FF0000"/>
                </a:solidFill>
                <a:latin typeface="Book Antiqua" pitchFamily="18" charset="0"/>
              </a:rPr>
              <a:t>’</a:t>
            </a:r>
            <a:endParaRPr lang="en-US" altLang="cs-CZ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cxnSp>
        <p:nvCxnSpPr>
          <p:cNvPr id="39" name="Přímá spojovací čára 20"/>
          <p:cNvCxnSpPr/>
          <p:nvPr/>
        </p:nvCxnSpPr>
        <p:spPr>
          <a:xfrm>
            <a:off x="2081213" y="2294297"/>
            <a:ext cx="4857750" cy="45720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18"/>
          <p:cNvCxnSpPr/>
          <p:nvPr/>
        </p:nvCxnSpPr>
        <p:spPr>
          <a:xfrm rot="10800000" flipV="1">
            <a:off x="1608138" y="2164122"/>
            <a:ext cx="4786312" cy="4714875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004888" y="1808522"/>
            <a:ext cx="110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  </a:t>
            </a:r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; 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69" name="TextovéPole 68"/>
          <p:cNvSpPr txBox="1">
            <a:spLocks noChangeArrowheads="1"/>
          </p:cNvSpPr>
          <p:nvPr/>
        </p:nvSpPr>
        <p:spPr bwMode="auto">
          <a:xfrm>
            <a:off x="1017588" y="2230797"/>
            <a:ext cx="1335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cs-CZ" altLang="cs-CZ" sz="2400" i="1" dirty="0">
                <a:solidFill>
                  <a:srgbClr val="C0000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C00000"/>
                </a:solidFill>
                <a:latin typeface="Book Antiqua" pitchFamily="18" charset="0"/>
              </a:rPr>
              <a:t>0</a:t>
            </a:r>
            <a:r>
              <a:rPr lang="cs-CZ" altLang="cs-CZ" sz="2400" i="1" dirty="0">
                <a:solidFill>
                  <a:srgbClr val="C00000"/>
                </a:solidFill>
                <a:latin typeface="Book Antiqua" pitchFamily="18" charset="0"/>
              </a:rPr>
              <a:t>‘</a:t>
            </a:r>
            <a:r>
              <a:rPr lang="cs-CZ" altLang="cs-CZ" sz="2400" baseline="-25000" dirty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x‘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)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‘</a:t>
            </a:r>
            <a:endParaRPr lang="cs-CZ" altLang="cs-CZ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1" name="Zástupný symbol pro datum 7"/>
          <p:cNvSpPr txBox="1">
            <a:spLocks noGrp="1"/>
          </p:cNvSpPr>
          <p:nvPr/>
        </p:nvSpPr>
        <p:spPr bwMode="auto">
          <a:xfrm>
            <a:off x="6477000" y="-49164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6" name="Obdélník 35845"/>
              <p:cNvSpPr/>
              <p:nvPr/>
            </p:nvSpPr>
            <p:spPr>
              <a:xfrm>
                <a:off x="6413093" y="6119702"/>
                <a:ext cx="2800510" cy="388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cs-CZ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cs-CZ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cs-CZ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cs-CZ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cs-CZ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cs-CZ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cs-CZ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cs-CZ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cs-CZ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cs-CZ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cs-CZ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cs-CZ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cs-CZ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cs-CZ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cs-CZ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cs-CZ" b="1" i="1" dirty="0" smtClean="0">
                  <a:solidFill>
                    <a:schemeClr val="tx1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5846" name="Obdélník 358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093" y="6119702"/>
                <a:ext cx="2800510" cy="3885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7" name="TextovéPole 35846"/>
              <p:cNvSpPr txBox="1"/>
              <p:nvPr/>
            </p:nvSpPr>
            <p:spPr>
              <a:xfrm>
                <a:off x="226645" y="2926527"/>
                <a:ext cx="2453139" cy="1298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dirty="0" smtClean="0">
                    <a:latin typeface="Book Antiqua" panose="02040602050305030304" pitchFamily="18" charset="0"/>
                  </a:rPr>
                  <a:t>vý</a:t>
                </a:r>
                <a:r>
                  <a:rPr lang="en-US" sz="2400" dirty="0" err="1" smtClean="0">
                    <a:latin typeface="Book Antiqua" panose="02040602050305030304" pitchFamily="18" charset="0"/>
                  </a:rPr>
                  <a:t>znam</a:t>
                </a:r>
                <a:r>
                  <a:rPr lang="cs-CZ" sz="2400" dirty="0" smtClean="0">
                    <a:latin typeface="Book Antiqua" panose="02040602050305030304" pitchFamily="18" charset="0"/>
                  </a:rPr>
                  <a:t> </a:t>
                </a:r>
                <a:r>
                  <a:rPr lang="el-GR" sz="2400" i="1" dirty="0" smtClean="0">
                    <a:latin typeface="Book Antiqua" panose="02040602050305030304" pitchFamily="18" charset="0"/>
                  </a:rPr>
                  <a:t>γ</a:t>
                </a:r>
                <a:r>
                  <a:rPr lang="cs-CZ" sz="2400" dirty="0" smtClean="0">
                    <a:latin typeface="Book Antiqua" panose="02040602050305030304" pitchFamily="18" charset="0"/>
                  </a:rPr>
                  <a:t>:</a:t>
                </a:r>
                <a:endParaRPr lang="en-US" sz="2400" dirty="0" smtClean="0">
                  <a:latin typeface="Book Antiqua" panose="02040602050305030304" pitchFamily="18" charset="0"/>
                </a:endParaRPr>
              </a:p>
              <a:p>
                <a:pPr algn="ctr"/>
                <a:r>
                  <a:rPr lang="cs-CZ" dirty="0" smtClean="0">
                    <a:latin typeface="Book Antiqua" panose="02040602050305030304" pitchFamily="18" charset="0"/>
                  </a:rPr>
                  <a:t>j</a:t>
                </a:r>
                <a:r>
                  <a:rPr lang="en-US" dirty="0" err="1" smtClean="0">
                    <a:latin typeface="Book Antiqua" panose="02040602050305030304" pitchFamily="18" charset="0"/>
                  </a:rPr>
                  <a:t>ednotky</a:t>
                </a:r>
                <a:r>
                  <a:rPr lang="cs-CZ" dirty="0" smtClean="0">
                    <a:latin typeface="Book Antiqua" panose="02040602050305030304" pitchFamily="18" charset="0"/>
                  </a:rPr>
                  <a:t> na</a:t>
                </a:r>
                <a:r>
                  <a:rPr lang="en-US" dirty="0" smtClean="0">
                    <a:latin typeface="Book Antiqua" panose="02040602050305030304" pitchFamily="18" charset="0"/>
                  </a:rPr>
                  <a:t> </a:t>
                </a:r>
                <a:r>
                  <a:rPr lang="en-US" dirty="0" err="1" smtClean="0">
                    <a:latin typeface="Book Antiqua" panose="02040602050305030304" pitchFamily="18" charset="0"/>
                  </a:rPr>
                  <a:t>os</a:t>
                </a:r>
                <a:r>
                  <a:rPr lang="cs-CZ" dirty="0" err="1" smtClean="0">
                    <a:latin typeface="Book Antiqua" panose="02040602050305030304" pitchFamily="18" charset="0"/>
                  </a:rPr>
                  <a:t>ách</a:t>
                </a:r>
                <a:endParaRPr lang="cs-CZ" dirty="0" smtClean="0">
                  <a:latin typeface="Book Antiqua" panose="02040602050305030304" pitchFamily="18" charset="0"/>
                </a:endParaRPr>
              </a:p>
              <a:p>
                <a:pPr algn="ctr"/>
                <a:r>
                  <a:rPr lang="cs-CZ" dirty="0" smtClean="0">
                    <a:latin typeface="Book Antiqua" panose="02040602050305030304" pitchFamily="18" charset="0"/>
                  </a:rPr>
                  <a:t>(invariant</a:t>
                </a:r>
                <a:r>
                  <a:rPr lang="en-US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i="1" dirty="0" smtClean="0">
                    <a:latin typeface="Book Antiqua" panose="02040602050305030304" pitchFamily="18" charset="0"/>
                  </a:rPr>
                  <a:t>I</a:t>
                </a:r>
                <a:r>
                  <a:rPr lang="cs-CZ" baseline="30000" dirty="0" smtClean="0">
                    <a:latin typeface="Book Antiqua" panose="02040602050305030304" pitchFamily="18" charset="0"/>
                  </a:rPr>
                  <a:t>2</a:t>
                </a:r>
                <a:r>
                  <a:rPr 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en-US" dirty="0">
                    <a:latin typeface="Book Antiqua" panose="0204060205030503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cs-CZ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altLang="cs-CZ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cs-CZ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cs-CZ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cs-CZ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cs-CZ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cs-CZ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cs-CZ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 smtClean="0">
                    <a:latin typeface="Book Antiqua" panose="02040602050305030304" pitchFamily="18" charset="0"/>
                  </a:rPr>
                  <a:t>)</a:t>
                </a:r>
                <a:endParaRPr lang="en-US" dirty="0" smtClean="0">
                  <a:latin typeface="Book Antiqua" panose="02040602050305030304" pitchFamily="18" charset="0"/>
                </a:endParaRPr>
              </a:p>
              <a:p>
                <a:pPr algn="ctr"/>
                <a:r>
                  <a:rPr lang="en-US" dirty="0" err="1" smtClean="0">
                    <a:latin typeface="Book Antiqua" panose="02040602050305030304" pitchFamily="18" charset="0"/>
                  </a:rPr>
                  <a:t>hyperboly</a:t>
                </a:r>
                <a:endParaRPr lang="cs-CZ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5847" name="TextovéPole 358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5" y="2926527"/>
                <a:ext cx="2453139" cy="1298112"/>
              </a:xfrm>
              <a:prstGeom prst="rect">
                <a:avLst/>
              </a:prstGeom>
              <a:blipFill rotWithShape="0">
                <a:blip r:embed="rId4"/>
                <a:stretch>
                  <a:fillRect l="-496" t="-3756" r="-496" b="-70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6416996" y="6404958"/>
                <a:ext cx="2777492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cs-CZ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cs-CZ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cs-CZ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cs-CZ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cs-CZ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cs-CZ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cs-CZ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cs-CZ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cs-CZ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cs-CZ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cs-CZ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cs-CZ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cs-CZ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cs-CZ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bSup>
                      <m:r>
                        <a:rPr lang="en-US" altLang="cs-CZ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=+1</m:t>
                      </m:r>
                    </m:oMath>
                  </m:oMathPara>
                </a14:m>
                <a:endParaRPr lang="en-US" altLang="cs-CZ" b="0" i="1" dirty="0" smtClean="0">
                  <a:solidFill>
                    <a:srgbClr val="7030A0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96" y="6404958"/>
                <a:ext cx="2777492" cy="374783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ál 32"/>
          <p:cNvSpPr/>
          <p:nvPr/>
        </p:nvSpPr>
        <p:spPr>
          <a:xfrm>
            <a:off x="4181475" y="3379172"/>
            <a:ext cx="112713" cy="114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4162425" y="5203517"/>
            <a:ext cx="112713" cy="114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5102349" y="4238704"/>
            <a:ext cx="112713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3195334" y="4237593"/>
            <a:ext cx="112713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7" name="Přímá spojovací čára 22"/>
          <p:cNvCxnSpPr>
            <a:cxnSpLocks noChangeShapeType="1"/>
          </p:cNvCxnSpPr>
          <p:nvPr/>
        </p:nvCxnSpPr>
        <p:spPr bwMode="auto">
          <a:xfrm flipH="1">
            <a:off x="785813" y="3097572"/>
            <a:ext cx="6162675" cy="2687638"/>
          </a:xfrm>
          <a:prstGeom prst="line">
            <a:avLst/>
          </a:prstGeom>
          <a:noFill/>
          <a:ln w="571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ál 37"/>
          <p:cNvSpPr/>
          <p:nvPr/>
        </p:nvSpPr>
        <p:spPr>
          <a:xfrm>
            <a:off x="4564308" y="3295152"/>
            <a:ext cx="112712" cy="114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4374250" y="3054864"/>
            <a:ext cx="291536" cy="38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</a:t>
            </a:r>
          </a:p>
        </p:txBody>
      </p:sp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5190518" y="3770672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3413125" y="5140685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-1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2865800" y="4428632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-1</a:t>
            </a:r>
          </a:p>
        </p:txBody>
      </p:sp>
      <p:sp>
        <p:nvSpPr>
          <p:cNvPr id="46" name="Ovál 45"/>
          <p:cNvSpPr/>
          <p:nvPr/>
        </p:nvSpPr>
        <p:spPr>
          <a:xfrm>
            <a:off x="5164139" y="3789912"/>
            <a:ext cx="112712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48" name="Ovál 47"/>
          <p:cNvSpPr/>
          <p:nvPr/>
        </p:nvSpPr>
        <p:spPr>
          <a:xfrm>
            <a:off x="3732640" y="5268175"/>
            <a:ext cx="112712" cy="114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3161628" y="4651137"/>
            <a:ext cx="112712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3999599" y="3109966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</a:t>
            </a:r>
          </a:p>
        </p:txBody>
      </p:sp>
      <p:sp>
        <p:nvSpPr>
          <p:cNvPr id="51" name="TextovéPole 50"/>
          <p:cNvSpPr txBox="1">
            <a:spLocks noChangeArrowheads="1"/>
          </p:cNvSpPr>
          <p:nvPr/>
        </p:nvSpPr>
        <p:spPr bwMode="auto">
          <a:xfrm>
            <a:off x="4917060" y="4274953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2" name="TextovéPole 51"/>
          <p:cNvSpPr txBox="1">
            <a:spLocks noChangeArrowheads="1"/>
          </p:cNvSpPr>
          <p:nvPr/>
        </p:nvSpPr>
        <p:spPr bwMode="auto">
          <a:xfrm>
            <a:off x="2898970" y="3957934"/>
            <a:ext cx="38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-1</a:t>
            </a:r>
          </a:p>
        </p:txBody>
      </p:sp>
      <p:sp>
        <p:nvSpPr>
          <p:cNvPr id="53" name="TextovéPole 52"/>
          <p:cNvSpPr txBox="1">
            <a:spLocks noChangeArrowheads="1"/>
          </p:cNvSpPr>
          <p:nvPr/>
        </p:nvSpPr>
        <p:spPr bwMode="auto">
          <a:xfrm>
            <a:off x="4212572" y="4964900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-1</a:t>
            </a:r>
          </a:p>
        </p:txBody>
      </p:sp>
      <p:sp>
        <p:nvSpPr>
          <p:cNvPr id="12" name="Volný tvar 11"/>
          <p:cNvSpPr/>
          <p:nvPr/>
        </p:nvSpPr>
        <p:spPr>
          <a:xfrm>
            <a:off x="1911350" y="5272436"/>
            <a:ext cx="4452453" cy="1441461"/>
          </a:xfrm>
          <a:custGeom>
            <a:avLst/>
            <a:gdLst>
              <a:gd name="connsiteX0" fmla="*/ 0 w 4462585"/>
              <a:gd name="connsiteY0" fmla="*/ 1573089 h 1573089"/>
              <a:gd name="connsiteX1" fmla="*/ 1672492 w 4462585"/>
              <a:gd name="connsiteY1" fmla="*/ 119428 h 1573089"/>
              <a:gd name="connsiteX2" fmla="*/ 3212123 w 4462585"/>
              <a:gd name="connsiteY2" fmla="*/ 221028 h 1573089"/>
              <a:gd name="connsiteX3" fmla="*/ 4462585 w 4462585"/>
              <a:gd name="connsiteY3" fmla="*/ 1315182 h 15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2585" h="1573089">
                <a:moveTo>
                  <a:pt x="0" y="1573089"/>
                </a:moveTo>
                <a:cubicBezTo>
                  <a:pt x="568569" y="958930"/>
                  <a:pt x="1137138" y="344771"/>
                  <a:pt x="1672492" y="119428"/>
                </a:cubicBezTo>
                <a:cubicBezTo>
                  <a:pt x="2207846" y="-105915"/>
                  <a:pt x="2747108" y="21736"/>
                  <a:pt x="3212123" y="221028"/>
                </a:cubicBezTo>
                <a:cubicBezTo>
                  <a:pt x="3677138" y="420320"/>
                  <a:pt x="4243754" y="1117192"/>
                  <a:pt x="4462585" y="131518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Volný tvar 53"/>
          <p:cNvSpPr/>
          <p:nvPr/>
        </p:nvSpPr>
        <p:spPr>
          <a:xfrm flipV="1">
            <a:off x="2016855" y="2067453"/>
            <a:ext cx="4166533" cy="1359526"/>
          </a:xfrm>
          <a:custGeom>
            <a:avLst/>
            <a:gdLst>
              <a:gd name="connsiteX0" fmla="*/ 0 w 4462585"/>
              <a:gd name="connsiteY0" fmla="*/ 1573089 h 1573089"/>
              <a:gd name="connsiteX1" fmla="*/ 1672492 w 4462585"/>
              <a:gd name="connsiteY1" fmla="*/ 119428 h 1573089"/>
              <a:gd name="connsiteX2" fmla="*/ 3212123 w 4462585"/>
              <a:gd name="connsiteY2" fmla="*/ 221028 h 1573089"/>
              <a:gd name="connsiteX3" fmla="*/ 4462585 w 4462585"/>
              <a:gd name="connsiteY3" fmla="*/ 1315182 h 15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2585" h="1573089">
                <a:moveTo>
                  <a:pt x="0" y="1573089"/>
                </a:moveTo>
                <a:cubicBezTo>
                  <a:pt x="568569" y="958930"/>
                  <a:pt x="1137138" y="344771"/>
                  <a:pt x="1672492" y="119428"/>
                </a:cubicBezTo>
                <a:cubicBezTo>
                  <a:pt x="2207846" y="-105915"/>
                  <a:pt x="2747108" y="21736"/>
                  <a:pt x="3212123" y="221028"/>
                </a:cubicBezTo>
                <a:cubicBezTo>
                  <a:pt x="3677138" y="420320"/>
                  <a:pt x="4243754" y="1117192"/>
                  <a:pt x="4462585" y="131518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Volný tvar 54"/>
          <p:cNvSpPr/>
          <p:nvPr/>
        </p:nvSpPr>
        <p:spPr>
          <a:xfrm rot="16200000" flipV="1">
            <a:off x="265023" y="3674533"/>
            <a:ext cx="4371975" cy="1599293"/>
          </a:xfrm>
          <a:custGeom>
            <a:avLst/>
            <a:gdLst>
              <a:gd name="connsiteX0" fmla="*/ 0 w 4462585"/>
              <a:gd name="connsiteY0" fmla="*/ 1573089 h 1573089"/>
              <a:gd name="connsiteX1" fmla="*/ 1672492 w 4462585"/>
              <a:gd name="connsiteY1" fmla="*/ 119428 h 1573089"/>
              <a:gd name="connsiteX2" fmla="*/ 3212123 w 4462585"/>
              <a:gd name="connsiteY2" fmla="*/ 221028 h 1573089"/>
              <a:gd name="connsiteX3" fmla="*/ 4462585 w 4462585"/>
              <a:gd name="connsiteY3" fmla="*/ 1315182 h 15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2585" h="1573089">
                <a:moveTo>
                  <a:pt x="0" y="1573089"/>
                </a:moveTo>
                <a:cubicBezTo>
                  <a:pt x="568569" y="958930"/>
                  <a:pt x="1137138" y="344771"/>
                  <a:pt x="1672492" y="119428"/>
                </a:cubicBezTo>
                <a:cubicBezTo>
                  <a:pt x="2207846" y="-105915"/>
                  <a:pt x="2747108" y="21736"/>
                  <a:pt x="3212123" y="221028"/>
                </a:cubicBezTo>
                <a:cubicBezTo>
                  <a:pt x="3677138" y="420320"/>
                  <a:pt x="4243754" y="1117192"/>
                  <a:pt x="4462585" y="131518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Volný tvar 55"/>
          <p:cNvSpPr/>
          <p:nvPr/>
        </p:nvSpPr>
        <p:spPr>
          <a:xfrm rot="16200000">
            <a:off x="3759327" y="3581257"/>
            <a:ext cx="4371975" cy="1584933"/>
          </a:xfrm>
          <a:custGeom>
            <a:avLst/>
            <a:gdLst>
              <a:gd name="connsiteX0" fmla="*/ 0 w 4462585"/>
              <a:gd name="connsiteY0" fmla="*/ 1573089 h 1573089"/>
              <a:gd name="connsiteX1" fmla="*/ 1672492 w 4462585"/>
              <a:gd name="connsiteY1" fmla="*/ 119428 h 1573089"/>
              <a:gd name="connsiteX2" fmla="*/ 3212123 w 4462585"/>
              <a:gd name="connsiteY2" fmla="*/ 221028 h 1573089"/>
              <a:gd name="connsiteX3" fmla="*/ 4462585 w 4462585"/>
              <a:gd name="connsiteY3" fmla="*/ 1315182 h 15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2585" h="1573089">
                <a:moveTo>
                  <a:pt x="0" y="1573089"/>
                </a:moveTo>
                <a:cubicBezTo>
                  <a:pt x="568569" y="958930"/>
                  <a:pt x="1137138" y="344771"/>
                  <a:pt x="1672492" y="119428"/>
                </a:cubicBezTo>
                <a:cubicBezTo>
                  <a:pt x="2207846" y="-105915"/>
                  <a:pt x="2747108" y="21736"/>
                  <a:pt x="3212123" y="221028"/>
                </a:cubicBezTo>
                <a:cubicBezTo>
                  <a:pt x="3677138" y="420320"/>
                  <a:pt x="4243754" y="1117192"/>
                  <a:pt x="4462585" y="131518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83388" y="159066"/>
            <a:ext cx="182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Lorentzův faktor</a:t>
            </a:r>
          </a:p>
          <a:p>
            <a:r>
              <a:rPr lang="cs-CZ" dirty="0" smtClean="0"/>
              <a:t>kontrakce délek</a:t>
            </a:r>
          </a:p>
          <a:p>
            <a:r>
              <a:rPr lang="cs-CZ" dirty="0" smtClean="0"/>
              <a:t>dilatace dob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4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"/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build="allAtOnce"/>
      <p:bldP spid="2" grpId="0" animBg="1"/>
      <p:bldP spid="35846" grpId="0"/>
      <p:bldP spid="35847" grpId="0"/>
      <p:bldP spid="32" grpId="0"/>
      <p:bldP spid="33" grpId="0" animBg="1"/>
      <p:bldP spid="34" grpId="0" animBg="1"/>
      <p:bldP spid="35" grpId="0" animBg="1"/>
      <p:bldP spid="36" grpId="0" animBg="1"/>
      <p:bldP spid="38" grpId="0" animBg="1"/>
      <p:bldP spid="42" grpId="0"/>
      <p:bldP spid="43" grpId="0"/>
      <p:bldP spid="44" grpId="0"/>
      <p:bldP spid="45" grpId="0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12" grpId="0" animBg="1"/>
      <p:bldP spid="54" grpId="0" animBg="1"/>
      <p:bldP spid="55" grpId="0" animBg="1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ovéPole 4"/>
          <p:cNvSpPr txBox="1">
            <a:spLocks noChangeArrowheads="1"/>
          </p:cNvSpPr>
          <p:nvPr/>
        </p:nvSpPr>
        <p:spPr bwMode="auto">
          <a:xfrm>
            <a:off x="1772827" y="484381"/>
            <a:ext cx="5346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 dirty="0" smtClean="0">
                <a:solidFill>
                  <a:schemeClr val="tx1"/>
                </a:solidFill>
                <a:latin typeface="Book Antiqua" pitchFamily="18" charset="0"/>
              </a:rPr>
              <a:t>Převod mezi </a:t>
            </a:r>
            <a:r>
              <a:rPr lang="cs-CZ" altLang="cs-CZ" b="1" i="1" dirty="0" smtClean="0">
                <a:solidFill>
                  <a:srgbClr val="00B0F0"/>
                </a:solidFill>
                <a:latin typeface="Book Antiqua" pitchFamily="18" charset="0"/>
              </a:rPr>
              <a:t>S</a:t>
            </a:r>
            <a:r>
              <a:rPr lang="cs-CZ" altLang="cs-CZ" b="1" i="1" dirty="0" smtClean="0">
                <a:solidFill>
                  <a:schemeClr val="tx1"/>
                </a:solidFill>
                <a:latin typeface="Book Antiqua" pitchFamily="18" charset="0"/>
              </a:rPr>
              <a:t> a </a:t>
            </a:r>
            <a:r>
              <a:rPr lang="cs-CZ" altLang="cs-CZ" b="1" i="1" dirty="0" smtClean="0">
                <a:solidFill>
                  <a:srgbClr val="FF0000"/>
                </a:solidFill>
                <a:latin typeface="Book Antiqua" pitchFamily="18" charset="0"/>
              </a:rPr>
              <a:t>S‘</a:t>
            </a:r>
            <a:r>
              <a:rPr lang="cs-CZ" altLang="cs-CZ" b="1" i="1" dirty="0" smtClean="0">
                <a:solidFill>
                  <a:schemeClr val="tx1"/>
                </a:solidFill>
                <a:latin typeface="Book Antiqua" pitchFamily="18" charset="0"/>
              </a:rPr>
              <a:t> (</a:t>
            </a:r>
            <a:r>
              <a:rPr lang="cs-CZ" altLang="cs-CZ" b="1" i="1" dirty="0" err="1" smtClean="0">
                <a:solidFill>
                  <a:schemeClr val="tx1"/>
                </a:solidFill>
                <a:latin typeface="Book Antiqua" pitchFamily="18" charset="0"/>
              </a:rPr>
              <a:t>Lorentz</a:t>
            </a:r>
            <a:r>
              <a:rPr lang="cs-CZ" altLang="cs-CZ" b="1" i="1" dirty="0" smtClean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cs-CZ" altLang="cs-CZ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 flipH="1">
            <a:off x="4211638" y="2246101"/>
            <a:ext cx="33337" cy="4456112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00188" y="4216188"/>
            <a:ext cx="5446712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Přímá spojovací čára 9"/>
          <p:cNvCxnSpPr/>
          <p:nvPr/>
        </p:nvCxnSpPr>
        <p:spPr>
          <a:xfrm>
            <a:off x="1500188" y="3500226"/>
            <a:ext cx="5715000" cy="158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500188" y="5002001"/>
            <a:ext cx="5715000" cy="158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3429000" y="2930313"/>
            <a:ext cx="0" cy="37861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999038" y="2930313"/>
            <a:ext cx="0" cy="37861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>
            <a:cxnSpLocks noChangeShapeType="1"/>
          </p:cNvCxnSpPr>
          <p:nvPr/>
        </p:nvCxnSpPr>
        <p:spPr bwMode="auto">
          <a:xfrm flipH="1">
            <a:off x="3171825" y="2246101"/>
            <a:ext cx="1871663" cy="4470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Přímá spojovací čára 15"/>
          <p:cNvCxnSpPr/>
          <p:nvPr/>
        </p:nvCxnSpPr>
        <p:spPr>
          <a:xfrm flipH="1">
            <a:off x="4021138" y="2562013"/>
            <a:ext cx="1785937" cy="4154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1288256" y="4304295"/>
            <a:ext cx="3389313" cy="1435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10800000" flipV="1">
            <a:off x="1714500" y="2001626"/>
            <a:ext cx="4786313" cy="4714875"/>
          </a:xfrm>
          <a:prstGeom prst="line">
            <a:avLst/>
          </a:prstGeom>
          <a:ln w="57150" cmpd="tri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1928813" y="2073063"/>
            <a:ext cx="4857750" cy="4572000"/>
          </a:xfrm>
          <a:prstGeom prst="line">
            <a:avLst/>
          </a:prstGeom>
          <a:ln w="76200" cmpd="tri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cxnSpLocks noChangeShapeType="1"/>
          </p:cNvCxnSpPr>
          <p:nvPr/>
        </p:nvCxnSpPr>
        <p:spPr bwMode="auto">
          <a:xfrm flipH="1">
            <a:off x="785813" y="3028738"/>
            <a:ext cx="6162675" cy="2687638"/>
          </a:xfrm>
          <a:prstGeom prst="line">
            <a:avLst/>
          </a:prstGeom>
          <a:noFill/>
          <a:ln w="5715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Přímá spojovací čára 23"/>
          <p:cNvCxnSpPr/>
          <p:nvPr/>
        </p:nvCxnSpPr>
        <p:spPr>
          <a:xfrm rot="10800000" flipV="1">
            <a:off x="785813" y="2644563"/>
            <a:ext cx="5168900" cy="2220913"/>
          </a:xfrm>
          <a:prstGeom prst="line">
            <a:avLst/>
          </a:prstGeom>
          <a:ln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flipH="1">
            <a:off x="1255713" y="4012988"/>
            <a:ext cx="5419725" cy="2401888"/>
          </a:xfrm>
          <a:prstGeom prst="line">
            <a:avLst/>
          </a:prstGeom>
          <a:ln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3105294" y="2160571"/>
            <a:ext cx="1635125" cy="461962"/>
          </a:xfrm>
          <a:prstGeom prst="rect">
            <a:avLst/>
          </a:prstGeom>
          <a:solidFill>
            <a:srgbClr val="CCECFF">
              <a:alpha val="25098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=</a:t>
            </a:r>
            <a:r>
              <a:rPr lang="cs-CZ" altLang="cs-CZ" sz="2400" b="1" i="1" dirty="0" err="1">
                <a:solidFill>
                  <a:srgbClr val="0070C0"/>
                </a:solidFill>
                <a:latin typeface="Book Antiqua" pitchFamily="18" charset="0"/>
              </a:rPr>
              <a:t>ct</a:t>
            </a: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; x=0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6786563" y="4283059"/>
            <a:ext cx="2357437" cy="460375"/>
          </a:xfrm>
          <a:prstGeom prst="rect">
            <a:avLst/>
          </a:prstGeom>
          <a:solidFill>
            <a:srgbClr val="CCECFF">
              <a:alpha val="25098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  <a:cs typeface="+mn-cs"/>
              </a:rPr>
              <a:t>x; </a:t>
            </a:r>
            <a:r>
              <a:rPr lang="cs-CZ" altLang="cs-CZ" sz="2400" i="1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s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o</a:t>
            </a:r>
            <a:r>
              <a:rPr lang="cs-CZ" altLang="cs-CZ" sz="2400" i="1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u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č</a:t>
            </a:r>
            <a:r>
              <a:rPr lang="cs-CZ" altLang="cs-CZ" sz="2400" i="1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a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s</a:t>
            </a:r>
            <a:r>
              <a:rPr lang="cs-CZ" altLang="cs-CZ" sz="2400" i="1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n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o</a:t>
            </a:r>
            <a:r>
              <a:rPr lang="cs-CZ" altLang="cs-CZ" sz="2400" i="1" u="sng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s</a:t>
            </a:r>
            <a:r>
              <a:rPr lang="cs-CZ" altLang="cs-CZ" sz="2400" i="1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t t=</a:t>
            </a:r>
            <a:r>
              <a:rPr lang="cs-CZ" altLang="cs-CZ" sz="2400" dirty="0" smtClean="0">
                <a:solidFill>
                  <a:srgbClr val="0070C0"/>
                </a:solidFill>
                <a:latin typeface="Book Antiqua" pitchFamily="18" charset="0"/>
                <a:cs typeface="+mn-cs"/>
              </a:rPr>
              <a:t>0</a:t>
            </a:r>
            <a:endParaRPr lang="cs-CZ" altLang="cs-CZ" sz="2400" dirty="0">
              <a:solidFill>
                <a:srgbClr val="0070C0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7454696">
            <a:off x="4560619" y="1818685"/>
            <a:ext cx="1782763" cy="461963"/>
          </a:xfrm>
          <a:prstGeom prst="rect">
            <a:avLst/>
          </a:prstGeom>
          <a:solidFill>
            <a:srgbClr val="FFCCFF">
              <a:alpha val="1607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b="1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cs-CZ" altLang="cs-CZ" sz="2400" b="1" i="1" dirty="0">
                <a:solidFill>
                  <a:srgbClr val="FF0000"/>
                </a:solidFill>
                <a:latin typeface="Book Antiqua" pitchFamily="18" charset="0"/>
              </a:rPr>
              <a:t>=</a:t>
            </a:r>
            <a:r>
              <a:rPr lang="cs-CZ" altLang="cs-CZ" sz="2400" b="1" i="1" dirty="0" err="1">
                <a:solidFill>
                  <a:srgbClr val="FF0000"/>
                </a:solidFill>
                <a:latin typeface="Book Antiqua" pitchFamily="18" charset="0"/>
              </a:rPr>
              <a:t>ct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b="1" i="1" dirty="0">
                <a:solidFill>
                  <a:srgbClr val="FF0000"/>
                </a:solidFill>
                <a:latin typeface="Book Antiqua" pitchFamily="18" charset="0"/>
              </a:rPr>
              <a:t>; x‘=0</a:t>
            </a: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20153094">
            <a:off x="6300354" y="2849406"/>
            <a:ext cx="2579687" cy="461963"/>
          </a:xfrm>
          <a:prstGeom prst="rect">
            <a:avLst/>
          </a:prstGeom>
          <a:solidFill>
            <a:srgbClr val="FFCCFF">
              <a:alpha val="2509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noProof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b="1" i="1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u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č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a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n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t t‘=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6443663" y="5287751"/>
            <a:ext cx="2449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 x</a:t>
            </a:r>
            <a:r>
              <a:rPr lang="en-US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 dirty="0">
                <a:solidFill>
                  <a:srgbClr val="FF3300"/>
                </a:solidFill>
                <a:latin typeface="Book Antiqua" pitchFamily="18" charset="0"/>
              </a:rPr>
              <a:t>x’ 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en-US" altLang="cs-CZ" sz="2400" b="1" i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 x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en-US" altLang="cs-CZ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ovéPole 28"/>
          <p:cNvSpPr txBox="1">
            <a:spLocks noChangeArrowheads="1"/>
          </p:cNvSpPr>
          <p:nvPr/>
        </p:nvSpPr>
        <p:spPr bwMode="auto">
          <a:xfrm>
            <a:off x="6453187" y="1779312"/>
            <a:ext cx="10064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i="1" dirty="0">
                <a:solidFill>
                  <a:schemeClr val="tx1"/>
                </a:solidFill>
                <a:latin typeface="Book Antiqua" pitchFamily="18" charset="0"/>
              </a:rPr>
              <a:t>světlo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41350" y="1685713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endParaRPr lang="en-US" altLang="cs-CZ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03250" y="2107988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en-GB" altLang="cs-CZ" b="1" i="1">
                <a:solidFill>
                  <a:srgbClr val="FF0000"/>
                </a:solidFill>
                <a:latin typeface="Book Antiqua" pitchFamily="18" charset="0"/>
              </a:rPr>
              <a:t>’</a:t>
            </a:r>
            <a:endParaRPr lang="en-US" altLang="cs-CZ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cxnSp>
        <p:nvCxnSpPr>
          <p:cNvPr id="39" name="Přímá spojovací čára 20"/>
          <p:cNvCxnSpPr/>
          <p:nvPr/>
        </p:nvCxnSpPr>
        <p:spPr>
          <a:xfrm>
            <a:off x="2081213" y="2225463"/>
            <a:ext cx="4857750" cy="45720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18"/>
          <p:cNvCxnSpPr/>
          <p:nvPr/>
        </p:nvCxnSpPr>
        <p:spPr>
          <a:xfrm rot="10800000" flipV="1">
            <a:off x="1608138" y="2095288"/>
            <a:ext cx="4786312" cy="4714875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4244975" y="2930313"/>
            <a:ext cx="1709738" cy="0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5954713" y="2930313"/>
            <a:ext cx="0" cy="12858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endCxn id="68" idx="6"/>
          </p:cNvCxnSpPr>
          <p:nvPr/>
        </p:nvCxnSpPr>
        <p:spPr>
          <a:xfrm flipH="1">
            <a:off x="4505067" y="2930313"/>
            <a:ext cx="1435100" cy="693732"/>
          </a:xfrm>
          <a:prstGeom prst="straightConnector1">
            <a:avLst/>
          </a:prstGeom>
          <a:ln>
            <a:solidFill>
              <a:srgbClr val="FF33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5737225" y="2930313"/>
            <a:ext cx="217488" cy="6111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5932488" y="2901738"/>
            <a:ext cx="44450" cy="460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TextovéPole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3599" y="2185580"/>
            <a:ext cx="462756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3959225" y="3425613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4767263" y="4168563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1" name="TextovéPole 50"/>
          <p:cNvSpPr txBox="1">
            <a:spLocks noChangeArrowheads="1"/>
          </p:cNvSpPr>
          <p:nvPr/>
        </p:nvSpPr>
        <p:spPr bwMode="auto">
          <a:xfrm>
            <a:off x="3132138" y="4187613"/>
            <a:ext cx="38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-1</a:t>
            </a:r>
          </a:p>
        </p:txBody>
      </p:sp>
      <p:sp>
        <p:nvSpPr>
          <p:cNvPr id="52" name="TextovéPole 51"/>
          <p:cNvSpPr txBox="1">
            <a:spLocks noChangeArrowheads="1"/>
          </p:cNvSpPr>
          <p:nvPr/>
        </p:nvSpPr>
        <p:spPr bwMode="auto">
          <a:xfrm>
            <a:off x="3883025" y="4921038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70C0"/>
                </a:solidFill>
              </a:rPr>
              <a:t>-1</a:t>
            </a:r>
          </a:p>
        </p:txBody>
      </p:sp>
      <p:sp>
        <p:nvSpPr>
          <p:cNvPr id="46" name="Ovál 45"/>
          <p:cNvSpPr/>
          <p:nvPr/>
        </p:nvSpPr>
        <p:spPr>
          <a:xfrm>
            <a:off x="4181475" y="3451013"/>
            <a:ext cx="112713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Ovál 53"/>
          <p:cNvSpPr/>
          <p:nvPr/>
        </p:nvSpPr>
        <p:spPr>
          <a:xfrm>
            <a:off x="4941888" y="4159038"/>
            <a:ext cx="114300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Ovál 54"/>
          <p:cNvSpPr/>
          <p:nvPr/>
        </p:nvSpPr>
        <p:spPr>
          <a:xfrm>
            <a:off x="3370263" y="4159038"/>
            <a:ext cx="112712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vál 55"/>
          <p:cNvSpPr/>
          <p:nvPr/>
        </p:nvSpPr>
        <p:spPr>
          <a:xfrm>
            <a:off x="4171950" y="4944851"/>
            <a:ext cx="112713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4579938" y="3171613"/>
            <a:ext cx="112712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5230813" y="3701838"/>
            <a:ext cx="112712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3684588" y="5243301"/>
            <a:ext cx="112712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3074988" y="4640051"/>
            <a:ext cx="112712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" name="TextovéPole 60"/>
          <p:cNvSpPr txBox="1">
            <a:spLocks noChangeArrowheads="1"/>
          </p:cNvSpPr>
          <p:nvPr/>
        </p:nvSpPr>
        <p:spPr bwMode="auto">
          <a:xfrm>
            <a:off x="4633118" y="3070022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62" name="TextovéPole 61"/>
          <p:cNvSpPr txBox="1">
            <a:spLocks noChangeArrowheads="1"/>
          </p:cNvSpPr>
          <p:nvPr/>
        </p:nvSpPr>
        <p:spPr bwMode="auto">
          <a:xfrm>
            <a:off x="5253038" y="3701838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63" name="TextovéPole 62"/>
          <p:cNvSpPr txBox="1">
            <a:spLocks noChangeArrowheads="1"/>
          </p:cNvSpPr>
          <p:nvPr/>
        </p:nvSpPr>
        <p:spPr bwMode="auto">
          <a:xfrm>
            <a:off x="3413125" y="5071851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64" name="TextovéPole 63"/>
          <p:cNvSpPr txBox="1">
            <a:spLocks noChangeArrowheads="1"/>
          </p:cNvSpPr>
          <p:nvPr/>
        </p:nvSpPr>
        <p:spPr bwMode="auto">
          <a:xfrm>
            <a:off x="2787650" y="4406688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66" name="Ovál 65"/>
          <p:cNvSpPr/>
          <p:nvPr/>
        </p:nvSpPr>
        <p:spPr>
          <a:xfrm>
            <a:off x="4202255" y="2885863"/>
            <a:ext cx="76607" cy="7937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5900738" y="4163022"/>
            <a:ext cx="104775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4409817" y="3573251"/>
            <a:ext cx="95250" cy="1015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5683780" y="3508163"/>
            <a:ext cx="117280" cy="114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004888" y="1739688"/>
            <a:ext cx="110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  </a:t>
            </a:r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; 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dirty="0">
                <a:solidFill>
                  <a:srgbClr val="0070C0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69" name="TextovéPole 68"/>
          <p:cNvSpPr txBox="1">
            <a:spLocks noChangeArrowheads="1"/>
          </p:cNvSpPr>
          <p:nvPr/>
        </p:nvSpPr>
        <p:spPr bwMode="auto">
          <a:xfrm>
            <a:off x="1017588" y="2161963"/>
            <a:ext cx="1335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‘</a:t>
            </a:r>
            <a:r>
              <a:rPr lang="cs-CZ" altLang="cs-CZ" sz="2400" baseline="-25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x‘</a:t>
            </a:r>
            <a:r>
              <a:rPr lang="cs-CZ" altLang="cs-CZ" sz="2400" dirty="0">
                <a:solidFill>
                  <a:srgbClr val="FF0000"/>
                </a:solidFill>
                <a:latin typeface="Book Antiqua" pitchFamily="18" charset="0"/>
              </a:rPr>
              <a:t>)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‘</a:t>
            </a:r>
            <a:endParaRPr lang="cs-CZ" altLang="cs-CZ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959225" y="2776326"/>
            <a:ext cx="212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72" name="TextovéPole 71"/>
          <p:cNvSpPr txBox="1">
            <a:spLocks noChangeArrowheads="1"/>
          </p:cNvSpPr>
          <p:nvPr/>
        </p:nvSpPr>
        <p:spPr bwMode="auto">
          <a:xfrm>
            <a:off x="5745163" y="4228888"/>
            <a:ext cx="454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>
                <a:solidFill>
                  <a:srgbClr val="00B0F0"/>
                </a:solidFill>
              </a:rPr>
              <a:t>2,3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4414838" y="3559752"/>
            <a:ext cx="5032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>
                <a:solidFill>
                  <a:srgbClr val="FF0000"/>
                </a:solidFill>
              </a:rPr>
              <a:t>0,6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5549900" y="3598651"/>
            <a:ext cx="436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>
                <a:solidFill>
                  <a:srgbClr val="FF0000"/>
                </a:solidFill>
              </a:rPr>
              <a:t>1,3</a:t>
            </a:r>
          </a:p>
        </p:txBody>
      </p:sp>
      <p:sp>
        <p:nvSpPr>
          <p:cNvPr id="71" name="Zástupný symbol pro datum 7"/>
          <p:cNvSpPr txBox="1">
            <a:spLocks noGrp="1"/>
          </p:cNvSpPr>
          <p:nvPr/>
        </p:nvSpPr>
        <p:spPr bwMode="auto">
          <a:xfrm>
            <a:off x="6508339" y="39881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086380" y="2446517"/>
            <a:ext cx="122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  <a:latin typeface="Cambria" panose="02040503050406030204" pitchFamily="18" charset="0"/>
              </a:rPr>
              <a:t>(2; 2,3)</a:t>
            </a:r>
          </a:p>
          <a:p>
            <a:r>
              <a:rPr lang="cs-CZ" dirty="0" smtClean="0">
                <a:solidFill>
                  <a:srgbClr val="FF0000"/>
                </a:solidFill>
                <a:latin typeface="Cambria" panose="02040503050406030204" pitchFamily="18" charset="0"/>
              </a:rPr>
              <a:t>(0,6; 1,3)</a:t>
            </a:r>
            <a:r>
              <a:rPr lang="cs-CZ" altLang="cs-CZ" i="1" dirty="0" smtClean="0">
                <a:solidFill>
                  <a:srgbClr val="FF0000"/>
                </a:solidFill>
                <a:latin typeface="Book Antiqua" pitchFamily="18" charset="0"/>
              </a:rPr>
              <a:t>‘</a:t>
            </a:r>
            <a:endParaRPr lang="cs-CZ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/>
      <p:bldP spid="2" grpId="0" animBg="1"/>
      <p:bldP spid="42" grpId="0" animBg="1"/>
      <p:bldP spid="45" grpId="0"/>
      <p:bldP spid="50" grpId="0"/>
      <p:bldP spid="51" grpId="0"/>
      <p:bldP spid="52" grpId="0"/>
      <p:bldP spid="4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6" grpId="0" animBg="1"/>
      <p:bldP spid="67" grpId="0" animBg="1"/>
      <p:bldP spid="68" grpId="0" animBg="1"/>
      <p:bldP spid="70" grpId="0" animBg="1"/>
      <p:bldP spid="8" grpId="0"/>
      <p:bldP spid="72" grpId="0"/>
      <p:bldP spid="18" grpId="0"/>
      <p:bldP spid="20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C5F81367-2197-45B1-BDDB-66B42E3A9F14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35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6868" name="TextovéPole 4"/>
          <p:cNvSpPr txBox="1">
            <a:spLocks noChangeArrowheads="1"/>
          </p:cNvSpPr>
          <p:nvPr/>
        </p:nvSpPr>
        <p:spPr bwMode="auto">
          <a:xfrm>
            <a:off x="2627313" y="333375"/>
            <a:ext cx="350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>
                <a:solidFill>
                  <a:schemeClr val="tx1"/>
                </a:solidFill>
                <a:latin typeface="Book Antiqua" pitchFamily="18" charset="0"/>
              </a:rPr>
              <a:t>Jednotky na osách</a:t>
            </a: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 flipH="1">
            <a:off x="4211638" y="1520825"/>
            <a:ext cx="1587" cy="4679950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00188" y="3714750"/>
            <a:ext cx="5715000" cy="1588"/>
          </a:xfrm>
          <a:prstGeom prst="line">
            <a:avLst/>
          </a:prstGeom>
          <a:noFill/>
          <a:ln w="5715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ovací čára 14"/>
          <p:cNvCxnSpPr>
            <a:cxnSpLocks noChangeShapeType="1"/>
          </p:cNvCxnSpPr>
          <p:nvPr/>
        </p:nvCxnSpPr>
        <p:spPr bwMode="auto">
          <a:xfrm flipH="1">
            <a:off x="3143250" y="1628775"/>
            <a:ext cx="1971675" cy="45862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ovací čára 18"/>
          <p:cNvCxnSpPr/>
          <p:nvPr/>
        </p:nvCxnSpPr>
        <p:spPr>
          <a:xfrm rot="10800000" flipV="1">
            <a:off x="1714500" y="1500188"/>
            <a:ext cx="4786313" cy="471487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1928813" y="1571625"/>
            <a:ext cx="4857750" cy="4572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cxnSpLocks noChangeShapeType="1"/>
          </p:cNvCxnSpPr>
          <p:nvPr/>
        </p:nvCxnSpPr>
        <p:spPr bwMode="auto">
          <a:xfrm flipH="1">
            <a:off x="785813" y="2527300"/>
            <a:ext cx="6000750" cy="2687638"/>
          </a:xfrm>
          <a:prstGeom prst="line">
            <a:avLst/>
          </a:prstGeom>
          <a:noFill/>
          <a:ln w="5715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3348410" y="1543516"/>
            <a:ext cx="10795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=</a:t>
            </a:r>
            <a:r>
              <a:rPr lang="cs-CZ" altLang="cs-CZ" sz="2400" b="1" i="1" dirty="0" err="1">
                <a:solidFill>
                  <a:srgbClr val="0070C0"/>
                </a:solidFill>
                <a:latin typeface="Book Antiqua" pitchFamily="18" charset="0"/>
              </a:rPr>
              <a:t>ct</a:t>
            </a:r>
            <a:endParaRPr lang="cs-CZ" altLang="cs-CZ" sz="24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899572" y="3782464"/>
            <a:ext cx="1963738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x; 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u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č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a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n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t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7592096">
            <a:off x="4183346" y="1514343"/>
            <a:ext cx="1160463" cy="466725"/>
          </a:xfrm>
          <a:prstGeom prst="rect">
            <a:avLst/>
          </a:prstGeom>
          <a:solidFill>
            <a:schemeClr val="bg1">
              <a:alpha val="16078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FF33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r>
              <a:rPr lang="cs-CZ" altLang="cs-CZ" sz="2400" b="1" baseline="-25000" dirty="0">
                <a:solidFill>
                  <a:srgbClr val="FF3300"/>
                </a:solidFill>
                <a:latin typeface="Book Antiqua" pitchFamily="18" charset="0"/>
              </a:rPr>
              <a:t>0</a:t>
            </a:r>
            <a:r>
              <a:rPr lang="cs-CZ" altLang="cs-CZ" sz="2400" b="1" i="1" dirty="0">
                <a:solidFill>
                  <a:srgbClr val="FF3300"/>
                </a:solidFill>
                <a:latin typeface="Book Antiqua" pitchFamily="18" charset="0"/>
              </a:rPr>
              <a:t>=</a:t>
            </a:r>
            <a:r>
              <a:rPr lang="cs-CZ" altLang="cs-CZ" sz="2400" b="1" i="1" dirty="0" err="1">
                <a:solidFill>
                  <a:srgbClr val="FF3300"/>
                </a:solidFill>
                <a:latin typeface="Book Antiqua" pitchFamily="18" charset="0"/>
              </a:rPr>
              <a:t>ct</a:t>
            </a:r>
            <a:r>
              <a:rPr lang="en-US" altLang="cs-CZ" sz="2400" b="1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endParaRPr lang="cs-CZ" altLang="cs-CZ" sz="2400" b="1" i="1" dirty="0">
              <a:solidFill>
                <a:srgbClr val="FF3300"/>
              </a:solidFill>
              <a:latin typeface="Book Antiqua" pitchFamily="18" charset="0"/>
            </a:endParaRP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20116763">
            <a:off x="5782219" y="2650852"/>
            <a:ext cx="1944688" cy="466725"/>
          </a:xfrm>
          <a:prstGeom prst="rect">
            <a:avLst/>
          </a:prstGeom>
          <a:solidFill>
            <a:schemeClr val="bg1">
              <a:alpha val="25098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noProof="1">
                <a:solidFill>
                  <a:srgbClr val="FF33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r>
              <a:rPr lang="cs-CZ" altLang="cs-CZ" sz="2400" b="1" i="1" dirty="0">
                <a:solidFill>
                  <a:srgbClr val="FF3300"/>
                </a:solidFill>
                <a:latin typeface="Book Antiqua" pitchFamily="18" charset="0"/>
              </a:rPr>
              <a:t>; </a:t>
            </a:r>
            <a:r>
              <a:rPr lang="cs-CZ" altLang="cs-CZ" sz="2400" i="1" u="sng" dirty="0">
                <a:solidFill>
                  <a:srgbClr val="FF330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FF3300"/>
                </a:solidFill>
                <a:latin typeface="Book Antiqua" pitchFamily="18" charset="0"/>
              </a:rPr>
              <a:t>u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č</a:t>
            </a:r>
            <a:r>
              <a:rPr lang="cs-CZ" altLang="cs-CZ" sz="2400" i="1" u="sng" dirty="0">
                <a:solidFill>
                  <a:srgbClr val="FF3300"/>
                </a:solidFill>
                <a:latin typeface="Book Antiqua" pitchFamily="18" charset="0"/>
              </a:rPr>
              <a:t>a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s</a:t>
            </a:r>
            <a:r>
              <a:rPr lang="cs-CZ" altLang="cs-CZ" sz="2400" i="1" u="sng" dirty="0">
                <a:solidFill>
                  <a:srgbClr val="FF3300"/>
                </a:solidFill>
                <a:latin typeface="Book Antiqua" pitchFamily="18" charset="0"/>
              </a:rPr>
              <a:t>n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FF330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t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6443663" y="4786313"/>
            <a:ext cx="2449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US" altLang="cs-CZ" sz="1800" b="1" i="1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altLang="cs-CZ" sz="2400" b="1" i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b="1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2400" b="1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altLang="cs-CZ" sz="2400" b="1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el-GR" altLang="cs-CZ" sz="2400" b="1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>
                <a:solidFill>
                  <a:srgbClr val="FF0000"/>
                </a:solidFill>
                <a:latin typeface="Book Antiqua" pitchFamily="18" charset="0"/>
              </a:rPr>
              <a:t>x’</a:t>
            </a:r>
            <a:r>
              <a:rPr lang="en-US" altLang="cs-CZ" sz="2400" b="1" i="1">
                <a:solidFill>
                  <a:srgbClr val="32B503"/>
                </a:solidFill>
                <a:latin typeface="Book Antiqua" pitchFamily="18" charset="0"/>
              </a:rPr>
              <a:t>  </a:t>
            </a: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b="1" i="1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altLang="cs-CZ" sz="2400" b="1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l-GR" altLang="cs-CZ" sz="2400" b="1" i="1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en-US" altLang="cs-CZ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ovéPole 28"/>
          <p:cNvSpPr txBox="1">
            <a:spLocks noChangeArrowheads="1"/>
          </p:cNvSpPr>
          <p:nvPr/>
        </p:nvSpPr>
        <p:spPr bwMode="auto">
          <a:xfrm>
            <a:off x="6443663" y="1125538"/>
            <a:ext cx="1006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i="1">
                <a:solidFill>
                  <a:schemeClr val="tx1"/>
                </a:solidFill>
                <a:latin typeface="Book Antiqua" pitchFamily="18" charset="0"/>
              </a:rPr>
              <a:t>světlo</a:t>
            </a:r>
          </a:p>
        </p:txBody>
      </p:sp>
      <p:sp>
        <p:nvSpPr>
          <p:cNvPr id="36881" name="Line 29"/>
          <p:cNvSpPr>
            <a:spLocks noChangeShapeType="1"/>
          </p:cNvSpPr>
          <p:nvPr/>
        </p:nvSpPr>
        <p:spPr bwMode="auto">
          <a:xfrm>
            <a:off x="2700338" y="1916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8" name="Freeform 30"/>
          <p:cNvSpPr>
            <a:spLocks/>
          </p:cNvSpPr>
          <p:nvPr/>
        </p:nvSpPr>
        <p:spPr bwMode="auto">
          <a:xfrm>
            <a:off x="2484438" y="1520825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9" name="Freeform 31"/>
          <p:cNvSpPr>
            <a:spLocks/>
          </p:cNvSpPr>
          <p:nvPr/>
        </p:nvSpPr>
        <p:spPr bwMode="auto">
          <a:xfrm flipV="1">
            <a:off x="2627313" y="4508500"/>
            <a:ext cx="3673475" cy="1547813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0" name="Freeform 32"/>
          <p:cNvSpPr>
            <a:spLocks/>
          </p:cNvSpPr>
          <p:nvPr/>
        </p:nvSpPr>
        <p:spPr bwMode="auto">
          <a:xfrm rot="-5614091">
            <a:off x="665163" y="2654300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1" name="Freeform 33"/>
          <p:cNvSpPr>
            <a:spLocks/>
          </p:cNvSpPr>
          <p:nvPr/>
        </p:nvSpPr>
        <p:spPr bwMode="auto">
          <a:xfrm rot="5230361">
            <a:off x="3950493" y="3018632"/>
            <a:ext cx="4214813" cy="2108200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2" name="Line 34"/>
          <p:cNvSpPr>
            <a:spLocks noChangeShapeType="1"/>
          </p:cNvSpPr>
          <p:nvPr/>
        </p:nvSpPr>
        <p:spPr bwMode="auto">
          <a:xfrm>
            <a:off x="395288" y="1989138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43" name="Text Box 35"/>
          <p:cNvSpPr txBox="1">
            <a:spLocks noChangeArrowheads="1"/>
          </p:cNvSpPr>
          <p:nvPr/>
        </p:nvSpPr>
        <p:spPr bwMode="auto">
          <a:xfrm>
            <a:off x="323850" y="16287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jednotka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64" name="Text Box 37"/>
          <p:cNvSpPr txBox="1">
            <a:spLocks noChangeArrowheads="1"/>
          </p:cNvSpPr>
          <p:nvPr/>
        </p:nvSpPr>
        <p:spPr bwMode="auto">
          <a:xfrm>
            <a:off x="3265488" y="3355975"/>
            <a:ext cx="4683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Arial" charset="0"/>
              </a:rPr>
              <a:t>-1</a:t>
            </a:r>
            <a:endParaRPr lang="en-US" altLang="cs-CZ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5865" name="Text Box 38"/>
          <p:cNvSpPr txBox="1">
            <a:spLocks noChangeArrowheads="1"/>
          </p:cNvSpPr>
          <p:nvPr/>
        </p:nvSpPr>
        <p:spPr bwMode="auto">
          <a:xfrm>
            <a:off x="4791075" y="37036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5866" name="Text Box 39"/>
          <p:cNvSpPr txBox="1">
            <a:spLocks noChangeArrowheads="1"/>
          </p:cNvSpPr>
          <p:nvPr/>
        </p:nvSpPr>
        <p:spPr bwMode="auto">
          <a:xfrm>
            <a:off x="4248150" y="4221163"/>
            <a:ext cx="4683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Arial" charset="0"/>
              </a:rPr>
              <a:t>-1</a:t>
            </a:r>
            <a:endParaRPr lang="en-US" altLang="cs-CZ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5867" name="Text Box 41"/>
          <p:cNvSpPr txBox="1">
            <a:spLocks noChangeArrowheads="1"/>
          </p:cNvSpPr>
          <p:nvPr/>
        </p:nvSpPr>
        <p:spPr bwMode="auto">
          <a:xfrm>
            <a:off x="3481388" y="4357688"/>
            <a:ext cx="403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-1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5868" name="Text Box 42"/>
          <p:cNvSpPr txBox="1">
            <a:spLocks noChangeArrowheads="1"/>
          </p:cNvSpPr>
          <p:nvPr/>
        </p:nvSpPr>
        <p:spPr bwMode="auto">
          <a:xfrm>
            <a:off x="2878138" y="3841750"/>
            <a:ext cx="442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charset="0"/>
              </a:rPr>
              <a:t>-1</a:t>
            </a:r>
            <a:endParaRPr lang="en-US" altLang="cs-CZ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69" name="Text Box 43"/>
          <p:cNvSpPr txBox="1">
            <a:spLocks noChangeArrowheads="1"/>
          </p:cNvSpPr>
          <p:nvPr/>
        </p:nvSpPr>
        <p:spPr bwMode="auto">
          <a:xfrm>
            <a:off x="5059363" y="32067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ovéPole 30"/>
          <p:cNvSpPr txBox="1">
            <a:spLocks noChangeArrowheads="1"/>
          </p:cNvSpPr>
          <p:nvPr/>
        </p:nvSpPr>
        <p:spPr bwMode="auto">
          <a:xfrm>
            <a:off x="46038" y="207010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>
                <a:solidFill>
                  <a:schemeClr val="tx1"/>
                </a:solidFill>
                <a:latin typeface="Book Antiqua" pitchFamily="18" charset="0"/>
              </a:rPr>
              <a:t>0</a:t>
            </a:r>
            <a:r>
              <a:rPr lang="cs-CZ" altLang="cs-CZ" sz="2400" b="1" i="1" baseline="30000">
                <a:solidFill>
                  <a:schemeClr val="tx1"/>
                </a:solidFill>
                <a:latin typeface="Arial" charset="0"/>
              </a:rPr>
              <a:t>2 </a:t>
            </a: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–</a:t>
            </a:r>
            <a:r>
              <a:rPr lang="cs-CZ" altLang="cs-CZ" sz="2400" b="1" i="1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altLang="cs-CZ" sz="2400" b="1" i="1" baseline="30000">
                <a:solidFill>
                  <a:schemeClr val="tx1"/>
                </a:solidFill>
                <a:latin typeface="Arial" charset="0"/>
              </a:rPr>
              <a:t>2 </a:t>
            </a:r>
            <a:r>
              <a:rPr lang="cs-CZ" altLang="cs-CZ" sz="2400" b="1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n-US" altLang="cs-CZ" sz="2400" b="1">
                <a:solidFill>
                  <a:schemeClr val="tx1"/>
                </a:solidFill>
                <a:latin typeface="Book Antiqua" pitchFamily="18" charset="0"/>
              </a:rPr>
              <a:t>± </a:t>
            </a:r>
            <a:r>
              <a:rPr lang="cs-CZ" altLang="cs-CZ" sz="2400" b="1">
                <a:solidFill>
                  <a:schemeClr val="tx1"/>
                </a:solidFill>
                <a:latin typeface="Book Antiqua" pitchFamily="18" charset="0"/>
              </a:rPr>
              <a:t>1</a:t>
            </a:r>
            <a:endParaRPr lang="en-US" altLang="cs-CZ" sz="2400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5871" name="Text Box 45"/>
          <p:cNvSpPr txBox="1">
            <a:spLocks noChangeArrowheads="1"/>
          </p:cNvSpPr>
          <p:nvPr/>
        </p:nvSpPr>
        <p:spPr bwMode="auto">
          <a:xfrm>
            <a:off x="4165600" y="367188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0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72" name="Text Box 46"/>
          <p:cNvSpPr txBox="1">
            <a:spLocks noChangeArrowheads="1"/>
          </p:cNvSpPr>
          <p:nvPr/>
        </p:nvSpPr>
        <p:spPr bwMode="auto">
          <a:xfrm>
            <a:off x="4500563" y="27241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5873" name="Text Box 47"/>
          <p:cNvSpPr txBox="1">
            <a:spLocks noChangeArrowheads="1"/>
          </p:cNvSpPr>
          <p:nvPr/>
        </p:nvSpPr>
        <p:spPr bwMode="auto">
          <a:xfrm>
            <a:off x="3924300" y="292417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38" name="Přímá spojovací čára 18"/>
          <p:cNvCxnSpPr/>
          <p:nvPr/>
        </p:nvCxnSpPr>
        <p:spPr>
          <a:xfrm rot="10800000" flipV="1">
            <a:off x="1668463" y="1484313"/>
            <a:ext cx="4786312" cy="4714875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20"/>
          <p:cNvCxnSpPr/>
          <p:nvPr/>
        </p:nvCxnSpPr>
        <p:spPr>
          <a:xfrm>
            <a:off x="1882775" y="1555750"/>
            <a:ext cx="4857750" cy="45720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152900" y="2901950"/>
            <a:ext cx="107950" cy="9842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962525" y="3654425"/>
            <a:ext cx="107950" cy="9842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4152900" y="4492625"/>
            <a:ext cx="107950" cy="9842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3267075" y="3663950"/>
            <a:ext cx="107950" cy="9842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4524375" y="2806700"/>
            <a:ext cx="107950" cy="98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5086350" y="3216275"/>
            <a:ext cx="107950" cy="98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3171825" y="4054475"/>
            <a:ext cx="107950" cy="98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3762375" y="4568825"/>
            <a:ext cx="107950" cy="98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/>
      <p:bldP spid="2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94243" grpId="0"/>
      <p:bldP spid="35864" grpId="0"/>
      <p:bldP spid="35865" grpId="0"/>
      <p:bldP spid="35866" grpId="0"/>
      <p:bldP spid="35867" grpId="0"/>
      <p:bldP spid="35868" grpId="0"/>
      <p:bldP spid="35869" grpId="0"/>
      <p:bldP spid="5" grpId="0"/>
      <p:bldP spid="35871" grpId="0"/>
      <p:bldP spid="35872" grpId="0"/>
      <p:bldP spid="35873" grpId="0"/>
      <p:bldP spid="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6953C0FD-3EF0-45D0-9563-291ADF88377E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36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7892" name="TextovéPole 4"/>
          <p:cNvSpPr txBox="1">
            <a:spLocks noChangeArrowheads="1"/>
          </p:cNvSpPr>
          <p:nvPr/>
        </p:nvSpPr>
        <p:spPr bwMode="auto">
          <a:xfrm>
            <a:off x="2700338" y="333375"/>
            <a:ext cx="3662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>
                <a:solidFill>
                  <a:schemeClr val="tx1"/>
                </a:solidFill>
                <a:latin typeface="Book Antiqua" pitchFamily="18" charset="0"/>
              </a:rPr>
              <a:t>Metrová tyč stojící</a:t>
            </a: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 rot="5400000">
            <a:off x="1818482" y="3806032"/>
            <a:ext cx="4787900" cy="1587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00188" y="3714750"/>
            <a:ext cx="5715000" cy="1588"/>
          </a:xfrm>
          <a:prstGeom prst="line">
            <a:avLst/>
          </a:prstGeom>
          <a:noFill/>
          <a:ln w="5715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ovací čára 14"/>
          <p:cNvCxnSpPr>
            <a:cxnSpLocks noChangeShapeType="1"/>
          </p:cNvCxnSpPr>
          <p:nvPr/>
        </p:nvCxnSpPr>
        <p:spPr bwMode="auto">
          <a:xfrm rot="5400000">
            <a:off x="1850851" y="2955925"/>
            <a:ext cx="4564063" cy="1954213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ovací čára 18"/>
          <p:cNvCxnSpPr>
            <a:cxnSpLocks noChangeShapeType="1"/>
          </p:cNvCxnSpPr>
          <p:nvPr/>
        </p:nvCxnSpPr>
        <p:spPr bwMode="auto">
          <a:xfrm rot="10800000" flipV="1">
            <a:off x="1714500" y="1500188"/>
            <a:ext cx="4786313" cy="47148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Přímá spojovací čára 20"/>
          <p:cNvCxnSpPr>
            <a:cxnSpLocks noChangeShapeType="1"/>
          </p:cNvCxnSpPr>
          <p:nvPr/>
        </p:nvCxnSpPr>
        <p:spPr bwMode="auto">
          <a:xfrm>
            <a:off x="1908175" y="1617663"/>
            <a:ext cx="4857750" cy="45720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792956" y="2422525"/>
            <a:ext cx="6357937" cy="2786063"/>
          </a:xfrm>
          <a:prstGeom prst="line">
            <a:avLst/>
          </a:prstGeom>
          <a:noFill/>
          <a:ln w="5715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3378200" y="1643857"/>
            <a:ext cx="10795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=</a:t>
            </a:r>
            <a:r>
              <a:rPr lang="cs-CZ" altLang="cs-CZ" sz="2400" b="1" i="1" dirty="0" err="1">
                <a:solidFill>
                  <a:srgbClr val="0070C0"/>
                </a:solidFill>
                <a:latin typeface="Book Antiqua" pitchFamily="18" charset="0"/>
              </a:rPr>
              <a:t>ct</a:t>
            </a:r>
            <a:endParaRPr lang="cs-CZ" altLang="cs-CZ" sz="24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564342" y="3782122"/>
            <a:ext cx="1963738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x; 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u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č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a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n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t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7634575">
            <a:off x="4290662" y="1236779"/>
            <a:ext cx="1160463" cy="466725"/>
          </a:xfrm>
          <a:prstGeom prst="rect">
            <a:avLst/>
          </a:prstGeom>
          <a:solidFill>
            <a:schemeClr val="bg1">
              <a:alpha val="16078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i="1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b="1" baseline="-2500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cs-CZ" altLang="cs-CZ" sz="2400" b="1" i="1">
                <a:solidFill>
                  <a:srgbClr val="FF0000"/>
                </a:solidFill>
                <a:latin typeface="Book Antiqua" pitchFamily="18" charset="0"/>
              </a:rPr>
              <a:t>=ct</a:t>
            </a:r>
            <a:r>
              <a:rPr lang="en-US" altLang="cs-CZ" sz="2400" b="1" i="1">
                <a:solidFill>
                  <a:srgbClr val="FF0000"/>
                </a:solidFill>
                <a:latin typeface="Book Antiqua" pitchFamily="18" charset="0"/>
              </a:rPr>
              <a:t>’</a:t>
            </a:r>
            <a:endParaRPr lang="cs-CZ" altLang="cs-CZ" sz="24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20204859">
            <a:off x="6149153" y="2623280"/>
            <a:ext cx="1905158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noProof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b="1" i="1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u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č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a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n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t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6443663" y="4786313"/>
            <a:ext cx="2449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x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’</a:t>
            </a:r>
            <a:r>
              <a:rPr lang="en-US" altLang="cs-CZ" sz="2400" b="1" baseline="-25000" dirty="0" smtClean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US" altLang="cs-CZ" sz="2400" b="1" i="1" dirty="0" smtClean="0">
                <a:solidFill>
                  <a:srgbClr val="FF0000"/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x’</a:t>
            </a:r>
            <a:r>
              <a:rPr lang="en-US" altLang="cs-CZ" sz="2400" b="1" i="1" dirty="0">
                <a:solidFill>
                  <a:srgbClr val="32B503"/>
                </a:solidFill>
                <a:latin typeface="Book Antiqua" pitchFamily="18" charset="0"/>
              </a:rPr>
              <a:t>  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en-US" altLang="cs-CZ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ovéPole 28"/>
          <p:cNvSpPr txBox="1">
            <a:spLocks noChangeArrowheads="1"/>
          </p:cNvSpPr>
          <p:nvPr/>
        </p:nvSpPr>
        <p:spPr bwMode="auto">
          <a:xfrm>
            <a:off x="6443663" y="1125538"/>
            <a:ext cx="1006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i="1">
                <a:solidFill>
                  <a:schemeClr val="tx1"/>
                </a:solidFill>
                <a:latin typeface="Book Antiqua" pitchFamily="18" charset="0"/>
              </a:rPr>
              <a:t>světlo</a:t>
            </a:r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>
            <a:off x="2700338" y="1916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6" name="Freeform 19"/>
          <p:cNvSpPr>
            <a:spLocks/>
          </p:cNvSpPr>
          <p:nvPr/>
        </p:nvSpPr>
        <p:spPr bwMode="auto">
          <a:xfrm>
            <a:off x="2484438" y="1520825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7" name="Freeform 20"/>
          <p:cNvSpPr>
            <a:spLocks/>
          </p:cNvSpPr>
          <p:nvPr/>
        </p:nvSpPr>
        <p:spPr bwMode="auto">
          <a:xfrm flipV="1">
            <a:off x="2627313" y="4508500"/>
            <a:ext cx="3673475" cy="1547813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8" name="Freeform 21"/>
          <p:cNvSpPr>
            <a:spLocks/>
          </p:cNvSpPr>
          <p:nvPr/>
        </p:nvSpPr>
        <p:spPr bwMode="auto">
          <a:xfrm rot="-5614091">
            <a:off x="665163" y="2654300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9" name="Freeform 22"/>
          <p:cNvSpPr>
            <a:spLocks/>
          </p:cNvSpPr>
          <p:nvPr/>
        </p:nvSpPr>
        <p:spPr bwMode="auto">
          <a:xfrm rot="5230361">
            <a:off x="3978276" y="3303587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10" name="Text Box 27"/>
          <p:cNvSpPr txBox="1">
            <a:spLocks noChangeArrowheads="1"/>
          </p:cNvSpPr>
          <p:nvPr/>
        </p:nvSpPr>
        <p:spPr bwMode="auto">
          <a:xfrm>
            <a:off x="4859338" y="370998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7911" name="Text Box 28"/>
          <p:cNvSpPr txBox="1">
            <a:spLocks noChangeArrowheads="1"/>
          </p:cNvSpPr>
          <p:nvPr/>
        </p:nvSpPr>
        <p:spPr bwMode="auto">
          <a:xfrm>
            <a:off x="4203700" y="4268788"/>
            <a:ext cx="4968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Arial" charset="0"/>
              </a:rPr>
              <a:t>-1</a:t>
            </a:r>
            <a:endParaRPr lang="en-US" altLang="cs-CZ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6888" name="Text Box 30"/>
          <p:cNvSpPr txBox="1">
            <a:spLocks noChangeArrowheads="1"/>
          </p:cNvSpPr>
          <p:nvPr/>
        </p:nvSpPr>
        <p:spPr bwMode="auto">
          <a:xfrm>
            <a:off x="3476625" y="4424363"/>
            <a:ext cx="495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-1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6889" name="Text Box 32"/>
          <p:cNvSpPr txBox="1">
            <a:spLocks noChangeArrowheads="1"/>
          </p:cNvSpPr>
          <p:nvPr/>
        </p:nvSpPr>
        <p:spPr bwMode="auto">
          <a:xfrm>
            <a:off x="5173663" y="31813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1</a:t>
            </a:r>
            <a:endParaRPr lang="en-US" altLang="cs-CZ" sz="1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5" name="Přímá spojovací čára 6"/>
          <p:cNvCxnSpPr>
            <a:cxnSpLocks noChangeShapeType="1"/>
          </p:cNvCxnSpPr>
          <p:nvPr/>
        </p:nvCxnSpPr>
        <p:spPr bwMode="auto">
          <a:xfrm flipH="1">
            <a:off x="5146675" y="2060575"/>
            <a:ext cx="1588" cy="4140200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3" name="Line 36"/>
          <p:cNvSpPr>
            <a:spLocks noChangeShapeType="1"/>
          </p:cNvSpPr>
          <p:nvPr/>
        </p:nvSpPr>
        <p:spPr bwMode="auto">
          <a:xfrm>
            <a:off x="4211638" y="5575300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>
            <a:off x="4211638" y="5343525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5" name="Line 38"/>
          <p:cNvSpPr>
            <a:spLocks noChangeShapeType="1"/>
          </p:cNvSpPr>
          <p:nvPr/>
        </p:nvSpPr>
        <p:spPr bwMode="auto">
          <a:xfrm>
            <a:off x="4211638" y="5097463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6" name="Line 39"/>
          <p:cNvSpPr>
            <a:spLocks noChangeShapeType="1"/>
          </p:cNvSpPr>
          <p:nvPr/>
        </p:nvSpPr>
        <p:spPr bwMode="auto">
          <a:xfrm>
            <a:off x="4211638" y="4859338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19" name="Text Box 40"/>
          <p:cNvSpPr txBox="1">
            <a:spLocks noChangeArrowheads="1"/>
          </p:cNvSpPr>
          <p:nvPr/>
        </p:nvSpPr>
        <p:spPr bwMode="auto">
          <a:xfrm>
            <a:off x="4165600" y="367188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0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98" name="Text Box 41"/>
          <p:cNvSpPr txBox="1">
            <a:spLocks noChangeArrowheads="1"/>
          </p:cNvSpPr>
          <p:nvPr/>
        </p:nvSpPr>
        <p:spPr bwMode="auto">
          <a:xfrm>
            <a:off x="4500563" y="27241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7921" name="Text Box 42"/>
          <p:cNvSpPr txBox="1">
            <a:spLocks noChangeArrowheads="1"/>
          </p:cNvSpPr>
          <p:nvPr/>
        </p:nvSpPr>
        <p:spPr bwMode="auto">
          <a:xfrm>
            <a:off x="3924300" y="292417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40" name="Přímá spojovací čára 18"/>
          <p:cNvCxnSpPr>
            <a:cxnSpLocks noChangeShapeType="1"/>
          </p:cNvCxnSpPr>
          <p:nvPr/>
        </p:nvCxnSpPr>
        <p:spPr bwMode="auto">
          <a:xfrm rot="10800000" flipV="1">
            <a:off x="1730375" y="1462610"/>
            <a:ext cx="4786313" cy="471487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Přímá spojovací čára 20"/>
          <p:cNvCxnSpPr>
            <a:cxnSpLocks noChangeShapeType="1"/>
          </p:cNvCxnSpPr>
          <p:nvPr/>
        </p:nvCxnSpPr>
        <p:spPr bwMode="auto">
          <a:xfrm>
            <a:off x="1911524" y="1567559"/>
            <a:ext cx="4857750" cy="457200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2781300" y="3892550"/>
            <a:ext cx="495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-1</a:t>
            </a:r>
            <a:endParaRPr lang="en-US" altLang="cs-CZ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0" name="Line 39"/>
          <p:cNvSpPr>
            <a:spLocks noChangeShapeType="1"/>
          </p:cNvSpPr>
          <p:nvPr/>
        </p:nvSpPr>
        <p:spPr bwMode="auto">
          <a:xfrm>
            <a:off x="4230688" y="3716338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52" name="Přímá spojovací čára 22"/>
          <p:cNvCxnSpPr>
            <a:cxnSpLocks noChangeShapeType="1"/>
          </p:cNvCxnSpPr>
          <p:nvPr/>
        </p:nvCxnSpPr>
        <p:spPr bwMode="auto">
          <a:xfrm flipH="1">
            <a:off x="4230688" y="4865688"/>
            <a:ext cx="898525" cy="360362"/>
          </a:xfrm>
          <a:prstGeom prst="line">
            <a:avLst/>
          </a:prstGeom>
          <a:noFill/>
          <a:ln w="1270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Přímá spojovací čára 22"/>
          <p:cNvCxnSpPr>
            <a:cxnSpLocks noChangeShapeType="1"/>
          </p:cNvCxnSpPr>
          <p:nvPr/>
        </p:nvCxnSpPr>
        <p:spPr bwMode="auto">
          <a:xfrm flipH="1">
            <a:off x="4211638" y="5208588"/>
            <a:ext cx="898525" cy="360362"/>
          </a:xfrm>
          <a:prstGeom prst="line">
            <a:avLst/>
          </a:prstGeom>
          <a:noFill/>
          <a:ln w="1270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Přímá spojovací čára 22"/>
          <p:cNvCxnSpPr>
            <a:cxnSpLocks noChangeShapeType="1"/>
          </p:cNvCxnSpPr>
          <p:nvPr/>
        </p:nvCxnSpPr>
        <p:spPr bwMode="auto">
          <a:xfrm flipH="1">
            <a:off x="4232275" y="2965450"/>
            <a:ext cx="896938" cy="376238"/>
          </a:xfrm>
          <a:prstGeom prst="line">
            <a:avLst/>
          </a:prstGeom>
          <a:noFill/>
          <a:ln w="1270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4221163" y="3255963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bousměrná vodorovná šipka 11"/>
          <p:cNvSpPr/>
          <p:nvPr/>
        </p:nvSpPr>
        <p:spPr>
          <a:xfrm rot="20259035">
            <a:off x="4192588" y="2271713"/>
            <a:ext cx="941387" cy="233362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" name="Obousměrná vodorovná šipka 60"/>
          <p:cNvSpPr/>
          <p:nvPr/>
        </p:nvSpPr>
        <p:spPr>
          <a:xfrm rot="20356857">
            <a:off x="4224338" y="3387727"/>
            <a:ext cx="904875" cy="23495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245100" y="3208338"/>
            <a:ext cx="90488" cy="82550"/>
          </a:xfrm>
          <a:prstGeom prst="ellipse">
            <a:avLst/>
          </a:prstGeom>
          <a:solidFill>
            <a:srgbClr val="FF33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římá spojovací čára 22"/>
          <p:cNvCxnSpPr>
            <a:cxnSpLocks noChangeShapeType="1"/>
          </p:cNvCxnSpPr>
          <p:nvPr/>
        </p:nvCxnSpPr>
        <p:spPr bwMode="auto">
          <a:xfrm flipH="1">
            <a:off x="4214813" y="2486025"/>
            <a:ext cx="896937" cy="376238"/>
          </a:xfrm>
          <a:prstGeom prst="line">
            <a:avLst/>
          </a:prstGeom>
          <a:noFill/>
          <a:ln w="1270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4202108" y="3467480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" name="Line 39"/>
          <p:cNvSpPr>
            <a:spLocks noChangeShapeType="1"/>
          </p:cNvSpPr>
          <p:nvPr/>
        </p:nvSpPr>
        <p:spPr bwMode="auto">
          <a:xfrm>
            <a:off x="4199342" y="3052762"/>
            <a:ext cx="936625" cy="0"/>
          </a:xfrm>
          <a:prstGeom prst="line">
            <a:avLst/>
          </a:prstGeom>
          <a:ln>
            <a:solidFill>
              <a:srgbClr val="00B0F0"/>
            </a:solidFill>
            <a:prstDash val="dash"/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70" name="Line 39"/>
          <p:cNvSpPr>
            <a:spLocks noChangeShapeType="1"/>
          </p:cNvSpPr>
          <p:nvPr/>
        </p:nvSpPr>
        <p:spPr bwMode="auto">
          <a:xfrm>
            <a:off x="4218213" y="2859087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" name="Line 39"/>
          <p:cNvSpPr>
            <a:spLocks noChangeShapeType="1"/>
          </p:cNvSpPr>
          <p:nvPr/>
        </p:nvSpPr>
        <p:spPr bwMode="auto">
          <a:xfrm>
            <a:off x="4184875" y="2647950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72" name="Přímá spojovací čára 22"/>
          <p:cNvCxnSpPr>
            <a:cxnSpLocks noChangeShapeType="1"/>
          </p:cNvCxnSpPr>
          <p:nvPr/>
        </p:nvCxnSpPr>
        <p:spPr bwMode="auto">
          <a:xfrm flipH="1">
            <a:off x="4236378" y="2721768"/>
            <a:ext cx="896937" cy="376238"/>
          </a:xfrm>
          <a:prstGeom prst="line">
            <a:avLst/>
          </a:prstGeom>
          <a:noFill/>
          <a:ln w="1270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Přímá spojovací čára 22"/>
          <p:cNvCxnSpPr>
            <a:cxnSpLocks noChangeShapeType="1"/>
          </p:cNvCxnSpPr>
          <p:nvPr/>
        </p:nvCxnSpPr>
        <p:spPr bwMode="auto">
          <a:xfrm flipH="1">
            <a:off x="4207665" y="3902075"/>
            <a:ext cx="896938" cy="376238"/>
          </a:xfrm>
          <a:prstGeom prst="line">
            <a:avLst/>
          </a:prstGeom>
          <a:noFill/>
          <a:ln w="1270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Line 39"/>
          <p:cNvSpPr>
            <a:spLocks noChangeShapeType="1"/>
          </p:cNvSpPr>
          <p:nvPr/>
        </p:nvSpPr>
        <p:spPr bwMode="auto">
          <a:xfrm>
            <a:off x="4215603" y="3959225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134" name="Přímá spojovací čára 22"/>
          <p:cNvCxnSpPr>
            <a:cxnSpLocks noChangeShapeType="1"/>
          </p:cNvCxnSpPr>
          <p:nvPr/>
        </p:nvCxnSpPr>
        <p:spPr bwMode="auto">
          <a:xfrm flipH="1">
            <a:off x="4221953" y="3595688"/>
            <a:ext cx="896937" cy="377825"/>
          </a:xfrm>
          <a:prstGeom prst="line">
            <a:avLst/>
          </a:prstGeom>
          <a:noFill/>
          <a:ln w="1270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Přímá spojovací čára 22"/>
          <p:cNvCxnSpPr>
            <a:cxnSpLocks noChangeShapeType="1"/>
          </p:cNvCxnSpPr>
          <p:nvPr/>
        </p:nvCxnSpPr>
        <p:spPr bwMode="auto">
          <a:xfrm flipH="1">
            <a:off x="4161242" y="4208715"/>
            <a:ext cx="974725" cy="431800"/>
          </a:xfrm>
          <a:prstGeom prst="line">
            <a:avLst/>
          </a:prstGeom>
          <a:noFill/>
          <a:ln w="1270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Přímá spojovací čára 22"/>
          <p:cNvCxnSpPr>
            <a:cxnSpLocks noChangeShapeType="1"/>
          </p:cNvCxnSpPr>
          <p:nvPr/>
        </p:nvCxnSpPr>
        <p:spPr bwMode="auto">
          <a:xfrm flipH="1">
            <a:off x="4207440" y="4549775"/>
            <a:ext cx="898525" cy="360363"/>
          </a:xfrm>
          <a:prstGeom prst="line">
            <a:avLst/>
          </a:prstGeom>
          <a:noFill/>
          <a:ln w="1270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" name="Line 39"/>
          <p:cNvSpPr>
            <a:spLocks noChangeShapeType="1"/>
          </p:cNvSpPr>
          <p:nvPr/>
        </p:nvSpPr>
        <p:spPr bwMode="auto">
          <a:xfrm>
            <a:off x="4216965" y="4629150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8" name="Line 39"/>
          <p:cNvSpPr>
            <a:spLocks noChangeShapeType="1"/>
          </p:cNvSpPr>
          <p:nvPr/>
        </p:nvSpPr>
        <p:spPr bwMode="auto">
          <a:xfrm>
            <a:off x="4207440" y="4387850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9" name="Line 39"/>
          <p:cNvSpPr>
            <a:spLocks noChangeShapeType="1"/>
          </p:cNvSpPr>
          <p:nvPr/>
        </p:nvSpPr>
        <p:spPr bwMode="auto">
          <a:xfrm>
            <a:off x="4226490" y="4164013"/>
            <a:ext cx="936625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3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/>
      <p:bldP spid="2" grpId="0" animBg="1"/>
      <p:bldP spid="36888" grpId="0"/>
      <p:bldP spid="36889" grpId="0"/>
      <p:bldP spid="36893" grpId="0" animBg="1"/>
      <p:bldP spid="36894" grpId="0" animBg="1"/>
      <p:bldP spid="36895" grpId="0" animBg="1"/>
      <p:bldP spid="36896" grpId="0" animBg="1"/>
      <p:bldP spid="36898" grpId="0"/>
      <p:bldP spid="42" grpId="0"/>
      <p:bldP spid="50" grpId="0" animBg="1"/>
      <p:bldP spid="55" grpId="0" animBg="1"/>
      <p:bldP spid="12" grpId="0" animBg="1"/>
      <p:bldP spid="61" grpId="0" animBg="1"/>
      <p:bldP spid="13" grpId="0" animBg="1"/>
      <p:bldP spid="66" grpId="0" animBg="1"/>
      <p:bldP spid="69" grpId="0" animBg="1"/>
      <p:bldP spid="70" grpId="0" animBg="1"/>
      <p:bldP spid="71" grpId="0" animBg="1"/>
      <p:bldP spid="133" grpId="0" animBg="1"/>
      <p:bldP spid="137" grpId="0" animBg="1"/>
      <p:bldP spid="138" grpId="0" animBg="1"/>
      <p:bldP spid="1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9DB48DCC-15CE-482A-A9DA-547C56CA63FA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37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8916" name="TextovéPole 4"/>
          <p:cNvSpPr txBox="1">
            <a:spLocks noChangeArrowheads="1"/>
          </p:cNvSpPr>
          <p:nvPr/>
        </p:nvSpPr>
        <p:spPr bwMode="auto">
          <a:xfrm>
            <a:off x="2700338" y="333375"/>
            <a:ext cx="3436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>
                <a:solidFill>
                  <a:schemeClr val="tx1"/>
                </a:solidFill>
                <a:latin typeface="Book Antiqua" pitchFamily="18" charset="0"/>
              </a:rPr>
              <a:t>Metrová tyč letící</a:t>
            </a: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 rot="5400000">
            <a:off x="1818482" y="3806032"/>
            <a:ext cx="4787900" cy="1587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00188" y="3714750"/>
            <a:ext cx="5715000" cy="1588"/>
          </a:xfrm>
          <a:prstGeom prst="line">
            <a:avLst/>
          </a:prstGeom>
          <a:noFill/>
          <a:ln w="5715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ovací čára 14"/>
          <p:cNvCxnSpPr>
            <a:cxnSpLocks noChangeShapeType="1"/>
          </p:cNvCxnSpPr>
          <p:nvPr/>
        </p:nvCxnSpPr>
        <p:spPr bwMode="auto">
          <a:xfrm rot="5400000">
            <a:off x="1831975" y="2997200"/>
            <a:ext cx="4529138" cy="1906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ovací čára 18"/>
          <p:cNvCxnSpPr>
            <a:cxnSpLocks noChangeShapeType="1"/>
          </p:cNvCxnSpPr>
          <p:nvPr/>
        </p:nvCxnSpPr>
        <p:spPr bwMode="auto">
          <a:xfrm rot="10800000" flipV="1">
            <a:off x="1714500" y="1481138"/>
            <a:ext cx="4786313" cy="47148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Přímá spojovací čára 20"/>
          <p:cNvCxnSpPr>
            <a:cxnSpLocks noChangeShapeType="1"/>
          </p:cNvCxnSpPr>
          <p:nvPr/>
        </p:nvCxnSpPr>
        <p:spPr bwMode="auto">
          <a:xfrm>
            <a:off x="1714848" y="1382713"/>
            <a:ext cx="4857750" cy="457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812006" y="2423524"/>
            <a:ext cx="6357937" cy="2786063"/>
          </a:xfrm>
          <a:prstGeom prst="lin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3416585" y="1515270"/>
            <a:ext cx="1079500" cy="457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=</a:t>
            </a:r>
            <a:r>
              <a:rPr lang="cs-CZ" altLang="cs-CZ" sz="2400" i="1" dirty="0" err="1">
                <a:solidFill>
                  <a:srgbClr val="0070C0"/>
                </a:solidFill>
                <a:latin typeface="Book Antiqua" pitchFamily="18" charset="0"/>
              </a:rPr>
              <a:t>ct</a:t>
            </a:r>
            <a:endParaRPr lang="cs-CZ" altLang="cs-CZ" sz="2400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988049" y="3775075"/>
            <a:ext cx="1963738" cy="457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x; současnost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7513899">
            <a:off x="4182571" y="1350888"/>
            <a:ext cx="1160463" cy="466725"/>
          </a:xfrm>
          <a:prstGeom prst="rect">
            <a:avLst/>
          </a:prstGeom>
          <a:solidFill>
            <a:srgbClr val="FFCCFF">
              <a:alpha val="1607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x</a:t>
            </a:r>
            <a:r>
              <a:rPr lang="en-US" altLang="cs-CZ" sz="2400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r>
              <a:rPr lang="cs-CZ" altLang="cs-CZ" sz="2400" baseline="-25000" dirty="0">
                <a:solidFill>
                  <a:srgbClr val="FF3300"/>
                </a:solidFill>
                <a:latin typeface="Book Antiqua" pitchFamily="18" charset="0"/>
              </a:rPr>
              <a:t>0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=</a:t>
            </a:r>
            <a:r>
              <a:rPr lang="cs-CZ" altLang="cs-CZ" sz="2400" i="1" dirty="0" err="1">
                <a:solidFill>
                  <a:srgbClr val="FF3300"/>
                </a:solidFill>
                <a:latin typeface="Book Antiqua" pitchFamily="18" charset="0"/>
              </a:rPr>
              <a:t>ct</a:t>
            </a:r>
            <a:r>
              <a:rPr lang="en-US" altLang="cs-CZ" sz="2400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endParaRPr lang="cs-CZ" altLang="cs-CZ" sz="2400" i="1" dirty="0">
              <a:solidFill>
                <a:srgbClr val="FF3300"/>
              </a:solidFill>
              <a:latin typeface="Book Antiqua" pitchFamily="18" charset="0"/>
            </a:endParaRP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20200642">
            <a:off x="6361353" y="2464651"/>
            <a:ext cx="1944687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noProof="1">
                <a:solidFill>
                  <a:srgbClr val="FF3300"/>
                </a:solidFill>
                <a:latin typeface="Book Antiqua" pitchFamily="18" charset="0"/>
              </a:rPr>
              <a:t>x</a:t>
            </a:r>
            <a:r>
              <a:rPr lang="en-US" altLang="cs-CZ" sz="2400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;</a:t>
            </a:r>
            <a:r>
              <a:rPr lang="cs-CZ" altLang="cs-CZ" sz="2400" b="1" i="1" dirty="0">
                <a:solidFill>
                  <a:srgbClr val="FF3300"/>
                </a:solidFill>
                <a:latin typeface="Book Antiqua" pitchFamily="18" charset="0"/>
              </a:rPr>
              <a:t> 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současnost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6443663" y="4786313"/>
            <a:ext cx="2449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i="1" dirty="0" smtClean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i="1" dirty="0" smtClean="0">
                <a:solidFill>
                  <a:srgbClr val="FF3300"/>
                </a:solidFill>
                <a:latin typeface="Book Antiqua" pitchFamily="18" charset="0"/>
              </a:rPr>
              <a:t>’</a:t>
            </a:r>
            <a:r>
              <a:rPr lang="en-US" altLang="cs-CZ" sz="2400" baseline="-25000" dirty="0" smtClean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US" altLang="cs-CZ" sz="2400" i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altLang="cs-CZ" sz="2400" i="1" dirty="0" smtClean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l-GR" altLang="cs-CZ" sz="24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i="1" dirty="0">
                <a:solidFill>
                  <a:srgbClr val="FF3300"/>
                </a:solidFill>
                <a:latin typeface="Book Antiqua" pitchFamily="18" charset="0"/>
              </a:rPr>
              <a:t>x’ </a:t>
            </a:r>
            <a:r>
              <a:rPr lang="en-US" altLang="cs-CZ" sz="2400" i="1" dirty="0">
                <a:solidFill>
                  <a:srgbClr val="32B503"/>
                </a:solidFill>
                <a:latin typeface="Book Antiqua" pitchFamily="18" charset="0"/>
              </a:rPr>
              <a:t>  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l-GR" altLang="cs-CZ" sz="2400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en-US" altLang="cs-CZ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ovéPole 28"/>
          <p:cNvSpPr txBox="1">
            <a:spLocks noChangeArrowheads="1"/>
          </p:cNvSpPr>
          <p:nvPr/>
        </p:nvSpPr>
        <p:spPr bwMode="auto">
          <a:xfrm>
            <a:off x="6443663" y="1125538"/>
            <a:ext cx="1006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i="1">
                <a:solidFill>
                  <a:schemeClr val="tx1"/>
                </a:solidFill>
                <a:latin typeface="Book Antiqua" pitchFamily="18" charset="0"/>
              </a:rPr>
              <a:t>světlo</a:t>
            </a:r>
          </a:p>
        </p:txBody>
      </p:sp>
      <p:sp>
        <p:nvSpPr>
          <p:cNvPr id="38929" name="Line 18"/>
          <p:cNvSpPr>
            <a:spLocks noChangeShapeType="1"/>
          </p:cNvSpPr>
          <p:nvPr/>
        </p:nvSpPr>
        <p:spPr bwMode="auto">
          <a:xfrm>
            <a:off x="2700338" y="1916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0" name="Freeform 19"/>
          <p:cNvSpPr>
            <a:spLocks/>
          </p:cNvSpPr>
          <p:nvPr/>
        </p:nvSpPr>
        <p:spPr bwMode="auto">
          <a:xfrm>
            <a:off x="2484438" y="1520825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1" name="Freeform 20"/>
          <p:cNvSpPr>
            <a:spLocks/>
          </p:cNvSpPr>
          <p:nvPr/>
        </p:nvSpPr>
        <p:spPr bwMode="auto">
          <a:xfrm flipV="1">
            <a:off x="2627313" y="4508500"/>
            <a:ext cx="3673475" cy="1547813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2" name="Freeform 21"/>
          <p:cNvSpPr>
            <a:spLocks/>
          </p:cNvSpPr>
          <p:nvPr/>
        </p:nvSpPr>
        <p:spPr bwMode="auto">
          <a:xfrm rot="-5614091">
            <a:off x="665163" y="2654300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3" name="Freeform 22"/>
          <p:cNvSpPr>
            <a:spLocks/>
          </p:cNvSpPr>
          <p:nvPr/>
        </p:nvSpPr>
        <p:spPr bwMode="auto">
          <a:xfrm rot="5230361">
            <a:off x="3978276" y="3303587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4" name="Text Box 26"/>
          <p:cNvSpPr txBox="1">
            <a:spLocks noChangeArrowheads="1"/>
          </p:cNvSpPr>
          <p:nvPr/>
        </p:nvSpPr>
        <p:spPr bwMode="auto">
          <a:xfrm>
            <a:off x="2876550" y="3357563"/>
            <a:ext cx="4651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-1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35" name="Text Box 27"/>
          <p:cNvSpPr txBox="1">
            <a:spLocks noChangeArrowheads="1"/>
          </p:cNvSpPr>
          <p:nvPr/>
        </p:nvSpPr>
        <p:spPr bwMode="auto">
          <a:xfrm>
            <a:off x="5122863" y="370998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36" name="Text Box 28"/>
          <p:cNvSpPr txBox="1">
            <a:spLocks noChangeArrowheads="1"/>
          </p:cNvSpPr>
          <p:nvPr/>
        </p:nvSpPr>
        <p:spPr bwMode="auto">
          <a:xfrm>
            <a:off x="4248150" y="4221163"/>
            <a:ext cx="431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-1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913" name="Text Box 30"/>
          <p:cNvSpPr txBox="1">
            <a:spLocks noChangeArrowheads="1"/>
          </p:cNvSpPr>
          <p:nvPr/>
        </p:nvSpPr>
        <p:spPr bwMode="auto">
          <a:xfrm>
            <a:off x="3487738" y="4357688"/>
            <a:ext cx="5032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-1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7914" name="Text Box 31"/>
          <p:cNvSpPr txBox="1">
            <a:spLocks noChangeArrowheads="1"/>
          </p:cNvSpPr>
          <p:nvPr/>
        </p:nvSpPr>
        <p:spPr bwMode="auto">
          <a:xfrm>
            <a:off x="2916238" y="3860800"/>
            <a:ext cx="5032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3300"/>
                </a:solidFill>
                <a:latin typeface="Arial" charset="0"/>
              </a:rPr>
              <a:t>-1</a:t>
            </a:r>
            <a:endParaRPr lang="en-US" altLang="cs-CZ" sz="18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7915" name="Text Box 32"/>
          <p:cNvSpPr txBox="1">
            <a:spLocks noChangeArrowheads="1"/>
          </p:cNvSpPr>
          <p:nvPr/>
        </p:nvSpPr>
        <p:spPr bwMode="auto">
          <a:xfrm>
            <a:off x="5173663" y="31813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3300"/>
                </a:solidFill>
                <a:latin typeface="Arial" charset="0"/>
              </a:rPr>
              <a:t>1</a:t>
            </a:r>
            <a:endParaRPr lang="en-US" altLang="cs-CZ" sz="1800" dirty="0">
              <a:solidFill>
                <a:srgbClr val="FF3300"/>
              </a:solidFill>
              <a:latin typeface="Arial" charset="0"/>
            </a:endParaRPr>
          </a:p>
        </p:txBody>
      </p:sp>
      <p:cxnSp>
        <p:nvCxnSpPr>
          <p:cNvPr id="5" name="Přímá spojovací čára 14"/>
          <p:cNvCxnSpPr>
            <a:cxnSpLocks noChangeShapeType="1"/>
          </p:cNvCxnSpPr>
          <p:nvPr/>
        </p:nvCxnSpPr>
        <p:spPr bwMode="auto">
          <a:xfrm rot="5400000">
            <a:off x="2798762" y="2482851"/>
            <a:ext cx="4714875" cy="20002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3419475" y="5157788"/>
            <a:ext cx="1008063" cy="4318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3275013" y="5508625"/>
            <a:ext cx="1008062" cy="4318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3563938" y="4797425"/>
            <a:ext cx="1008062" cy="4318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3708400" y="4437063"/>
            <a:ext cx="1008063" cy="4318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3873500" y="4076700"/>
            <a:ext cx="1008063" cy="4318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22" name="Text Box 46"/>
          <p:cNvSpPr txBox="1">
            <a:spLocks noChangeArrowheads="1"/>
          </p:cNvSpPr>
          <p:nvPr/>
        </p:nvSpPr>
        <p:spPr bwMode="auto">
          <a:xfrm>
            <a:off x="4500563" y="27241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8947" name="Text Box 47"/>
          <p:cNvSpPr txBox="1">
            <a:spLocks noChangeArrowheads="1"/>
          </p:cNvSpPr>
          <p:nvPr/>
        </p:nvSpPr>
        <p:spPr bwMode="auto">
          <a:xfrm>
            <a:off x="3924300" y="292417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7" name="Přímá spojovací čára 18"/>
          <p:cNvCxnSpPr>
            <a:cxnSpLocks noChangeShapeType="1"/>
          </p:cNvCxnSpPr>
          <p:nvPr/>
        </p:nvCxnSpPr>
        <p:spPr bwMode="auto">
          <a:xfrm rot="10800000" flipV="1">
            <a:off x="1673573" y="1489075"/>
            <a:ext cx="4786313" cy="47148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Přímá spojovací čára 20"/>
          <p:cNvCxnSpPr>
            <a:cxnSpLocks noChangeShapeType="1"/>
          </p:cNvCxnSpPr>
          <p:nvPr/>
        </p:nvCxnSpPr>
        <p:spPr bwMode="auto">
          <a:xfrm>
            <a:off x="2060575" y="1737965"/>
            <a:ext cx="4857750" cy="45720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3995738" y="3789363"/>
            <a:ext cx="1009650" cy="4318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4098925" y="3557588"/>
            <a:ext cx="1008063" cy="4318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4346575" y="2932113"/>
            <a:ext cx="1008063" cy="4318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4489450" y="2655888"/>
            <a:ext cx="1008063" cy="43180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4994275" y="182880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70C0"/>
                </a:solidFill>
              </a:rPr>
              <a:t>&lt;1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 rot="-1226401">
            <a:off x="3508375" y="6107113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FF3300"/>
                </a:solidFill>
              </a:rPr>
              <a:t>=1</a:t>
            </a:r>
          </a:p>
        </p:txBody>
      </p:sp>
      <p:sp>
        <p:nvSpPr>
          <p:cNvPr id="17" name="Obousměrná vodorovná šipka 16"/>
          <p:cNvSpPr/>
          <p:nvPr/>
        </p:nvSpPr>
        <p:spPr>
          <a:xfrm>
            <a:off x="4835525" y="2109788"/>
            <a:ext cx="785813" cy="319087"/>
          </a:xfrm>
          <a:prstGeom prst="left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ousměrná vodorovná šipka 17"/>
          <p:cNvSpPr/>
          <p:nvPr/>
        </p:nvSpPr>
        <p:spPr>
          <a:xfrm rot="20198354">
            <a:off x="3222625" y="5868988"/>
            <a:ext cx="971550" cy="306387"/>
          </a:xfrm>
          <a:prstGeom prst="leftRightArrow">
            <a:avLst/>
          </a:prstGeom>
          <a:solidFill>
            <a:srgbClr val="FF7C8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5138738" y="3662363"/>
            <a:ext cx="71437" cy="10001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3262313" y="3648075"/>
            <a:ext cx="71437" cy="10001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4170363" y="2906713"/>
            <a:ext cx="71437" cy="1016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4171950" y="4491038"/>
            <a:ext cx="71438" cy="10001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3781425" y="4570413"/>
            <a:ext cx="68263" cy="904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53" name="Ovál 52"/>
          <p:cNvSpPr/>
          <p:nvPr/>
        </p:nvSpPr>
        <p:spPr>
          <a:xfrm>
            <a:off x="4535488" y="2782888"/>
            <a:ext cx="68262" cy="88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54" name="Ovál 53"/>
          <p:cNvSpPr/>
          <p:nvPr/>
        </p:nvSpPr>
        <p:spPr>
          <a:xfrm>
            <a:off x="4994275" y="3668713"/>
            <a:ext cx="69850" cy="904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55" name="Ovál 54"/>
          <p:cNvSpPr/>
          <p:nvPr/>
        </p:nvSpPr>
        <p:spPr>
          <a:xfrm>
            <a:off x="4176713" y="3667125"/>
            <a:ext cx="69850" cy="88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56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5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/>
      <p:bldP spid="2" grpId="0" animBg="1"/>
      <p:bldP spid="37913" grpId="0"/>
      <p:bldP spid="37914" grpId="0"/>
      <p:bldP spid="37915" grpId="0"/>
      <p:bldP spid="37922" grpId="0"/>
      <p:bldP spid="16" grpId="0"/>
      <p:bldP spid="45" grpId="0"/>
      <p:bldP spid="17" grpId="0" animBg="1"/>
      <p:bldP spid="18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AB18EF53-6BA0-4A10-BDAC-705DD32508EF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38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9940" name="TextovéPole 4"/>
          <p:cNvSpPr txBox="1">
            <a:spLocks noChangeArrowheads="1"/>
          </p:cNvSpPr>
          <p:nvPr/>
        </p:nvSpPr>
        <p:spPr bwMode="auto">
          <a:xfrm>
            <a:off x="2930525" y="333375"/>
            <a:ext cx="2789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>
                <a:solidFill>
                  <a:schemeClr val="tx1"/>
                </a:solidFill>
                <a:latin typeface="Book Antiqua" pitchFamily="18" charset="0"/>
              </a:rPr>
              <a:t>Hodiny stojící</a:t>
            </a: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 rot="5400000">
            <a:off x="1818482" y="3806033"/>
            <a:ext cx="4787900" cy="1587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00188" y="3714750"/>
            <a:ext cx="5715000" cy="1588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ovací čára 14"/>
          <p:cNvCxnSpPr>
            <a:cxnSpLocks noChangeShapeType="1"/>
          </p:cNvCxnSpPr>
          <p:nvPr/>
        </p:nvCxnSpPr>
        <p:spPr bwMode="auto">
          <a:xfrm rot="5400000">
            <a:off x="1785937" y="2857501"/>
            <a:ext cx="4714875" cy="200025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ovací čára 18"/>
          <p:cNvCxnSpPr>
            <a:cxnSpLocks noChangeShapeType="1"/>
          </p:cNvCxnSpPr>
          <p:nvPr/>
        </p:nvCxnSpPr>
        <p:spPr bwMode="auto">
          <a:xfrm rot="10800000" flipV="1">
            <a:off x="1689100" y="1466751"/>
            <a:ext cx="4786313" cy="4714875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Přímá spojovací čára 20"/>
          <p:cNvCxnSpPr>
            <a:cxnSpLocks noChangeShapeType="1"/>
          </p:cNvCxnSpPr>
          <p:nvPr/>
        </p:nvCxnSpPr>
        <p:spPr bwMode="auto">
          <a:xfrm>
            <a:off x="1917700" y="1557338"/>
            <a:ext cx="4857750" cy="45720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785813" y="2428875"/>
            <a:ext cx="6357937" cy="2786063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3357153" y="1486234"/>
            <a:ext cx="1079500" cy="45720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=</a:t>
            </a:r>
            <a:r>
              <a:rPr lang="cs-CZ" altLang="cs-CZ" sz="2400" b="1" i="1" dirty="0" err="1">
                <a:solidFill>
                  <a:srgbClr val="0070C0"/>
                </a:solidFill>
                <a:latin typeface="Book Antiqua" pitchFamily="18" charset="0"/>
              </a:rPr>
              <a:t>ct</a:t>
            </a:r>
            <a:endParaRPr lang="cs-CZ" altLang="cs-CZ" sz="24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672493" y="3778300"/>
            <a:ext cx="1963738" cy="45720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x; současnost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7532540">
            <a:off x="4249125" y="1287544"/>
            <a:ext cx="1160463" cy="466725"/>
          </a:xfrm>
          <a:prstGeom prst="rect">
            <a:avLst/>
          </a:prstGeom>
          <a:solidFill>
            <a:srgbClr val="FFCCFF">
              <a:alpha val="16078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FF33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r>
              <a:rPr lang="cs-CZ" altLang="cs-CZ" sz="2400" b="1" baseline="-25000" dirty="0">
                <a:solidFill>
                  <a:srgbClr val="FF3300"/>
                </a:solidFill>
                <a:latin typeface="Book Antiqua" pitchFamily="18" charset="0"/>
              </a:rPr>
              <a:t>0</a:t>
            </a:r>
            <a:r>
              <a:rPr lang="cs-CZ" altLang="cs-CZ" sz="2400" b="1" i="1" dirty="0">
                <a:solidFill>
                  <a:srgbClr val="FF3300"/>
                </a:solidFill>
                <a:latin typeface="Book Antiqua" pitchFamily="18" charset="0"/>
              </a:rPr>
              <a:t>=</a:t>
            </a:r>
            <a:r>
              <a:rPr lang="cs-CZ" altLang="cs-CZ" sz="2400" b="1" i="1" dirty="0" err="1">
                <a:solidFill>
                  <a:srgbClr val="FF3300"/>
                </a:solidFill>
                <a:latin typeface="Book Antiqua" pitchFamily="18" charset="0"/>
              </a:rPr>
              <a:t>ct</a:t>
            </a:r>
            <a:r>
              <a:rPr lang="en-US" altLang="cs-CZ" sz="2400" b="1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endParaRPr lang="cs-CZ" altLang="cs-CZ" sz="2400" b="1" i="1" dirty="0">
              <a:solidFill>
                <a:srgbClr val="FF3300"/>
              </a:solidFill>
              <a:latin typeface="Book Antiqua" pitchFamily="18" charset="0"/>
            </a:endParaRP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20165373">
            <a:off x="5797685" y="2709680"/>
            <a:ext cx="1944687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noProof="1">
                <a:solidFill>
                  <a:srgbClr val="FF33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3300"/>
                </a:solidFill>
                <a:latin typeface="Book Antiqua" pitchFamily="18" charset="0"/>
              </a:rPr>
              <a:t>’</a:t>
            </a:r>
            <a:r>
              <a:rPr lang="cs-CZ" altLang="cs-CZ" sz="2400" b="1" i="1" dirty="0">
                <a:solidFill>
                  <a:srgbClr val="FF3300"/>
                </a:solidFill>
                <a:latin typeface="Book Antiqua" pitchFamily="18" charset="0"/>
              </a:rPr>
              <a:t>; </a:t>
            </a:r>
            <a:r>
              <a:rPr lang="cs-CZ" altLang="cs-CZ" sz="2400" i="1" dirty="0">
                <a:solidFill>
                  <a:srgbClr val="FF3300"/>
                </a:solidFill>
                <a:latin typeface="Book Antiqua" pitchFamily="18" charset="0"/>
              </a:rPr>
              <a:t>současnost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6443663" y="4786313"/>
            <a:ext cx="2449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x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’</a:t>
            </a:r>
            <a:r>
              <a:rPr lang="en-US" altLang="cs-CZ" sz="2400" b="1" baseline="-25000" dirty="0" smtClean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US" altLang="cs-CZ" sz="2400" b="1" i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x’</a:t>
            </a:r>
            <a:r>
              <a:rPr lang="en-US" altLang="cs-CZ" sz="2400" b="1" i="1" dirty="0">
                <a:solidFill>
                  <a:srgbClr val="32B503"/>
                </a:solidFill>
                <a:latin typeface="Book Antiqua" pitchFamily="18" charset="0"/>
              </a:rPr>
              <a:t>  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en-US" altLang="cs-CZ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ovéPole 28"/>
          <p:cNvSpPr txBox="1">
            <a:spLocks noChangeArrowheads="1"/>
          </p:cNvSpPr>
          <p:nvPr/>
        </p:nvSpPr>
        <p:spPr bwMode="auto">
          <a:xfrm>
            <a:off x="6443663" y="1125538"/>
            <a:ext cx="1006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i="1">
                <a:solidFill>
                  <a:schemeClr val="tx1"/>
                </a:solidFill>
                <a:latin typeface="Book Antiqua" pitchFamily="18" charset="0"/>
              </a:rPr>
              <a:t>světlo</a:t>
            </a:r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2700338" y="1916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4" name="Freeform 19"/>
          <p:cNvSpPr>
            <a:spLocks/>
          </p:cNvSpPr>
          <p:nvPr/>
        </p:nvSpPr>
        <p:spPr bwMode="auto">
          <a:xfrm>
            <a:off x="2484438" y="1520825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5" name="Freeform 20"/>
          <p:cNvSpPr>
            <a:spLocks/>
          </p:cNvSpPr>
          <p:nvPr/>
        </p:nvSpPr>
        <p:spPr bwMode="auto">
          <a:xfrm flipV="1">
            <a:off x="2627313" y="4508500"/>
            <a:ext cx="3673475" cy="1547813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6" name="Freeform 21"/>
          <p:cNvSpPr>
            <a:spLocks/>
          </p:cNvSpPr>
          <p:nvPr/>
        </p:nvSpPr>
        <p:spPr bwMode="auto">
          <a:xfrm rot="-5614091">
            <a:off x="665163" y="2654300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7" name="Freeform 22"/>
          <p:cNvSpPr>
            <a:spLocks/>
          </p:cNvSpPr>
          <p:nvPr/>
        </p:nvSpPr>
        <p:spPr bwMode="auto">
          <a:xfrm rot="5230361">
            <a:off x="3978276" y="3303587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8" name="Text Box 24"/>
          <p:cNvSpPr txBox="1">
            <a:spLocks noChangeArrowheads="1"/>
          </p:cNvSpPr>
          <p:nvPr/>
        </p:nvSpPr>
        <p:spPr bwMode="auto">
          <a:xfrm>
            <a:off x="2855913" y="3405188"/>
            <a:ext cx="4889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70C0"/>
                </a:solidFill>
                <a:latin typeface="Arial" charset="0"/>
              </a:rPr>
              <a:t>-1</a:t>
            </a:r>
            <a:endParaRPr lang="en-US" altLang="cs-CZ" sz="18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9959" name="Text Box 25"/>
          <p:cNvSpPr txBox="1">
            <a:spLocks noChangeArrowheads="1"/>
          </p:cNvSpPr>
          <p:nvPr/>
        </p:nvSpPr>
        <p:spPr bwMode="auto">
          <a:xfrm>
            <a:off x="4932363" y="364490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70C0"/>
                </a:solidFill>
                <a:latin typeface="Arial" charset="0"/>
              </a:rPr>
              <a:t>1</a:t>
            </a:r>
            <a:endParaRPr lang="en-US" altLang="cs-CZ" sz="18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9960" name="Text Box 26"/>
          <p:cNvSpPr txBox="1">
            <a:spLocks noChangeArrowheads="1"/>
          </p:cNvSpPr>
          <p:nvPr/>
        </p:nvSpPr>
        <p:spPr bwMode="auto">
          <a:xfrm>
            <a:off x="4262438" y="4303713"/>
            <a:ext cx="4429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7030A0"/>
                </a:solidFill>
                <a:latin typeface="Arial" charset="0"/>
              </a:rPr>
              <a:t>-1</a:t>
            </a:r>
            <a:endParaRPr lang="en-US" altLang="cs-CZ" sz="18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38937" name="Text Box 27"/>
          <p:cNvSpPr txBox="1">
            <a:spLocks noChangeArrowheads="1"/>
          </p:cNvSpPr>
          <p:nvPr/>
        </p:nvSpPr>
        <p:spPr bwMode="auto">
          <a:xfrm>
            <a:off x="4310063" y="2198688"/>
            <a:ext cx="6731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aseline="-16000">
                <a:solidFill>
                  <a:srgbClr val="FF3300"/>
                </a:solidFill>
                <a:latin typeface="Arial" charset="0"/>
              </a:rPr>
              <a:t>1</a:t>
            </a:r>
            <a:r>
              <a:rPr lang="cs-CZ" altLang="cs-CZ" sz="4800">
                <a:solidFill>
                  <a:srgbClr val="FF3300"/>
                </a:solidFill>
                <a:latin typeface="Arial" charset="0"/>
              </a:rPr>
              <a:t>.</a:t>
            </a:r>
            <a:endParaRPr lang="en-US" altLang="cs-CZ" sz="4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8938" name="Text Box 28"/>
          <p:cNvSpPr txBox="1">
            <a:spLocks noChangeArrowheads="1"/>
          </p:cNvSpPr>
          <p:nvPr/>
        </p:nvSpPr>
        <p:spPr bwMode="auto">
          <a:xfrm>
            <a:off x="3446463" y="4002088"/>
            <a:ext cx="6683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-1</a:t>
            </a:r>
            <a:r>
              <a:rPr lang="cs-CZ" altLang="cs-CZ" sz="4800">
                <a:solidFill>
                  <a:srgbClr val="FF3300"/>
                </a:solidFill>
                <a:latin typeface="Arial" charset="0"/>
              </a:rPr>
              <a:t>.</a:t>
            </a:r>
            <a:endParaRPr lang="en-US" altLang="cs-CZ" sz="4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8939" name="Text Box 29"/>
          <p:cNvSpPr txBox="1">
            <a:spLocks noChangeArrowheads="1"/>
          </p:cNvSpPr>
          <p:nvPr/>
        </p:nvSpPr>
        <p:spPr bwMode="auto">
          <a:xfrm>
            <a:off x="2709863" y="3546475"/>
            <a:ext cx="6746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-1</a:t>
            </a:r>
            <a:r>
              <a:rPr lang="cs-CZ" altLang="cs-CZ" sz="4800" dirty="0">
                <a:solidFill>
                  <a:srgbClr val="FF0000"/>
                </a:solidFill>
                <a:latin typeface="Arial" charset="0"/>
              </a:rPr>
              <a:t>.</a:t>
            </a:r>
            <a:endParaRPr lang="en-US" altLang="cs-CZ" sz="4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940" name="Text Box 30"/>
          <p:cNvSpPr txBox="1">
            <a:spLocks noChangeArrowheads="1"/>
          </p:cNvSpPr>
          <p:nvPr/>
        </p:nvSpPr>
        <p:spPr bwMode="auto">
          <a:xfrm>
            <a:off x="4992688" y="2635250"/>
            <a:ext cx="5461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cs-CZ" altLang="cs-CZ" sz="4800" dirty="0">
                <a:solidFill>
                  <a:srgbClr val="FF0000"/>
                </a:solidFill>
                <a:latin typeface="Arial" charset="0"/>
              </a:rPr>
              <a:t>.</a:t>
            </a:r>
            <a:endParaRPr lang="en-US" altLang="cs-CZ" sz="4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965" name="Text Box 38"/>
          <p:cNvSpPr txBox="1">
            <a:spLocks noChangeArrowheads="1"/>
          </p:cNvSpPr>
          <p:nvPr/>
        </p:nvSpPr>
        <p:spPr bwMode="auto">
          <a:xfrm>
            <a:off x="3924300" y="292417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4129088" y="5608638"/>
            <a:ext cx="182562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4125913" y="5197475"/>
            <a:ext cx="182562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4117975" y="4792663"/>
            <a:ext cx="180975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4121150" y="4448175"/>
            <a:ext cx="180975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4117975" y="4065588"/>
            <a:ext cx="182563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4116388" y="3613150"/>
            <a:ext cx="180975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103688" y="3205163"/>
            <a:ext cx="182562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4116388" y="2865438"/>
            <a:ext cx="180975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4114800" y="2513013"/>
            <a:ext cx="180975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3143250" y="5702300"/>
            <a:ext cx="1073150" cy="49847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 flipH="1">
            <a:off x="3362325" y="5314950"/>
            <a:ext cx="825500" cy="40481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H="1">
            <a:off x="3563938" y="4876800"/>
            <a:ext cx="636587" cy="32067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 flipH="1">
            <a:off x="3741738" y="4546600"/>
            <a:ext cx="476250" cy="24447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H="1">
            <a:off x="3924300" y="4159250"/>
            <a:ext cx="298450" cy="14446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3065463" y="4887913"/>
            <a:ext cx="6683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-2</a:t>
            </a:r>
            <a:r>
              <a:rPr lang="cs-CZ" altLang="cs-CZ" sz="4800">
                <a:solidFill>
                  <a:srgbClr val="FF3300"/>
                </a:solidFill>
                <a:latin typeface="Arial" charset="0"/>
              </a:rPr>
              <a:t>.</a:t>
            </a:r>
            <a:endParaRPr lang="en-US" altLang="cs-CZ" sz="4800">
              <a:solidFill>
                <a:srgbClr val="FF3300"/>
              </a:solidFill>
              <a:latin typeface="Arial" charset="0"/>
            </a:endParaRPr>
          </a:p>
        </p:txBody>
      </p:sp>
      <p:cxnSp>
        <p:nvCxnSpPr>
          <p:cNvPr id="74" name="Přímá spojnice se šipkou 73"/>
          <p:cNvCxnSpPr/>
          <p:nvPr/>
        </p:nvCxnSpPr>
        <p:spPr>
          <a:xfrm flipV="1">
            <a:off x="4200525" y="3149600"/>
            <a:ext cx="263525" cy="14922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 flipV="1">
            <a:off x="4206875" y="2673350"/>
            <a:ext cx="436563" cy="2809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4202113" y="2198688"/>
            <a:ext cx="649287" cy="40798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4241800" y="2044700"/>
            <a:ext cx="6731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rgbClr val="FF0000"/>
                </a:solidFill>
                <a:latin typeface="Arial" charset="0"/>
              </a:rPr>
              <a:t>1,2</a:t>
            </a:r>
            <a:r>
              <a:rPr lang="cs-CZ" altLang="cs-CZ" sz="4800" dirty="0">
                <a:solidFill>
                  <a:srgbClr val="FF0000"/>
                </a:solidFill>
                <a:latin typeface="Arial" charset="0"/>
              </a:rPr>
              <a:t>.</a:t>
            </a:r>
            <a:endParaRPr lang="en-US" altLang="cs-CZ" sz="4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" name="TextovéPole 64"/>
          <p:cNvSpPr txBox="1">
            <a:spLocks noChangeArrowheads="1"/>
          </p:cNvSpPr>
          <p:nvPr/>
        </p:nvSpPr>
        <p:spPr bwMode="auto">
          <a:xfrm>
            <a:off x="6300788" y="5794375"/>
            <a:ext cx="269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čas v S </a:t>
            </a:r>
            <a:r>
              <a:rPr lang="cs-CZ" altLang="cs-CZ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(vlastní):	</a:t>
            </a:r>
            <a:r>
              <a:rPr lang="cs-CZ" altLang="cs-CZ" i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 </a:t>
            </a:r>
            <a:r>
              <a:rPr lang="cs-CZ" altLang="cs-CZ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= 1</a:t>
            </a:r>
            <a:br>
              <a:rPr lang="cs-CZ" altLang="cs-CZ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cs-CZ" altLang="cs-CZ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čas v S‘: 	             	</a:t>
            </a:r>
            <a:r>
              <a:rPr lang="cs-CZ" altLang="cs-CZ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 </a:t>
            </a:r>
            <a:r>
              <a:rPr lang="cs-CZ" altLang="cs-CZ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= 1,2</a:t>
            </a:r>
            <a:endParaRPr lang="cs-CZ" altLang="cs-CZ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0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3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61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9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7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85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9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/>
      <p:bldP spid="2" grpId="0" animBg="1"/>
      <p:bldP spid="38937" grpId="0"/>
      <p:bldP spid="38938" grpId="0"/>
      <p:bldP spid="38939" grpId="0"/>
      <p:bldP spid="38940" grpId="0"/>
      <p:bldP spid="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2" grpId="0"/>
      <p:bldP spid="84" grpId="0"/>
      <p:bldP spid="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421A43B1-80B2-48E8-B484-F050E483A3E6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39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0964" name="TextovéPole 4"/>
          <p:cNvSpPr txBox="1">
            <a:spLocks noChangeArrowheads="1"/>
          </p:cNvSpPr>
          <p:nvPr/>
        </p:nvSpPr>
        <p:spPr bwMode="auto">
          <a:xfrm>
            <a:off x="2916238" y="333375"/>
            <a:ext cx="2563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>
                <a:solidFill>
                  <a:schemeClr val="tx1"/>
                </a:solidFill>
                <a:latin typeface="Book Antiqua" pitchFamily="18" charset="0"/>
              </a:rPr>
              <a:t>Hodiny letící</a:t>
            </a: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 rot="5400000">
            <a:off x="1816894" y="3820319"/>
            <a:ext cx="4787900" cy="1588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00188" y="3714750"/>
            <a:ext cx="5715000" cy="1588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ovací čára 14"/>
          <p:cNvCxnSpPr>
            <a:cxnSpLocks noChangeShapeType="1"/>
          </p:cNvCxnSpPr>
          <p:nvPr/>
        </p:nvCxnSpPr>
        <p:spPr bwMode="auto">
          <a:xfrm rot="5400000">
            <a:off x="1798637" y="2841626"/>
            <a:ext cx="4714875" cy="20002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ovací čára 18"/>
          <p:cNvCxnSpPr>
            <a:cxnSpLocks noChangeShapeType="1"/>
          </p:cNvCxnSpPr>
          <p:nvPr/>
        </p:nvCxnSpPr>
        <p:spPr bwMode="auto">
          <a:xfrm rot="10800000" flipV="1">
            <a:off x="1714500" y="1462012"/>
            <a:ext cx="4786313" cy="4714875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Přímá spojovací čára 20"/>
          <p:cNvCxnSpPr>
            <a:cxnSpLocks noChangeShapeType="1"/>
          </p:cNvCxnSpPr>
          <p:nvPr/>
        </p:nvCxnSpPr>
        <p:spPr bwMode="auto">
          <a:xfrm>
            <a:off x="1922463" y="1557338"/>
            <a:ext cx="4857750" cy="45720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785813" y="2433713"/>
            <a:ext cx="6357937" cy="2786063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3364601" y="1286669"/>
            <a:ext cx="1079500" cy="45720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b="1" i="1" dirty="0">
                <a:solidFill>
                  <a:srgbClr val="0070C0"/>
                </a:solidFill>
                <a:latin typeface="Book Antiqua" pitchFamily="18" charset="0"/>
              </a:rPr>
              <a:t>=</a:t>
            </a:r>
            <a:r>
              <a:rPr lang="cs-CZ" altLang="cs-CZ" sz="2400" b="1" i="1" dirty="0" err="1">
                <a:solidFill>
                  <a:srgbClr val="0070C0"/>
                </a:solidFill>
                <a:latin typeface="Book Antiqua" pitchFamily="18" charset="0"/>
              </a:rPr>
              <a:t>ct</a:t>
            </a:r>
            <a:endParaRPr lang="cs-CZ" altLang="cs-CZ" sz="24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849529" y="3764756"/>
            <a:ext cx="1963738" cy="45720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x; 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u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č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a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n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o</a:t>
            </a:r>
            <a:r>
              <a:rPr lang="cs-CZ" altLang="cs-CZ" sz="2400" i="1" u="sng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t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7499381">
            <a:off x="4203158" y="1297723"/>
            <a:ext cx="1160463" cy="466725"/>
          </a:xfrm>
          <a:prstGeom prst="rect">
            <a:avLst/>
          </a:prstGeom>
          <a:solidFill>
            <a:srgbClr val="CC0000">
              <a:alpha val="1607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b="1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cs-CZ" altLang="cs-CZ" sz="2400" b="1" i="1" dirty="0">
                <a:solidFill>
                  <a:srgbClr val="FF0000"/>
                </a:solidFill>
                <a:latin typeface="Book Antiqua" pitchFamily="18" charset="0"/>
              </a:rPr>
              <a:t>=</a:t>
            </a:r>
            <a:r>
              <a:rPr lang="cs-CZ" altLang="cs-CZ" sz="2400" b="1" i="1" dirty="0" err="1">
                <a:solidFill>
                  <a:srgbClr val="FF0000"/>
                </a:solidFill>
                <a:latin typeface="Book Antiqua" pitchFamily="18" charset="0"/>
              </a:rPr>
              <a:t>ct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endParaRPr lang="cs-CZ" altLang="cs-CZ" sz="2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20158228">
            <a:off x="6014762" y="2639353"/>
            <a:ext cx="1944687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noProof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b="1" i="1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současnost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6300788" y="4786313"/>
            <a:ext cx="259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x’</a:t>
            </a:r>
            <a:r>
              <a:rPr lang="en-US" altLang="cs-CZ" sz="2400" b="1" i="1" dirty="0">
                <a:solidFill>
                  <a:srgbClr val="32B503"/>
                </a:solidFill>
                <a:latin typeface="Book Antiqua" pitchFamily="18" charset="0"/>
              </a:rPr>
              <a:t>   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=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– </a:t>
            </a:r>
            <a:r>
              <a:rPr lang="el-GR" altLang="cs-CZ" sz="2400" b="1" i="1" dirty="0">
                <a:solidFill>
                  <a:schemeClr val="tx1"/>
                </a:solidFill>
                <a:latin typeface="Book Antiqua" pitchFamily="18" charset="0"/>
              </a:rPr>
              <a:t>β</a:t>
            </a:r>
            <a:r>
              <a:rPr lang="en-US" altLang="cs-CZ" sz="2400" b="1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cs-CZ" sz="2400" b="1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en-US" altLang="cs-CZ" sz="2400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en-US" altLang="cs-CZ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ovéPole 28"/>
          <p:cNvSpPr txBox="1">
            <a:spLocks noChangeArrowheads="1"/>
          </p:cNvSpPr>
          <p:nvPr/>
        </p:nvSpPr>
        <p:spPr bwMode="auto">
          <a:xfrm>
            <a:off x="6443663" y="1125538"/>
            <a:ext cx="1006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i="1">
                <a:solidFill>
                  <a:schemeClr val="tx1"/>
                </a:solidFill>
                <a:latin typeface="Book Antiqua" pitchFamily="18" charset="0"/>
              </a:rPr>
              <a:t>světlo</a:t>
            </a:r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>
            <a:off x="2700338" y="1916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8" name="Freeform 19"/>
          <p:cNvSpPr>
            <a:spLocks/>
          </p:cNvSpPr>
          <p:nvPr/>
        </p:nvSpPr>
        <p:spPr bwMode="auto">
          <a:xfrm>
            <a:off x="2484438" y="1520825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9" name="Freeform 20"/>
          <p:cNvSpPr>
            <a:spLocks/>
          </p:cNvSpPr>
          <p:nvPr/>
        </p:nvSpPr>
        <p:spPr bwMode="auto">
          <a:xfrm flipV="1">
            <a:off x="2627313" y="4508500"/>
            <a:ext cx="3673475" cy="1547813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0" name="Freeform 21"/>
          <p:cNvSpPr>
            <a:spLocks/>
          </p:cNvSpPr>
          <p:nvPr/>
        </p:nvSpPr>
        <p:spPr bwMode="auto">
          <a:xfrm rot="-5614091">
            <a:off x="665163" y="2654300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1" name="Freeform 22"/>
          <p:cNvSpPr>
            <a:spLocks/>
          </p:cNvSpPr>
          <p:nvPr/>
        </p:nvSpPr>
        <p:spPr bwMode="auto">
          <a:xfrm rot="5230361">
            <a:off x="3978276" y="3303587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2" name="Text Box 24"/>
          <p:cNvSpPr txBox="1">
            <a:spLocks noChangeArrowheads="1"/>
          </p:cNvSpPr>
          <p:nvPr/>
        </p:nvSpPr>
        <p:spPr bwMode="auto">
          <a:xfrm>
            <a:off x="2951163" y="339248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-1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83" name="Text Box 25"/>
          <p:cNvSpPr txBox="1">
            <a:spLocks noChangeArrowheads="1"/>
          </p:cNvSpPr>
          <p:nvPr/>
        </p:nvSpPr>
        <p:spPr bwMode="auto">
          <a:xfrm>
            <a:off x="5148263" y="370998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84" name="Text Box 26"/>
          <p:cNvSpPr txBox="1">
            <a:spLocks noChangeArrowheads="1"/>
          </p:cNvSpPr>
          <p:nvPr/>
        </p:nvSpPr>
        <p:spPr bwMode="auto">
          <a:xfrm>
            <a:off x="4062413" y="4071938"/>
            <a:ext cx="5175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Arial" charset="0"/>
              </a:rPr>
              <a:t>.</a:t>
            </a: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-1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61" name="Text Box 28"/>
          <p:cNvSpPr txBox="1">
            <a:spLocks noChangeArrowheads="1"/>
          </p:cNvSpPr>
          <p:nvPr/>
        </p:nvSpPr>
        <p:spPr bwMode="auto">
          <a:xfrm>
            <a:off x="3429000" y="4368800"/>
            <a:ext cx="50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-1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9962" name="Text Box 29"/>
          <p:cNvSpPr txBox="1">
            <a:spLocks noChangeArrowheads="1"/>
          </p:cNvSpPr>
          <p:nvPr/>
        </p:nvSpPr>
        <p:spPr bwMode="auto">
          <a:xfrm>
            <a:off x="2908300" y="38846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-1</a:t>
            </a:r>
            <a:endParaRPr lang="en-US" altLang="cs-CZ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5173663" y="31813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1</a:t>
            </a:r>
            <a:endParaRPr lang="en-US" altLang="cs-CZ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965" name="Text Box 32"/>
          <p:cNvSpPr txBox="1">
            <a:spLocks noChangeArrowheads="1"/>
          </p:cNvSpPr>
          <p:nvPr/>
        </p:nvSpPr>
        <p:spPr bwMode="auto">
          <a:xfrm>
            <a:off x="4583113" y="276701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9966" name="Text Box 33"/>
          <p:cNvSpPr txBox="1">
            <a:spLocks noChangeArrowheads="1"/>
          </p:cNvSpPr>
          <p:nvPr/>
        </p:nvSpPr>
        <p:spPr bwMode="auto">
          <a:xfrm>
            <a:off x="3633788" y="2646363"/>
            <a:ext cx="5762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Arial" charset="0"/>
              </a:rPr>
              <a:t>1,2</a:t>
            </a:r>
            <a:endParaRPr lang="en-US" altLang="cs-CZ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3775075" y="2859088"/>
            <a:ext cx="5762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1</a:t>
            </a:r>
            <a:r>
              <a:rPr lang="cs-CZ" altLang="cs-CZ" sz="3600" baseline="50000">
                <a:solidFill>
                  <a:schemeClr val="bg1"/>
                </a:solidFill>
                <a:latin typeface="Arial" charset="0"/>
              </a:rPr>
              <a:t>.</a:t>
            </a:r>
            <a:endParaRPr lang="en-US" altLang="cs-CZ" sz="3600" baseline="5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184650" y="2809875"/>
            <a:ext cx="46038" cy="46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346450" y="5472113"/>
            <a:ext cx="182563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3538538" y="4984750"/>
            <a:ext cx="180975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3730625" y="4532313"/>
            <a:ext cx="180975" cy="1857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3902075" y="4078288"/>
            <a:ext cx="182563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4121150" y="3621088"/>
            <a:ext cx="180975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4318000" y="3205163"/>
            <a:ext cx="182563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4518025" y="2738438"/>
            <a:ext cx="180975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4702175" y="2259013"/>
            <a:ext cx="180975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3546475" y="5575300"/>
            <a:ext cx="665163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V="1">
            <a:off x="3635375" y="5078413"/>
            <a:ext cx="563563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>
            <a:off x="3841750" y="4643438"/>
            <a:ext cx="384175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3994150" y="4195763"/>
            <a:ext cx="231775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H="1">
            <a:off x="4198938" y="3298825"/>
            <a:ext cx="219075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>
            <a:endCxn id="12" idx="6"/>
          </p:cNvCxnSpPr>
          <p:nvPr/>
        </p:nvCxnSpPr>
        <p:spPr>
          <a:xfrm flipH="1" flipV="1">
            <a:off x="4230688" y="2832100"/>
            <a:ext cx="361950" cy="3175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 flipH="1" flipV="1">
            <a:off x="4206875" y="2355850"/>
            <a:ext cx="582613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3044825" y="5238750"/>
            <a:ext cx="50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-2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6184900" y="5754688"/>
            <a:ext cx="2806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opět: </a:t>
            </a:r>
            <a:r>
              <a:rPr lang="cs-CZ" altLang="cs-CZ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vlastní čas</a:t>
            </a:r>
            <a:r>
              <a:rPr lang="cs-CZ" altLang="cs-CZ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cs-CZ" altLang="cs-CZ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</a:t>
            </a:r>
            <a:r>
              <a:rPr lang="en-US" altLang="cs-CZ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’</a:t>
            </a:r>
            <a:r>
              <a:rPr lang="cs-CZ" altLang="cs-CZ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</a:t>
            </a:r>
            <a:r>
              <a:rPr lang="cs-CZ" altLang="cs-CZ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&lt;</a:t>
            </a:r>
            <a:r>
              <a:rPr lang="cs-CZ" altLang="cs-CZ" i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cs-CZ" altLang="cs-CZ" i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</a:t>
            </a: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4052888" y="4840288"/>
            <a:ext cx="5191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Arial" charset="0"/>
              </a:rPr>
              <a:t>.</a:t>
            </a: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-2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4162425" y="5473700"/>
            <a:ext cx="581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/>
              <a:t>-2,4</a:t>
            </a:r>
          </a:p>
        </p:txBody>
      </p:sp>
      <p:sp>
        <p:nvSpPr>
          <p:cNvPr id="67" name="TextovéPole 66"/>
          <p:cNvSpPr txBox="1">
            <a:spLocks noChangeArrowheads="1"/>
          </p:cNvSpPr>
          <p:nvPr/>
        </p:nvSpPr>
        <p:spPr bwMode="auto">
          <a:xfrm>
            <a:off x="4165600" y="4940300"/>
            <a:ext cx="581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/>
              <a:t>-1,8</a:t>
            </a:r>
          </a:p>
        </p:txBody>
      </p:sp>
      <p:sp>
        <p:nvSpPr>
          <p:cNvPr id="68" name="TextovéPole 67"/>
          <p:cNvSpPr txBox="1">
            <a:spLocks noChangeArrowheads="1"/>
          </p:cNvSpPr>
          <p:nvPr/>
        </p:nvSpPr>
        <p:spPr bwMode="auto">
          <a:xfrm>
            <a:off x="4178300" y="4502150"/>
            <a:ext cx="58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/>
              <a:t>-1,2</a:t>
            </a:r>
          </a:p>
        </p:txBody>
      </p:sp>
      <p:sp>
        <p:nvSpPr>
          <p:cNvPr id="69" name="TextovéPole 68"/>
          <p:cNvSpPr txBox="1">
            <a:spLocks noChangeArrowheads="1"/>
          </p:cNvSpPr>
          <p:nvPr/>
        </p:nvSpPr>
        <p:spPr bwMode="auto">
          <a:xfrm>
            <a:off x="4206875" y="4083050"/>
            <a:ext cx="581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/>
              <a:t>-0,6</a:t>
            </a:r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3644900" y="2212975"/>
            <a:ext cx="5762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Arial" charset="0"/>
              </a:rPr>
              <a:t>1,8</a:t>
            </a:r>
            <a:endParaRPr lang="en-US" altLang="cs-CZ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3614738" y="3144838"/>
            <a:ext cx="5762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Arial" charset="0"/>
              </a:rPr>
              <a:t>0,6</a:t>
            </a:r>
            <a:endParaRPr lang="en-US" altLang="cs-CZ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5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4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83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6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96" presetID="6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108" presetID="6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/>
      <p:bldP spid="2" grpId="0" animBg="1"/>
      <p:bldP spid="39961" grpId="0"/>
      <p:bldP spid="39962" grpId="0"/>
      <p:bldP spid="39963" grpId="0"/>
      <p:bldP spid="39965" grpId="0"/>
      <p:bldP spid="39966" grpId="0"/>
      <p:bldP spid="32" grpId="0"/>
      <p:bldP spid="1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3" grpId="0"/>
      <p:bldP spid="35" grpId="0"/>
      <p:bldP spid="65" grpId="0"/>
      <p:bldP spid="36" grpId="0"/>
      <p:bldP spid="67" grpId="0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488" y="1285875"/>
            <a:ext cx="8951175" cy="543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latin typeface="Book Antiqua" pitchFamily="18" charset="0"/>
              </a:rPr>
              <a:t>„Jsem tu dobře ve druhé ulici doleva???“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latin typeface="Book Antiqua" pitchFamily="18" charset="0"/>
              </a:rPr>
              <a:t>(„To je relativní – </a:t>
            </a:r>
            <a:r>
              <a:rPr lang="cs-CZ" b="1" i="1" dirty="0" smtClean="0">
                <a:latin typeface="Book Antiqua" pitchFamily="18" charset="0"/>
              </a:rPr>
              <a:t>kde</a:t>
            </a:r>
            <a:r>
              <a:rPr lang="cs-CZ" dirty="0" smtClean="0">
                <a:latin typeface="Book Antiqua" pitchFamily="18" charset="0"/>
              </a:rPr>
              <a:t> vám to poradili?“)</a:t>
            </a:r>
            <a:endParaRPr lang="cs-CZ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latin typeface="Book Antiqua" pitchFamily="18" charset="0"/>
              </a:rPr>
              <a:t>Popis polohy závisí vždy na pozorovateli.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>
                <a:latin typeface="Book Antiqua" pitchFamily="18" charset="0"/>
              </a:rPr>
              <a:t>J</a:t>
            </a:r>
            <a:r>
              <a:rPr lang="cs-CZ" dirty="0" smtClean="0">
                <a:latin typeface="Book Antiqua" pitchFamily="18" charset="0"/>
              </a:rPr>
              <a:t>ak popsat polohu vůči pozorovateli?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b="1" i="1" dirty="0" smtClean="0">
                <a:solidFill>
                  <a:schemeClr val="tx1"/>
                </a:solidFill>
                <a:latin typeface="Book Antiqua" pitchFamily="18" charset="0"/>
              </a:rPr>
              <a:t>Vztažná soustava </a:t>
            </a:r>
            <a:r>
              <a:rPr lang="cs-CZ" b="1" i="1" dirty="0" smtClean="0">
                <a:solidFill>
                  <a:srgbClr val="00B0F0"/>
                </a:solidFill>
                <a:latin typeface="Book Antiqua" pitchFamily="18" charset="0"/>
              </a:rPr>
              <a:t>S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počátek </a:t>
            </a:r>
            <a:r>
              <a:rPr lang="cs-CZ" b="1" dirty="0" smtClean="0">
                <a:solidFill>
                  <a:srgbClr val="00B0F0"/>
                </a:solidFill>
                <a:latin typeface="Book Antiqua" pitchFamily="18" charset="0"/>
              </a:rPr>
              <a:t>O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tři směry </a:t>
            </a:r>
            <a:r>
              <a:rPr lang="cs-CZ" i="1" dirty="0" smtClean="0">
                <a:solidFill>
                  <a:srgbClr val="00B0F0"/>
                </a:solidFill>
                <a:latin typeface="Book Antiqua" pitchFamily="18" charset="0"/>
              </a:rPr>
              <a:t>x</a:t>
            </a:r>
            <a:r>
              <a:rPr lang="cs-CZ" i="1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i="1" dirty="0">
                <a:solidFill>
                  <a:srgbClr val="00B0F0"/>
                </a:solidFill>
                <a:latin typeface="Book Antiqua" pitchFamily="18" charset="0"/>
              </a:rPr>
              <a:t>y</a:t>
            </a:r>
            <a:r>
              <a:rPr lang="cs-CZ" i="1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i="1" dirty="0">
                <a:solidFill>
                  <a:srgbClr val="00B0F0"/>
                </a:solidFill>
                <a:latin typeface="Book Antiqua" pitchFamily="18" charset="0"/>
              </a:rPr>
              <a:t>z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tři čísla </a:t>
            </a:r>
            <a:r>
              <a:rPr lang="cs-CZ" i="1" dirty="0" err="1" smtClean="0">
                <a:solidFill>
                  <a:srgbClr val="00B0F0"/>
                </a:solidFill>
                <a:latin typeface="Book Antiqua" pitchFamily="18" charset="0"/>
              </a:rPr>
              <a:t>x</a:t>
            </a:r>
            <a:r>
              <a:rPr lang="cs-CZ" baseline="-25000" dirty="0" err="1" smtClean="0">
                <a:solidFill>
                  <a:srgbClr val="00B0F0"/>
                </a:solidFill>
                <a:latin typeface="Book Antiqua" pitchFamily="18" charset="0"/>
              </a:rPr>
              <a:t>B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i="1" dirty="0" err="1" smtClean="0">
                <a:solidFill>
                  <a:srgbClr val="00B0F0"/>
                </a:solidFill>
                <a:latin typeface="Book Antiqua" pitchFamily="18" charset="0"/>
              </a:rPr>
              <a:t>y</a:t>
            </a:r>
            <a:r>
              <a:rPr lang="cs-CZ" baseline="-25000" dirty="0" err="1">
                <a:solidFill>
                  <a:srgbClr val="00B0F0"/>
                </a:solidFill>
                <a:latin typeface="Book Antiqua" pitchFamily="18" charset="0"/>
              </a:rPr>
              <a:t>B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i="1" dirty="0" err="1" smtClean="0">
                <a:solidFill>
                  <a:srgbClr val="00B0F0"/>
                </a:solidFill>
                <a:latin typeface="Book Antiqua" pitchFamily="18" charset="0"/>
              </a:rPr>
              <a:t>z</a:t>
            </a:r>
            <a:r>
              <a:rPr lang="cs-CZ" baseline="-25000" dirty="0" err="1">
                <a:solidFill>
                  <a:srgbClr val="00B0F0"/>
                </a:solidFill>
                <a:latin typeface="Book Antiqua" pitchFamily="18" charset="0"/>
              </a:rPr>
              <a:t>B</a:t>
            </a:r>
            <a:endParaRPr lang="cs-CZ" i="1" dirty="0" smtClean="0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30213" y="396875"/>
            <a:ext cx="4735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7F727">
                        <a:alpha val="50999"/>
                      </a:srgbClr>
                    </a:gs>
                    <a:gs pos="50000">
                      <a:srgbClr val="FF3300">
                        <a:alpha val="53000"/>
                      </a:srgbClr>
                    </a:gs>
                    <a:gs pos="100000">
                      <a:srgbClr val="27F727">
                        <a:alpha val="50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  <a:defRPr/>
            </a:pPr>
            <a:r>
              <a:rPr lang="cs-CZ" sz="4000" b="1" i="1" dirty="0" smtClean="0">
                <a:solidFill>
                  <a:schemeClr val="tx2"/>
                </a:solidFill>
                <a:latin typeface="Book Antiqua" pitchFamily="18" charset="0"/>
              </a:rPr>
              <a:t>Jak popsat polohu?</a:t>
            </a:r>
            <a:endParaRPr lang="cs-CZ" sz="4000" b="1" i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7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883521" y="6184491"/>
            <a:ext cx="2477729" cy="4916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4883521" y="5456903"/>
            <a:ext cx="1651820" cy="776750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883521" y="3966882"/>
            <a:ext cx="491758" cy="2266772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6089447" y="4073322"/>
            <a:ext cx="482256" cy="1910919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5316141" y="5987845"/>
            <a:ext cx="773306" cy="39329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5705654" y="6007510"/>
            <a:ext cx="367571" cy="21471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546123" y="403830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399469" y="4267431"/>
            <a:ext cx="4651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cs-CZ" baseline="-250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936258" y="5737618"/>
            <a:ext cx="5161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cs-CZ" baseline="-250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38550" y="6100505"/>
            <a:ext cx="4496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cs-CZ" baseline="-250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042254" y="3735106"/>
            <a:ext cx="17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481838" y="5261852"/>
            <a:ext cx="174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cs-CZ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367699" y="6184491"/>
            <a:ext cx="174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cs-CZ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24873" y="6110736"/>
            <a:ext cx="176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pozorovatel  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4868075" y="62107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6257547" y="3800574"/>
            <a:ext cx="3342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2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/>
      <p:bldP spid="22" grpId="0"/>
      <p:bldP spid="23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9940" name="TextovéPole 4"/>
          <p:cNvSpPr txBox="1">
            <a:spLocks noChangeArrowheads="1"/>
          </p:cNvSpPr>
          <p:nvPr/>
        </p:nvSpPr>
        <p:spPr bwMode="auto">
          <a:xfrm>
            <a:off x="4125913" y="333375"/>
            <a:ext cx="360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>
                <a:latin typeface="Book Antiqua" pitchFamily="18" charset="0"/>
              </a:rPr>
              <a:t>„Paradox dvojčat“</a:t>
            </a: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 rot="5400000">
            <a:off x="1818482" y="3806033"/>
            <a:ext cx="4787900" cy="1587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00188" y="3714750"/>
            <a:ext cx="5715000" cy="1588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ovací čára 14"/>
          <p:cNvCxnSpPr>
            <a:cxnSpLocks noChangeShapeType="1"/>
          </p:cNvCxnSpPr>
          <p:nvPr/>
        </p:nvCxnSpPr>
        <p:spPr bwMode="auto">
          <a:xfrm rot="5400000">
            <a:off x="1791758" y="2841626"/>
            <a:ext cx="4714875" cy="200025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ovací čára 18"/>
          <p:cNvCxnSpPr>
            <a:cxnSpLocks noChangeShapeType="1"/>
          </p:cNvCxnSpPr>
          <p:nvPr/>
        </p:nvCxnSpPr>
        <p:spPr bwMode="auto">
          <a:xfrm rot="10800000" flipV="1">
            <a:off x="1714500" y="1456646"/>
            <a:ext cx="4786313" cy="4714875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Přímá spojovací čára 20"/>
          <p:cNvCxnSpPr>
            <a:cxnSpLocks noChangeShapeType="1"/>
          </p:cNvCxnSpPr>
          <p:nvPr/>
        </p:nvCxnSpPr>
        <p:spPr bwMode="auto">
          <a:xfrm>
            <a:off x="1908175" y="1545243"/>
            <a:ext cx="4857750" cy="457200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755650" y="2440290"/>
            <a:ext cx="6357938" cy="2786062"/>
          </a:xfrm>
          <a:prstGeom prst="line">
            <a:avLst/>
          </a:prstGeom>
          <a:noFill/>
          <a:ln w="28575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3955823" y="1203604"/>
            <a:ext cx="1079500" cy="369332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i="1" dirty="0">
                <a:solidFill>
                  <a:srgbClr val="0070C0"/>
                </a:solidFill>
                <a:latin typeface="Book Antiqua" pitchFamily="18" charset="0"/>
              </a:rPr>
              <a:t>=</a:t>
            </a:r>
            <a:r>
              <a:rPr lang="cs-CZ" i="1" dirty="0" err="1">
                <a:solidFill>
                  <a:srgbClr val="0070C0"/>
                </a:solidFill>
                <a:latin typeface="Book Antiqua" pitchFamily="18" charset="0"/>
              </a:rPr>
              <a:t>ct</a:t>
            </a:r>
            <a:endParaRPr lang="cs-CZ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640044" y="3763963"/>
            <a:ext cx="1963738" cy="369332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>
                <a:solidFill>
                  <a:srgbClr val="0070C0"/>
                </a:solidFill>
                <a:latin typeface="Book Antiqua" pitchFamily="18" charset="0"/>
              </a:rPr>
              <a:t>x; </a:t>
            </a:r>
            <a:r>
              <a:rPr lang="cs-CZ" i="1" u="sng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i="1" dirty="0">
                <a:solidFill>
                  <a:srgbClr val="0070C0"/>
                </a:solidFill>
                <a:latin typeface="Book Antiqua" pitchFamily="18" charset="0"/>
              </a:rPr>
              <a:t>o</a:t>
            </a:r>
            <a:r>
              <a:rPr lang="cs-CZ" i="1" u="sng" dirty="0">
                <a:solidFill>
                  <a:srgbClr val="0070C0"/>
                </a:solidFill>
                <a:latin typeface="Book Antiqua" pitchFamily="18" charset="0"/>
              </a:rPr>
              <a:t>u</a:t>
            </a:r>
            <a:r>
              <a:rPr lang="cs-CZ" i="1" dirty="0">
                <a:solidFill>
                  <a:srgbClr val="0070C0"/>
                </a:solidFill>
                <a:latin typeface="Book Antiqua" pitchFamily="18" charset="0"/>
              </a:rPr>
              <a:t>č</a:t>
            </a:r>
            <a:r>
              <a:rPr lang="cs-CZ" i="1" u="sng" dirty="0">
                <a:solidFill>
                  <a:srgbClr val="0070C0"/>
                </a:solidFill>
                <a:latin typeface="Book Antiqua" pitchFamily="18" charset="0"/>
              </a:rPr>
              <a:t>a</a:t>
            </a:r>
            <a:r>
              <a:rPr lang="cs-CZ" i="1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i="1" u="sng" dirty="0">
                <a:solidFill>
                  <a:srgbClr val="0070C0"/>
                </a:solidFill>
                <a:latin typeface="Book Antiqua" pitchFamily="18" charset="0"/>
              </a:rPr>
              <a:t>n</a:t>
            </a:r>
            <a:r>
              <a:rPr lang="cs-CZ" i="1" dirty="0">
                <a:solidFill>
                  <a:srgbClr val="0070C0"/>
                </a:solidFill>
                <a:latin typeface="Book Antiqua" pitchFamily="18" charset="0"/>
              </a:rPr>
              <a:t>o</a:t>
            </a:r>
            <a:r>
              <a:rPr lang="cs-CZ" i="1" u="sng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cs-CZ" i="1" dirty="0">
                <a:solidFill>
                  <a:srgbClr val="0070C0"/>
                </a:solidFill>
                <a:latin typeface="Book Antiqua" pitchFamily="18" charset="0"/>
              </a:rPr>
              <a:t>t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7483139">
            <a:off x="4625973" y="1325419"/>
            <a:ext cx="1520825" cy="376238"/>
          </a:xfrm>
          <a:prstGeom prst="rect">
            <a:avLst/>
          </a:prstGeom>
          <a:solidFill>
            <a:srgbClr val="CC0000">
              <a:alpha val="1607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=</a:t>
            </a:r>
            <a:r>
              <a:rPr lang="cs-CZ" i="1" dirty="0" err="1">
                <a:solidFill>
                  <a:srgbClr val="FF0000"/>
                </a:solidFill>
                <a:latin typeface="Book Antiqua" pitchFamily="18" charset="0"/>
              </a:rPr>
              <a:t>ct</a:t>
            </a:r>
            <a:r>
              <a:rPr lang="en-US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(tam)</a:t>
            </a: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20161315">
            <a:off x="5522879" y="2769986"/>
            <a:ext cx="2126870" cy="369332"/>
          </a:xfrm>
          <a:prstGeom prst="rect">
            <a:avLst/>
          </a:prstGeom>
          <a:solidFill>
            <a:srgbClr val="FF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i="1" noProof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b="1" i="1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i="1" u="sng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cs-CZ" i="1" u="sng" dirty="0">
                <a:solidFill>
                  <a:srgbClr val="FF0000"/>
                </a:solidFill>
                <a:latin typeface="Book Antiqua" pitchFamily="18" charset="0"/>
              </a:rPr>
              <a:t>u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č</a:t>
            </a:r>
            <a:r>
              <a:rPr lang="cs-CZ" i="1" u="sng" dirty="0">
                <a:solidFill>
                  <a:srgbClr val="FF0000"/>
                </a:solidFill>
                <a:latin typeface="Book Antiqua" pitchFamily="18" charset="0"/>
              </a:rPr>
              <a:t>a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i="1" u="sng" dirty="0">
                <a:solidFill>
                  <a:srgbClr val="FF0000"/>
                </a:solidFill>
                <a:latin typeface="Book Antiqua" pitchFamily="18" charset="0"/>
              </a:rPr>
              <a:t>n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cs-CZ" i="1" u="sng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t</a:t>
            </a:r>
            <a:r>
              <a:rPr lang="cs-CZ" i="1" u="sng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cs-CZ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cs-CZ" i="1" dirty="0" smtClean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t</a:t>
            </a:r>
            <a:r>
              <a:rPr lang="cs-CZ" i="1" u="sng" dirty="0">
                <a:solidFill>
                  <a:srgbClr val="FF0000"/>
                </a:solidFill>
                <a:latin typeface="Book Antiqua" pitchFamily="18" charset="0"/>
              </a:rPr>
              <a:t>a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m</a:t>
            </a:r>
            <a:r>
              <a:rPr lang="cs-CZ" i="1" u="sng" dirty="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2" name="TextovéPole 28"/>
          <p:cNvSpPr txBox="1">
            <a:spLocks noChangeArrowheads="1"/>
          </p:cNvSpPr>
          <p:nvPr/>
        </p:nvSpPr>
        <p:spPr bwMode="auto">
          <a:xfrm>
            <a:off x="6443663" y="1125538"/>
            <a:ext cx="1006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i="1">
                <a:latin typeface="Book Antiqua" pitchFamily="18" charset="0"/>
              </a:rPr>
              <a:t>světlo</a:t>
            </a:r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2700338" y="1916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4" name="Freeform 19"/>
          <p:cNvSpPr>
            <a:spLocks/>
          </p:cNvSpPr>
          <p:nvPr/>
        </p:nvSpPr>
        <p:spPr bwMode="auto">
          <a:xfrm>
            <a:off x="2484438" y="1520825"/>
            <a:ext cx="3816350" cy="1476375"/>
          </a:xfrm>
          <a:custGeom>
            <a:avLst/>
            <a:gdLst>
              <a:gd name="T0" fmla="*/ 0 w 2276"/>
              <a:gd name="T1" fmla="*/ 431800 h 930"/>
              <a:gd name="T2" fmla="*/ 1673426 w 2276"/>
              <a:gd name="T3" fmla="*/ 1439863 h 930"/>
              <a:gd name="T4" fmla="*/ 3499439 w 2276"/>
              <a:gd name="T5" fmla="*/ 215900 h 930"/>
              <a:gd name="T6" fmla="*/ 3574894 w 2276"/>
              <a:gd name="T7" fmla="*/ 142875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5" name="Freeform 20"/>
          <p:cNvSpPr>
            <a:spLocks/>
          </p:cNvSpPr>
          <p:nvPr/>
        </p:nvSpPr>
        <p:spPr bwMode="auto">
          <a:xfrm flipV="1">
            <a:off x="2627313" y="4508500"/>
            <a:ext cx="3673475" cy="1547813"/>
          </a:xfrm>
          <a:custGeom>
            <a:avLst/>
            <a:gdLst>
              <a:gd name="T0" fmla="*/ 0 w 2276"/>
              <a:gd name="T1" fmla="*/ 452694 h 930"/>
              <a:gd name="T2" fmla="*/ 1610777 w 2276"/>
              <a:gd name="T3" fmla="*/ 1509534 h 930"/>
              <a:gd name="T4" fmla="*/ 3368428 w 2276"/>
              <a:gd name="T5" fmla="*/ 226347 h 930"/>
              <a:gd name="T6" fmla="*/ 3441058 w 2276"/>
              <a:gd name="T7" fmla="*/ 149788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6" name="Freeform 21"/>
          <p:cNvSpPr>
            <a:spLocks/>
          </p:cNvSpPr>
          <p:nvPr/>
        </p:nvSpPr>
        <p:spPr bwMode="auto">
          <a:xfrm rot="-5614091">
            <a:off x="665163" y="2654300"/>
            <a:ext cx="3816350" cy="1476375"/>
          </a:xfrm>
          <a:custGeom>
            <a:avLst/>
            <a:gdLst>
              <a:gd name="T0" fmla="*/ 0 w 2276"/>
              <a:gd name="T1" fmla="*/ 431800 h 930"/>
              <a:gd name="T2" fmla="*/ 1673426 w 2276"/>
              <a:gd name="T3" fmla="*/ 1439863 h 930"/>
              <a:gd name="T4" fmla="*/ 3499439 w 2276"/>
              <a:gd name="T5" fmla="*/ 215900 h 930"/>
              <a:gd name="T6" fmla="*/ 3574894 w 2276"/>
              <a:gd name="T7" fmla="*/ 142875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7" name="Freeform 22"/>
          <p:cNvSpPr>
            <a:spLocks/>
          </p:cNvSpPr>
          <p:nvPr/>
        </p:nvSpPr>
        <p:spPr bwMode="auto">
          <a:xfrm rot="5230361">
            <a:off x="3978276" y="3303587"/>
            <a:ext cx="3816350" cy="1476375"/>
          </a:xfrm>
          <a:custGeom>
            <a:avLst/>
            <a:gdLst>
              <a:gd name="T0" fmla="*/ 0 w 2276"/>
              <a:gd name="T1" fmla="*/ 431800 h 930"/>
              <a:gd name="T2" fmla="*/ 1673426 w 2276"/>
              <a:gd name="T3" fmla="*/ 1439863 h 930"/>
              <a:gd name="T4" fmla="*/ 3499439 w 2276"/>
              <a:gd name="T5" fmla="*/ 215900 h 930"/>
              <a:gd name="T6" fmla="*/ 3574894 w 2276"/>
              <a:gd name="T7" fmla="*/ 142875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3946526" y="2660952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1</a:t>
            </a:r>
            <a:endParaRPr lang="en-US" dirty="0"/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2982808" y="3399290"/>
            <a:ext cx="53551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/>
              <a:t>-1</a:t>
            </a:r>
            <a:endParaRPr lang="en-US" dirty="0"/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5111188" y="3642779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1</a:t>
            </a:r>
            <a:endParaRPr lang="en-US" dirty="0"/>
          </a:p>
        </p:txBody>
      </p:sp>
      <p:sp>
        <p:nvSpPr>
          <p:cNvPr id="39961" name="Text Box 26"/>
          <p:cNvSpPr txBox="1">
            <a:spLocks noChangeArrowheads="1"/>
          </p:cNvSpPr>
          <p:nvPr/>
        </p:nvSpPr>
        <p:spPr bwMode="auto">
          <a:xfrm>
            <a:off x="4159985" y="4506912"/>
            <a:ext cx="3954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/>
              <a:t>-1</a:t>
            </a:r>
            <a:endParaRPr lang="en-US" dirty="0"/>
          </a:p>
        </p:txBody>
      </p:sp>
      <p:sp>
        <p:nvSpPr>
          <p:cNvPr id="39962" name="Text Box 27"/>
          <p:cNvSpPr txBox="1">
            <a:spLocks noChangeArrowheads="1"/>
          </p:cNvSpPr>
          <p:nvPr/>
        </p:nvSpPr>
        <p:spPr bwMode="auto">
          <a:xfrm>
            <a:off x="3699807" y="4543848"/>
            <a:ext cx="430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>
                <a:solidFill>
                  <a:srgbClr val="FF3300"/>
                </a:solidFill>
              </a:rPr>
              <a:t>-1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9963" name="Text Box 28"/>
          <p:cNvSpPr txBox="1">
            <a:spLocks noChangeArrowheads="1"/>
          </p:cNvSpPr>
          <p:nvPr/>
        </p:nvSpPr>
        <p:spPr bwMode="auto">
          <a:xfrm>
            <a:off x="2868524" y="3878871"/>
            <a:ext cx="4736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 smtClean="0">
                <a:solidFill>
                  <a:srgbClr val="FF0000"/>
                </a:solidFill>
              </a:rPr>
              <a:t>-1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964" name="Text Box 29"/>
          <p:cNvSpPr txBox="1">
            <a:spLocks noChangeArrowheads="1"/>
          </p:cNvSpPr>
          <p:nvPr/>
        </p:nvSpPr>
        <p:spPr bwMode="auto">
          <a:xfrm>
            <a:off x="5173663" y="31813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Přímá spojovací čára 22"/>
          <p:cNvCxnSpPr>
            <a:cxnSpLocks noChangeShapeType="1"/>
          </p:cNvCxnSpPr>
          <p:nvPr/>
        </p:nvCxnSpPr>
        <p:spPr bwMode="auto">
          <a:xfrm rot="10800000" flipV="1">
            <a:off x="4211638" y="2852738"/>
            <a:ext cx="360362" cy="215900"/>
          </a:xfrm>
          <a:prstGeom prst="line">
            <a:avLst/>
          </a:prstGeom>
          <a:noFill/>
          <a:ln w="28575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6" name="Text Box 31"/>
          <p:cNvSpPr txBox="1">
            <a:spLocks noChangeArrowheads="1"/>
          </p:cNvSpPr>
          <p:nvPr/>
        </p:nvSpPr>
        <p:spPr bwMode="auto">
          <a:xfrm>
            <a:off x="4500563" y="27241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FF3300"/>
                </a:solidFill>
              </a:rPr>
              <a:t>1</a:t>
            </a:r>
            <a:endParaRPr lang="en-US">
              <a:solidFill>
                <a:srgbClr val="FF3300"/>
              </a:solidFill>
            </a:endParaRPr>
          </a:p>
        </p:txBody>
      </p:sp>
      <p:cxnSp>
        <p:nvCxnSpPr>
          <p:cNvPr id="6" name="Přímá spojovací čára 14"/>
          <p:cNvCxnSpPr>
            <a:cxnSpLocks noChangeShapeType="1"/>
          </p:cNvCxnSpPr>
          <p:nvPr/>
        </p:nvCxnSpPr>
        <p:spPr bwMode="auto">
          <a:xfrm rot="5400000">
            <a:off x="3960019" y="3104357"/>
            <a:ext cx="863600" cy="360362"/>
          </a:xfrm>
          <a:prstGeom prst="line">
            <a:avLst/>
          </a:prstGeom>
          <a:noFill/>
          <a:ln w="5715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8" name="Line 35"/>
          <p:cNvSpPr>
            <a:spLocks noChangeShapeType="1"/>
          </p:cNvSpPr>
          <p:nvPr/>
        </p:nvSpPr>
        <p:spPr bwMode="auto">
          <a:xfrm flipH="1" flipV="1">
            <a:off x="4211638" y="1989138"/>
            <a:ext cx="360362" cy="8636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9" name="Line 38"/>
          <p:cNvSpPr>
            <a:spLocks noChangeShapeType="1"/>
          </p:cNvSpPr>
          <p:nvPr/>
        </p:nvSpPr>
        <p:spPr bwMode="auto">
          <a:xfrm>
            <a:off x="4211638" y="2708275"/>
            <a:ext cx="360362" cy="144463"/>
          </a:xfrm>
          <a:prstGeom prst="lin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70" name="Text Box 39"/>
          <p:cNvSpPr txBox="1">
            <a:spLocks noChangeArrowheads="1"/>
          </p:cNvSpPr>
          <p:nvPr/>
        </p:nvSpPr>
        <p:spPr bwMode="auto">
          <a:xfrm>
            <a:off x="4212094" y="1779890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FF3300"/>
                </a:solidFill>
              </a:rPr>
              <a:t>2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39971" name="Text Box 40"/>
          <p:cNvSpPr txBox="1">
            <a:spLocks noChangeArrowheads="1"/>
          </p:cNvSpPr>
          <p:nvPr/>
        </p:nvSpPr>
        <p:spPr bwMode="auto">
          <a:xfrm>
            <a:off x="3916246" y="1999748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2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39972" name="Line 42"/>
          <p:cNvSpPr>
            <a:spLocks noChangeShapeType="1"/>
          </p:cNvSpPr>
          <p:nvPr/>
        </p:nvSpPr>
        <p:spPr bwMode="auto">
          <a:xfrm>
            <a:off x="910385" y="1358030"/>
            <a:ext cx="3671887" cy="1511300"/>
          </a:xfrm>
          <a:prstGeom prst="line">
            <a:avLst/>
          </a:prstGeom>
          <a:noFill/>
          <a:ln w="9525">
            <a:solidFill>
              <a:srgbClr val="21780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73" name="Line 44"/>
          <p:cNvSpPr>
            <a:spLocks noChangeShapeType="1"/>
          </p:cNvSpPr>
          <p:nvPr/>
        </p:nvSpPr>
        <p:spPr bwMode="auto">
          <a:xfrm>
            <a:off x="3636286" y="828070"/>
            <a:ext cx="936625" cy="2035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ovéPole 29"/>
          <p:cNvSpPr txBox="1">
            <a:spLocks noChangeArrowheads="1"/>
          </p:cNvSpPr>
          <p:nvPr/>
        </p:nvSpPr>
        <p:spPr bwMode="auto">
          <a:xfrm rot="1352835">
            <a:off x="250825" y="1057275"/>
            <a:ext cx="2089150" cy="376238"/>
          </a:xfrm>
          <a:prstGeom prst="rect">
            <a:avLst/>
          </a:prstGeom>
          <a:solidFill>
            <a:srgbClr val="CCFF99"/>
          </a:solidFill>
          <a:ln w="9525">
            <a:solidFill>
              <a:srgbClr val="32B50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i="1" noProof="1">
                <a:solidFill>
                  <a:srgbClr val="00B050"/>
                </a:solidFill>
                <a:latin typeface="Book Antiqua" pitchFamily="18" charset="0"/>
              </a:rPr>
              <a:t>x</a:t>
            </a:r>
            <a:r>
              <a:rPr lang="en-US" b="1" i="1" dirty="0">
                <a:solidFill>
                  <a:srgbClr val="00B050"/>
                </a:solidFill>
                <a:latin typeface="Book Antiqua" pitchFamily="18" charset="0"/>
              </a:rPr>
              <a:t>’</a:t>
            </a:r>
            <a:r>
              <a:rPr lang="cs-CZ" b="1" i="1" dirty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cs-CZ" i="1" u="sng" dirty="0">
                <a:solidFill>
                  <a:srgbClr val="00B050"/>
                </a:solidFill>
                <a:latin typeface="Book Antiqua" pitchFamily="18" charset="0"/>
              </a:rPr>
              <a:t>s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o</a:t>
            </a:r>
            <a:r>
              <a:rPr lang="cs-CZ" i="1" u="sng" dirty="0">
                <a:solidFill>
                  <a:srgbClr val="00B050"/>
                </a:solidFill>
                <a:latin typeface="Book Antiqua" pitchFamily="18" charset="0"/>
              </a:rPr>
              <a:t>u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č</a:t>
            </a:r>
            <a:r>
              <a:rPr lang="cs-CZ" i="1" u="sng" dirty="0">
                <a:solidFill>
                  <a:srgbClr val="00B050"/>
                </a:solidFill>
                <a:latin typeface="Book Antiqua" pitchFamily="18" charset="0"/>
              </a:rPr>
              <a:t>a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s</a:t>
            </a:r>
            <a:r>
              <a:rPr lang="cs-CZ" i="1" u="sng" dirty="0">
                <a:solidFill>
                  <a:srgbClr val="00B050"/>
                </a:solidFill>
                <a:latin typeface="Book Antiqua" pitchFamily="18" charset="0"/>
              </a:rPr>
              <a:t>n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o</a:t>
            </a:r>
            <a:r>
              <a:rPr lang="cs-CZ" i="1" u="sng" dirty="0">
                <a:solidFill>
                  <a:srgbClr val="00B050"/>
                </a:solidFill>
                <a:latin typeface="Book Antiqua" pitchFamily="18" charset="0"/>
              </a:rPr>
              <a:t>s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cs-CZ" i="1" u="sng" dirty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(</a:t>
            </a:r>
            <a:r>
              <a:rPr lang="cs-CZ" i="1" u="sng" dirty="0">
                <a:solidFill>
                  <a:srgbClr val="00B050"/>
                </a:solidFill>
                <a:latin typeface="Book Antiqua" pitchFamily="18" charset="0"/>
              </a:rPr>
              <a:t>z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p</a:t>
            </a:r>
            <a:r>
              <a:rPr lang="cs-CZ" i="1" u="sng" dirty="0">
                <a:solidFill>
                  <a:srgbClr val="00B050"/>
                </a:solidFill>
                <a:latin typeface="Book Antiqua" pitchFamily="18" charset="0"/>
              </a:rPr>
              <a:t>ě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t</a:t>
            </a:r>
            <a:r>
              <a:rPr lang="cs-CZ" i="1" u="sng" dirty="0">
                <a:solidFill>
                  <a:srgbClr val="00B050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11" name="TextovéPole 28"/>
          <p:cNvSpPr txBox="1">
            <a:spLocks noChangeArrowheads="1"/>
          </p:cNvSpPr>
          <p:nvPr/>
        </p:nvSpPr>
        <p:spPr bwMode="auto">
          <a:xfrm rot="3862740">
            <a:off x="2799606" y="1089099"/>
            <a:ext cx="1520825" cy="376238"/>
          </a:xfrm>
          <a:prstGeom prst="rect">
            <a:avLst/>
          </a:prstGeom>
          <a:solidFill>
            <a:srgbClr val="CCFF99">
              <a:alpha val="16078"/>
            </a:srgbClr>
          </a:solidFill>
          <a:ln w="9525">
            <a:solidFill>
              <a:srgbClr val="32B50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x</a:t>
            </a:r>
            <a:r>
              <a:rPr lang="en-US" i="1" dirty="0">
                <a:solidFill>
                  <a:srgbClr val="00B050"/>
                </a:solidFill>
                <a:latin typeface="Book Antiqua" pitchFamily="18" charset="0"/>
              </a:rPr>
              <a:t>’</a:t>
            </a:r>
            <a:r>
              <a:rPr lang="cs-CZ" baseline="-25000" dirty="0">
                <a:solidFill>
                  <a:srgbClr val="00B050"/>
                </a:solidFill>
                <a:latin typeface="Book Antiqua" pitchFamily="18" charset="0"/>
              </a:rPr>
              <a:t>0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=</a:t>
            </a:r>
            <a:r>
              <a:rPr lang="cs-CZ" i="1" dirty="0" err="1">
                <a:solidFill>
                  <a:srgbClr val="00B050"/>
                </a:solidFill>
                <a:latin typeface="Book Antiqua" pitchFamily="18" charset="0"/>
              </a:rPr>
              <a:t>ct</a:t>
            </a:r>
            <a:r>
              <a:rPr lang="en-US" i="1" dirty="0">
                <a:solidFill>
                  <a:srgbClr val="00B050"/>
                </a:solidFill>
                <a:latin typeface="Book Antiqua" pitchFamily="18" charset="0"/>
              </a:rPr>
              <a:t>’</a:t>
            </a:r>
            <a:r>
              <a:rPr lang="cs-CZ" i="1" dirty="0">
                <a:solidFill>
                  <a:srgbClr val="00B050"/>
                </a:solidFill>
                <a:latin typeface="Book Antiqua" pitchFamily="18" charset="0"/>
              </a:rPr>
              <a:t>(zpět)</a:t>
            </a:r>
          </a:p>
        </p:txBody>
      </p:sp>
      <p:sp>
        <p:nvSpPr>
          <p:cNvPr id="40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41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40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2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9252A893-4748-4B40-A165-77A62AF1CBA9}" type="slidenum">
              <a:rPr lang="cs-CZ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41</a:t>
            </a:fld>
            <a:endParaRPr lang="cs-CZ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43012" name="TextovéPole 4"/>
          <p:cNvSpPr txBox="1">
            <a:spLocks noChangeArrowheads="1"/>
          </p:cNvSpPr>
          <p:nvPr/>
        </p:nvSpPr>
        <p:spPr bwMode="auto">
          <a:xfrm>
            <a:off x="1692275" y="333375"/>
            <a:ext cx="5691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i="1">
                <a:solidFill>
                  <a:schemeClr val="tx1"/>
                </a:solidFill>
                <a:latin typeface="Book Antiqua" pitchFamily="18" charset="0"/>
              </a:rPr>
              <a:t>„Dlouhé auto v krátké garáži“</a:t>
            </a:r>
          </a:p>
        </p:txBody>
      </p:sp>
      <p:cxnSp>
        <p:nvCxnSpPr>
          <p:cNvPr id="7" name="Přímá spojovací čára 6"/>
          <p:cNvCxnSpPr>
            <a:cxnSpLocks noChangeShapeType="1"/>
          </p:cNvCxnSpPr>
          <p:nvPr/>
        </p:nvCxnSpPr>
        <p:spPr bwMode="auto">
          <a:xfrm rot="5400000">
            <a:off x="1818482" y="3877472"/>
            <a:ext cx="4787900" cy="1587"/>
          </a:xfrm>
          <a:prstGeom prst="line">
            <a:avLst/>
          </a:prstGeom>
          <a:noFill/>
          <a:ln w="28575" algn="ctr">
            <a:solidFill>
              <a:srgbClr val="00B0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500188" y="3714750"/>
            <a:ext cx="5715000" cy="1588"/>
          </a:xfrm>
          <a:prstGeom prst="line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ovací čára 18"/>
          <p:cNvCxnSpPr>
            <a:cxnSpLocks noChangeShapeType="1"/>
          </p:cNvCxnSpPr>
          <p:nvPr/>
        </p:nvCxnSpPr>
        <p:spPr bwMode="auto">
          <a:xfrm flipH="1">
            <a:off x="1714501" y="1128715"/>
            <a:ext cx="5071444" cy="5052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glow rad="635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Přímá spojovací čára 20"/>
          <p:cNvCxnSpPr>
            <a:cxnSpLocks noChangeShapeType="1"/>
          </p:cNvCxnSpPr>
          <p:nvPr/>
        </p:nvCxnSpPr>
        <p:spPr bwMode="auto">
          <a:xfrm>
            <a:off x="1908175" y="1543106"/>
            <a:ext cx="4857750" cy="457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glow rad="635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ovéPole 25"/>
          <p:cNvSpPr txBox="1">
            <a:spLocks noChangeArrowheads="1"/>
          </p:cNvSpPr>
          <p:nvPr/>
        </p:nvSpPr>
        <p:spPr bwMode="auto">
          <a:xfrm rot="16200000">
            <a:off x="3366888" y="1525693"/>
            <a:ext cx="1079500" cy="4572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</a:t>
            </a:r>
            <a:r>
              <a:rPr lang="cs-CZ" altLang="cs-CZ" sz="2400" baseline="-25000" dirty="0">
                <a:solidFill>
                  <a:srgbClr val="0070C0"/>
                </a:solidFill>
                <a:latin typeface="Book Antiqua" pitchFamily="18" charset="0"/>
              </a:rPr>
              <a:t>0</a:t>
            </a: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=</a:t>
            </a:r>
            <a:r>
              <a:rPr lang="cs-CZ" altLang="cs-CZ" sz="2400" i="1" dirty="0" err="1">
                <a:solidFill>
                  <a:srgbClr val="0070C0"/>
                </a:solidFill>
                <a:latin typeface="Book Antiqua" pitchFamily="18" charset="0"/>
              </a:rPr>
              <a:t>ct</a:t>
            </a:r>
            <a:endParaRPr lang="cs-CZ" altLang="cs-CZ" sz="2400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800370" y="3751117"/>
            <a:ext cx="1963738" cy="457200"/>
          </a:xfrm>
          <a:prstGeom prst="rect">
            <a:avLst/>
          </a:prstGeom>
          <a:solidFill>
            <a:srgbClr val="CCECFF"/>
          </a:solidFill>
          <a:ln w="9525">
            <a:solidFill>
              <a:srgbClr val="0070C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Book Antiqua" pitchFamily="18" charset="0"/>
              </a:rPr>
              <a:t>x; současnost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 rot="18307665">
            <a:off x="4944919" y="1125747"/>
            <a:ext cx="1160463" cy="466725"/>
          </a:xfrm>
          <a:prstGeom prst="rect">
            <a:avLst/>
          </a:prstGeom>
          <a:solidFill>
            <a:srgbClr val="FFCCFF">
              <a:alpha val="1607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baseline="-25000" dirty="0">
                <a:solidFill>
                  <a:srgbClr val="FF0000"/>
                </a:solidFill>
                <a:latin typeface="Book Antiqua" pitchFamily="18" charset="0"/>
              </a:rPr>
              <a:t>0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=</a:t>
            </a:r>
            <a:r>
              <a:rPr lang="cs-CZ" altLang="cs-CZ" sz="2400" i="1" dirty="0" err="1">
                <a:solidFill>
                  <a:srgbClr val="FF0000"/>
                </a:solidFill>
                <a:latin typeface="Book Antiqua" pitchFamily="18" charset="0"/>
              </a:rPr>
              <a:t>ct</a:t>
            </a:r>
            <a:r>
              <a:rPr lang="en-US" altLang="cs-CZ" sz="2400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endParaRPr lang="cs-CZ" altLang="cs-CZ" sz="2400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 rot="19532698">
            <a:off x="6008735" y="1969321"/>
            <a:ext cx="1944687" cy="4667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 noProof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altLang="cs-CZ" sz="2400" b="1" i="1" dirty="0">
                <a:solidFill>
                  <a:srgbClr val="FF0000"/>
                </a:solidFill>
                <a:latin typeface="Book Antiqua" pitchFamily="18" charset="0"/>
              </a:rPr>
              <a:t>’</a:t>
            </a:r>
            <a:r>
              <a:rPr lang="cs-CZ" altLang="cs-CZ" sz="2400" b="1" i="1" dirty="0">
                <a:solidFill>
                  <a:srgbClr val="FF0000"/>
                </a:solidFill>
                <a:latin typeface="Book Antiqua" pitchFamily="18" charset="0"/>
              </a:rPr>
              <a:t>; </a:t>
            </a:r>
            <a:r>
              <a:rPr lang="cs-CZ" altLang="cs-CZ" sz="2400" i="1" dirty="0">
                <a:solidFill>
                  <a:srgbClr val="FF0000"/>
                </a:solidFill>
                <a:latin typeface="Book Antiqua" pitchFamily="18" charset="0"/>
              </a:rPr>
              <a:t>současnost</a:t>
            </a:r>
          </a:p>
        </p:txBody>
      </p:sp>
      <p:sp>
        <p:nvSpPr>
          <p:cNvPr id="43021" name="Line 18"/>
          <p:cNvSpPr>
            <a:spLocks noChangeShapeType="1"/>
          </p:cNvSpPr>
          <p:nvPr/>
        </p:nvSpPr>
        <p:spPr bwMode="auto">
          <a:xfrm>
            <a:off x="2700338" y="1916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2" name="Freeform 19"/>
          <p:cNvSpPr>
            <a:spLocks/>
          </p:cNvSpPr>
          <p:nvPr/>
        </p:nvSpPr>
        <p:spPr bwMode="auto">
          <a:xfrm>
            <a:off x="2484438" y="1520825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3" name="Freeform 20"/>
          <p:cNvSpPr>
            <a:spLocks/>
          </p:cNvSpPr>
          <p:nvPr/>
        </p:nvSpPr>
        <p:spPr bwMode="auto">
          <a:xfrm flipV="1">
            <a:off x="2627313" y="4508500"/>
            <a:ext cx="3673475" cy="1547813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4" name="Freeform 21"/>
          <p:cNvSpPr>
            <a:spLocks/>
          </p:cNvSpPr>
          <p:nvPr/>
        </p:nvSpPr>
        <p:spPr bwMode="auto">
          <a:xfrm rot="-5614091">
            <a:off x="665163" y="2654300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5" name="Freeform 22"/>
          <p:cNvSpPr>
            <a:spLocks/>
          </p:cNvSpPr>
          <p:nvPr/>
        </p:nvSpPr>
        <p:spPr bwMode="auto">
          <a:xfrm rot="5230361">
            <a:off x="3978276" y="3303587"/>
            <a:ext cx="3816350" cy="1476375"/>
          </a:xfrm>
          <a:custGeom>
            <a:avLst/>
            <a:gdLst>
              <a:gd name="T0" fmla="*/ 0 w 2276"/>
              <a:gd name="T1" fmla="*/ 2147483647 h 930"/>
              <a:gd name="T2" fmla="*/ 2147483647 w 2276"/>
              <a:gd name="T3" fmla="*/ 2147483647 h 930"/>
              <a:gd name="T4" fmla="*/ 2147483647 w 2276"/>
              <a:gd name="T5" fmla="*/ 2147483647 h 930"/>
              <a:gd name="T6" fmla="*/ 2147483647 w 2276"/>
              <a:gd name="T7" fmla="*/ 2147483647 h 9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" h="930">
                <a:moveTo>
                  <a:pt x="0" y="272"/>
                </a:moveTo>
                <a:cubicBezTo>
                  <a:pt x="325" y="601"/>
                  <a:pt x="650" y="930"/>
                  <a:pt x="998" y="907"/>
                </a:cubicBezTo>
                <a:cubicBezTo>
                  <a:pt x="1346" y="884"/>
                  <a:pt x="1898" y="272"/>
                  <a:pt x="2087" y="136"/>
                </a:cubicBezTo>
                <a:cubicBezTo>
                  <a:pt x="2276" y="0"/>
                  <a:pt x="2204" y="45"/>
                  <a:pt x="2132" y="9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6" name="Text Box 23"/>
          <p:cNvSpPr txBox="1">
            <a:spLocks noChangeArrowheads="1"/>
          </p:cNvSpPr>
          <p:nvPr/>
        </p:nvSpPr>
        <p:spPr bwMode="auto">
          <a:xfrm>
            <a:off x="2916238" y="3357563"/>
            <a:ext cx="5032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-1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5122863" y="369570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28" name="Text Box 25"/>
          <p:cNvSpPr txBox="1">
            <a:spLocks noChangeArrowheads="1"/>
          </p:cNvSpPr>
          <p:nvPr/>
        </p:nvSpPr>
        <p:spPr bwMode="auto">
          <a:xfrm>
            <a:off x="3894138" y="4275138"/>
            <a:ext cx="3984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-1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005" name="Text Box 26"/>
          <p:cNvSpPr txBox="1">
            <a:spLocks noChangeArrowheads="1"/>
          </p:cNvSpPr>
          <p:nvPr/>
        </p:nvSpPr>
        <p:spPr bwMode="auto">
          <a:xfrm>
            <a:off x="3037699" y="4618872"/>
            <a:ext cx="391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solidFill>
                  <a:srgbClr val="FF3300"/>
                </a:solidFill>
                <a:latin typeface="Arial" charset="0"/>
              </a:rPr>
              <a:t>-1</a:t>
            </a:r>
            <a:endParaRPr lang="en-US" altLang="cs-CZ" sz="18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2006" name="Text Box 27"/>
          <p:cNvSpPr txBox="1">
            <a:spLocks noChangeArrowheads="1"/>
          </p:cNvSpPr>
          <p:nvPr/>
        </p:nvSpPr>
        <p:spPr bwMode="auto">
          <a:xfrm>
            <a:off x="2682006" y="4259728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32B503"/>
                </a:solidFill>
                <a:latin typeface="Arial" charset="0"/>
              </a:rPr>
              <a:t>-1</a:t>
            </a:r>
            <a:endParaRPr lang="en-US" altLang="cs-CZ" sz="1800" dirty="0">
              <a:solidFill>
                <a:srgbClr val="32B503"/>
              </a:solidFill>
              <a:latin typeface="Arial" charset="0"/>
            </a:endParaRPr>
          </a:p>
        </p:txBody>
      </p:sp>
      <p:sp>
        <p:nvSpPr>
          <p:cNvPr id="42007" name="Text Box 28"/>
          <p:cNvSpPr txBox="1">
            <a:spLocks noChangeArrowheads="1"/>
          </p:cNvSpPr>
          <p:nvPr/>
        </p:nvSpPr>
        <p:spPr bwMode="auto">
          <a:xfrm>
            <a:off x="5435600" y="27749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32B503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32B503"/>
              </a:solidFill>
              <a:latin typeface="Arial" charset="0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4771057" y="2234956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Arial" charset="0"/>
              </a:rPr>
              <a:t>1</a:t>
            </a:r>
            <a:endParaRPr lang="en-US" altLang="cs-CZ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3033" name="Text Box 36"/>
          <p:cNvSpPr txBox="1">
            <a:spLocks noChangeArrowheads="1"/>
          </p:cNvSpPr>
          <p:nvPr/>
        </p:nvSpPr>
        <p:spPr bwMode="auto">
          <a:xfrm>
            <a:off x="3924300" y="292417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010" name="Line 38"/>
          <p:cNvSpPr>
            <a:spLocks noChangeShapeType="1"/>
          </p:cNvSpPr>
          <p:nvPr/>
        </p:nvSpPr>
        <p:spPr bwMode="auto">
          <a:xfrm flipH="1">
            <a:off x="2275654" y="985376"/>
            <a:ext cx="3899004" cy="53963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1" name="Line 40"/>
          <p:cNvSpPr>
            <a:spLocks noChangeShapeType="1"/>
          </p:cNvSpPr>
          <p:nvPr/>
        </p:nvSpPr>
        <p:spPr bwMode="auto">
          <a:xfrm flipV="1">
            <a:off x="1476375" y="1876975"/>
            <a:ext cx="5472113" cy="36734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2" name="Line 41"/>
          <p:cNvSpPr>
            <a:spLocks noChangeShapeType="1"/>
          </p:cNvSpPr>
          <p:nvPr/>
        </p:nvSpPr>
        <p:spPr bwMode="auto">
          <a:xfrm flipH="1">
            <a:off x="3492500" y="1268413"/>
            <a:ext cx="3094038" cy="4465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3" name="Line 43"/>
          <p:cNvSpPr>
            <a:spLocks noChangeShapeType="1"/>
          </p:cNvSpPr>
          <p:nvPr/>
        </p:nvSpPr>
        <p:spPr bwMode="auto">
          <a:xfrm flipV="1">
            <a:off x="4211638" y="2924175"/>
            <a:ext cx="1223962" cy="792163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4" name="Line 44"/>
          <p:cNvSpPr>
            <a:spLocks noChangeShapeType="1"/>
          </p:cNvSpPr>
          <p:nvPr/>
        </p:nvSpPr>
        <p:spPr bwMode="auto">
          <a:xfrm flipV="1">
            <a:off x="3635375" y="3716338"/>
            <a:ext cx="1223963" cy="792162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5" name="Line 45"/>
          <p:cNvSpPr>
            <a:spLocks noChangeShapeType="1"/>
          </p:cNvSpPr>
          <p:nvPr/>
        </p:nvSpPr>
        <p:spPr bwMode="auto">
          <a:xfrm flipV="1">
            <a:off x="2959100" y="4532313"/>
            <a:ext cx="1366838" cy="863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6" name="Line 46"/>
          <p:cNvSpPr>
            <a:spLocks noChangeShapeType="1"/>
          </p:cNvSpPr>
          <p:nvPr/>
        </p:nvSpPr>
        <p:spPr bwMode="auto">
          <a:xfrm flipV="1">
            <a:off x="5078943" y="1655371"/>
            <a:ext cx="1223963" cy="792163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2" name="Přímá spojovací čára 6"/>
          <p:cNvCxnSpPr>
            <a:cxnSpLocks noChangeShapeType="1"/>
          </p:cNvCxnSpPr>
          <p:nvPr/>
        </p:nvCxnSpPr>
        <p:spPr bwMode="auto">
          <a:xfrm rot="5400000">
            <a:off x="2682082" y="4091782"/>
            <a:ext cx="4787900" cy="1587"/>
          </a:xfrm>
          <a:prstGeom prst="line">
            <a:avLst/>
          </a:prstGeom>
          <a:noFill/>
          <a:ln w="28575" algn="ctr">
            <a:solidFill>
              <a:srgbClr val="00B0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42" name="AutoShape 50"/>
          <p:cNvSpPr>
            <a:spLocks noChangeArrowheads="1"/>
          </p:cNvSpPr>
          <p:nvPr/>
        </p:nvSpPr>
        <p:spPr bwMode="auto">
          <a:xfrm>
            <a:off x="4211638" y="4941888"/>
            <a:ext cx="863600" cy="431800"/>
          </a:xfrm>
          <a:prstGeom prst="leftRightArrow">
            <a:avLst>
              <a:gd name="adj1" fmla="val 50000"/>
              <a:gd name="adj2" fmla="val 33380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43" name="Text Box 51"/>
          <p:cNvSpPr txBox="1">
            <a:spLocks noChangeArrowheads="1"/>
          </p:cNvSpPr>
          <p:nvPr/>
        </p:nvSpPr>
        <p:spPr bwMode="auto">
          <a:xfrm>
            <a:off x="4128926" y="5295161"/>
            <a:ext cx="9931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3D251D"/>
                </a:solidFill>
                <a:latin typeface="Arial" charset="0"/>
              </a:rPr>
              <a:t>garáž</a:t>
            </a:r>
            <a:br>
              <a:rPr lang="cs-CZ" altLang="cs-CZ" sz="1800" b="1" dirty="0">
                <a:solidFill>
                  <a:srgbClr val="3D251D"/>
                </a:solidFill>
                <a:latin typeface="Arial" charset="0"/>
              </a:rPr>
            </a:br>
            <a:r>
              <a:rPr lang="cs-CZ" altLang="cs-CZ" sz="1800" b="1" dirty="0">
                <a:solidFill>
                  <a:srgbClr val="3D251D"/>
                </a:solidFill>
                <a:latin typeface="Arial" charset="0"/>
              </a:rPr>
              <a:t>&lt; </a:t>
            </a:r>
            <a:r>
              <a:rPr lang="cs-CZ" altLang="cs-CZ" sz="1800" b="1" dirty="0" smtClean="0">
                <a:solidFill>
                  <a:srgbClr val="3D251D"/>
                </a:solidFill>
                <a:latin typeface="Arial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 smtClean="0">
                <a:solidFill>
                  <a:srgbClr val="002060"/>
                </a:solidFill>
                <a:latin typeface="Arial" charset="0"/>
              </a:rPr>
              <a:t>zavřená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 smtClean="0">
                <a:solidFill>
                  <a:srgbClr val="0070C0"/>
                </a:solidFill>
                <a:latin typeface="Arial" charset="0"/>
              </a:rPr>
              <a:t>otevřená</a:t>
            </a:r>
            <a:endParaRPr lang="en-US" altLang="cs-CZ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2020" name="WordArt 52"/>
          <p:cNvSpPr>
            <a:spLocks noChangeArrowheads="1" noChangeShapeType="1" noTextEdit="1"/>
          </p:cNvSpPr>
          <p:nvPr/>
        </p:nvSpPr>
        <p:spPr bwMode="auto">
          <a:xfrm rot="-446283">
            <a:off x="2657475" y="5518150"/>
            <a:ext cx="838200" cy="1089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cs-CZ" sz="3600" kern="10" dirty="0">
                <a:ln w="9525">
                  <a:round/>
                  <a:headEnd/>
                  <a:tailEnd/>
                </a:ln>
                <a:solidFill>
                  <a:srgbClr val="92D050"/>
                </a:solidFill>
                <a:latin typeface="Impact"/>
              </a:rPr>
              <a:t>Auto</a:t>
            </a:r>
            <a:br>
              <a:rPr lang="cs-CZ" sz="3600" kern="10" dirty="0">
                <a:ln w="9525">
                  <a:round/>
                  <a:headEnd/>
                  <a:tailEnd/>
                </a:ln>
                <a:solidFill>
                  <a:srgbClr val="92D050"/>
                </a:solidFill>
                <a:latin typeface="Impact"/>
              </a:rPr>
            </a:br>
            <a:endParaRPr lang="cs-CZ" sz="3600" kern="10" dirty="0">
              <a:ln w="9525">
                <a:round/>
                <a:headEnd/>
                <a:tailEnd/>
              </a:ln>
              <a:solidFill>
                <a:srgbClr val="92D050"/>
              </a:solidFill>
              <a:latin typeface="Impact"/>
            </a:endParaRPr>
          </a:p>
          <a:p>
            <a:pPr algn="ctr"/>
            <a:r>
              <a:rPr lang="cs-CZ" sz="3600" kern="10" dirty="0">
                <a:ln w="9525">
                  <a:round/>
                  <a:headEnd/>
                  <a:tailEnd/>
                </a:ln>
                <a:solidFill>
                  <a:srgbClr val="92D050"/>
                </a:solidFill>
                <a:latin typeface="Impact"/>
              </a:rPr>
              <a:t>1</a:t>
            </a:r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V="1">
            <a:off x="4756150" y="2187575"/>
            <a:ext cx="1223963" cy="792163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5178425" y="3727450"/>
            <a:ext cx="0" cy="278765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4827588" y="3640138"/>
            <a:ext cx="139700" cy="1492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5006975" y="3387725"/>
            <a:ext cx="138113" cy="1508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4324350" y="3371850"/>
            <a:ext cx="139700" cy="1508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7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cxnSp>
        <p:nvCxnSpPr>
          <p:cNvPr id="57" name="Přímá spojnice 56"/>
          <p:cNvCxnSpPr>
            <a:stCxn id="45" idx="4"/>
          </p:cNvCxnSpPr>
          <p:nvPr/>
        </p:nvCxnSpPr>
        <p:spPr>
          <a:xfrm>
            <a:off x="5076032" y="3538538"/>
            <a:ext cx="18710" cy="29658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endCxn id="42013" idx="0"/>
          </p:cNvCxnSpPr>
          <p:nvPr/>
        </p:nvCxnSpPr>
        <p:spPr>
          <a:xfrm flipH="1">
            <a:off x="4211638" y="1539875"/>
            <a:ext cx="1746" cy="21764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5067972" y="1470025"/>
            <a:ext cx="20199" cy="97064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>
            <a:off x="4201886" y="4797425"/>
            <a:ext cx="9752" cy="16880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42015" idx="0"/>
          </p:cNvCxnSpPr>
          <p:nvPr/>
        </p:nvCxnSpPr>
        <p:spPr>
          <a:xfrm>
            <a:off x="2959100" y="5395913"/>
            <a:ext cx="768074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/>
          <p:cNvSpPr/>
          <p:nvPr/>
        </p:nvSpPr>
        <p:spPr>
          <a:xfrm>
            <a:off x="4143376" y="3640647"/>
            <a:ext cx="139700" cy="150812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4305300" y="6331829"/>
            <a:ext cx="631347" cy="11168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V="1">
            <a:off x="4305300" y="6097533"/>
            <a:ext cx="631347" cy="11168"/>
          </a:xfrm>
          <a:prstGeom prst="line">
            <a:avLst/>
          </a:prstGeom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42005" grpId="0"/>
      <p:bldP spid="42006" grpId="0"/>
      <p:bldP spid="42007" grpId="0"/>
      <p:bldP spid="42008" grpId="0"/>
      <p:bldP spid="42010" grpId="0" animBg="1"/>
      <p:bldP spid="42011" grpId="0" animBg="1"/>
      <p:bldP spid="42012" grpId="0" animBg="1"/>
      <p:bldP spid="42013" grpId="0" animBg="1"/>
      <p:bldP spid="42014" grpId="0" animBg="1"/>
      <p:bldP spid="42015" grpId="0" animBg="1"/>
      <p:bldP spid="42016" grpId="0" animBg="1"/>
      <p:bldP spid="43042" grpId="0" animBg="1"/>
      <p:bldP spid="43043" grpId="0"/>
      <p:bldP spid="42020" grpId="0"/>
      <p:bldP spid="37" grpId="0" animBg="1"/>
      <p:bldP spid="11" grpId="0" animBg="1"/>
      <p:bldP spid="45" grpId="0" animBg="1"/>
      <p:bldP spid="46" grpId="0" animBg="1"/>
      <p:bldP spid="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94775" y="1791222"/>
            <a:ext cx="8458200" cy="4829192"/>
          </a:xfrm>
        </p:spPr>
        <p:txBody>
          <a:bodyPr/>
          <a:lstStyle/>
          <a:p>
            <a:pPr algn="ctr"/>
            <a:r>
              <a:rPr lang="cs-CZ" sz="20000" smtClean="0">
                <a:sym typeface="Wingdings" panose="05000000000000000000" pitchFamily="2" charset="2"/>
              </a:rPr>
              <a:t></a:t>
            </a:r>
            <a:endParaRPr lang="cs-CZ" sz="20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0475" y="758892"/>
            <a:ext cx="8686800" cy="1184825"/>
          </a:xfrm>
        </p:spPr>
        <p:txBody>
          <a:bodyPr/>
          <a:lstStyle/>
          <a:p>
            <a:pPr algn="ctr"/>
            <a:r>
              <a:rPr lang="cs-CZ" dirty="0" smtClean="0"/>
              <a:t>Konec základní </a:t>
            </a:r>
            <a:r>
              <a:rPr lang="cs-CZ" dirty="0" err="1" smtClean="0"/>
              <a:t>inforamce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7950" y="1557338"/>
            <a:ext cx="9251950" cy="977900"/>
          </a:xfrm>
        </p:spPr>
        <p:txBody>
          <a:bodyPr/>
          <a:lstStyle/>
          <a:p>
            <a:pPr lvl="1" eaLnBrk="1" hangingPunct="1"/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Čtverec intervalu (</a:t>
            </a:r>
            <a:r>
              <a:rPr lang="en-GB" smtClean="0">
                <a:solidFill>
                  <a:schemeClr val="tx1"/>
                </a:solidFill>
                <a:latin typeface="Book Antiqua" pitchFamily="18" charset="0"/>
              </a:rPr>
              <a:t>&gt;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 0: prostoru, </a:t>
            </a:r>
            <a:r>
              <a:rPr lang="en-GB" smtClean="0">
                <a:solidFill>
                  <a:schemeClr val="tx1"/>
                </a:solidFill>
                <a:latin typeface="Book Antiqua" pitchFamily="18" charset="0"/>
              </a:rPr>
              <a:t>&lt;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 0: času podobný) </a:t>
            </a:r>
            <a:br>
              <a:rPr lang="cs-CZ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I</a:t>
            </a:r>
            <a:r>
              <a:rPr lang="cs-CZ" baseline="30000" smtClean="0">
                <a:solidFill>
                  <a:schemeClr val="tx1"/>
                </a:solidFill>
                <a:latin typeface="Book Antiqua" pitchFamily="18" charset="0"/>
              </a:rPr>
              <a:t>2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baseline="30000" smtClean="0">
                <a:solidFill>
                  <a:schemeClr val="tx1"/>
                </a:solidFill>
                <a:latin typeface="Book Antiqua" pitchFamily="18" charset="0"/>
              </a:rPr>
              <a:t>2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+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y</a:t>
            </a:r>
            <a:r>
              <a:rPr lang="cs-CZ" baseline="30000" smtClean="0">
                <a:solidFill>
                  <a:schemeClr val="tx1"/>
                </a:solidFill>
                <a:latin typeface="Book Antiqua" pitchFamily="18" charset="0"/>
              </a:rPr>
              <a:t>2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+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z</a:t>
            </a:r>
            <a:r>
              <a:rPr lang="cs-CZ" baseline="30000" smtClean="0">
                <a:solidFill>
                  <a:schemeClr val="tx1"/>
                </a:solidFill>
                <a:latin typeface="Book Antiqua" pitchFamily="18" charset="0"/>
              </a:rPr>
              <a:t>2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– 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c</a:t>
            </a:r>
            <a:r>
              <a:rPr lang="cs-CZ" baseline="30000" smtClean="0">
                <a:solidFill>
                  <a:schemeClr val="tx1"/>
                </a:solidFill>
                <a:latin typeface="Book Antiqua" pitchFamily="18" charset="0"/>
              </a:rPr>
              <a:t>2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t</a:t>
            </a:r>
            <a:r>
              <a:rPr lang="cs-CZ" baseline="30000" smtClean="0">
                <a:solidFill>
                  <a:schemeClr val="tx1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41987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827088" y="423863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Invarianty Lorentzových trafo</a:t>
            </a:r>
            <a:endParaRPr lang="en-US" sz="4000" b="1" i="1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-107950" y="2492375"/>
            <a:ext cx="92519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>
                <a:latin typeface="Book Antiqua" pitchFamily="18" charset="0"/>
              </a:rPr>
              <a:t>I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>
                <a:latin typeface="Book Antiqua" pitchFamily="18" charset="0"/>
              </a:rPr>
              <a:t> = 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30000">
                <a:latin typeface="Book Antiqua" pitchFamily="18" charset="0"/>
              </a:rPr>
              <a:t>2 </a:t>
            </a:r>
            <a:r>
              <a:rPr lang="cs-CZ" sz="2800">
                <a:latin typeface="Book Antiqua" pitchFamily="18" charset="0"/>
              </a:rPr>
              <a:t>+</a:t>
            </a:r>
            <a:r>
              <a:rPr lang="cs-CZ" sz="2800" i="1">
                <a:latin typeface="Book Antiqua" pitchFamily="18" charset="0"/>
              </a:rPr>
              <a:t>y</a:t>
            </a:r>
            <a:r>
              <a:rPr lang="cs-CZ" sz="2800" baseline="30000">
                <a:latin typeface="Book Antiqua" pitchFamily="18" charset="0"/>
              </a:rPr>
              <a:t>2 </a:t>
            </a:r>
            <a:r>
              <a:rPr lang="cs-CZ" sz="2800">
                <a:latin typeface="Book Antiqua" pitchFamily="18" charset="0"/>
              </a:rPr>
              <a:t>+</a:t>
            </a:r>
            <a:r>
              <a:rPr lang="cs-CZ" sz="2800" i="1">
                <a:latin typeface="Book Antiqua" pitchFamily="18" charset="0"/>
              </a:rPr>
              <a:t>z</a:t>
            </a:r>
            <a:r>
              <a:rPr lang="cs-CZ" sz="2800" baseline="30000">
                <a:latin typeface="Book Antiqua" pitchFamily="18" charset="0"/>
              </a:rPr>
              <a:t>2 </a:t>
            </a:r>
            <a:r>
              <a:rPr lang="cs-CZ" sz="2800">
                <a:latin typeface="Book Antiqua" pitchFamily="18" charset="0"/>
              </a:rPr>
              <a:t>– 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-25000">
                <a:latin typeface="Book Antiqua" pitchFamily="18" charset="0"/>
              </a:rPr>
              <a:t>0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>
                <a:latin typeface="Book Antiqua" pitchFamily="18" charset="0"/>
              </a:rPr>
              <a:t>		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-25000">
                <a:latin typeface="Book Antiqua" pitchFamily="18" charset="0"/>
              </a:rPr>
              <a:t>0</a:t>
            </a:r>
            <a:r>
              <a:rPr lang="cs-CZ" sz="2800">
                <a:latin typeface="Book Antiqua" pitchFamily="18" charset="0"/>
              </a:rPr>
              <a:t> = </a:t>
            </a:r>
            <a:r>
              <a:rPr lang="cs-CZ" sz="2800" i="1">
                <a:latin typeface="Book Antiqua" pitchFamily="18" charset="0"/>
              </a:rPr>
              <a:t>c t</a:t>
            </a:r>
            <a:endParaRPr lang="cs-CZ" sz="2800" i="1" baseline="3000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>
                <a:latin typeface="Book Antiqua" pitchFamily="18" charset="0"/>
              </a:rPr>
              <a:t>I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>
                <a:latin typeface="Book Antiqua" pitchFamily="18" charset="0"/>
              </a:rPr>
              <a:t> = 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>
                <a:latin typeface="Book Antiqua" pitchFamily="18" charset="0"/>
              </a:rPr>
              <a:t>– 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-25000">
                <a:latin typeface="Book Antiqua" pitchFamily="18" charset="0"/>
              </a:rPr>
              <a:t>0</a:t>
            </a:r>
            <a:r>
              <a:rPr lang="cs-CZ" sz="2800" baseline="30000">
                <a:latin typeface="Book Antiqua" pitchFamily="18" charset="0"/>
              </a:rPr>
              <a:t>2</a:t>
            </a:r>
          </a:p>
        </p:txBody>
      </p:sp>
      <p:sp>
        <p:nvSpPr>
          <p:cNvPr id="9" name="Zástupný symbol pro obsah 2"/>
          <p:cNvSpPr>
            <a:spLocks/>
          </p:cNvSpPr>
          <p:nvPr/>
        </p:nvSpPr>
        <p:spPr bwMode="auto">
          <a:xfrm>
            <a:off x="-165410" y="3803651"/>
            <a:ext cx="749362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latin typeface="Book Antiqua" pitchFamily="18" charset="0"/>
              </a:rPr>
              <a:t>H. </a:t>
            </a:r>
            <a:r>
              <a:rPr lang="cs-CZ" sz="2800" dirty="0" err="1">
                <a:latin typeface="Book Antiqua" pitchFamily="18" charset="0"/>
              </a:rPr>
              <a:t>Minkowski</a:t>
            </a:r>
            <a:r>
              <a:rPr lang="cs-CZ" sz="2800" dirty="0">
                <a:latin typeface="Book Antiqua" pitchFamily="18" charset="0"/>
              </a:rPr>
              <a:t>:</a:t>
            </a:r>
            <a:br>
              <a:rPr lang="cs-CZ" sz="2800" dirty="0">
                <a:latin typeface="Book Antiqua" pitchFamily="18" charset="0"/>
              </a:rPr>
            </a:br>
            <a:r>
              <a:rPr lang="cs-CZ" sz="2800" i="1" dirty="0">
                <a:latin typeface="Book Antiqua" pitchFamily="18" charset="0"/>
              </a:rPr>
              <a:t>I</a:t>
            </a:r>
            <a:r>
              <a:rPr lang="cs-CZ" sz="2800" baseline="30000" dirty="0">
                <a:latin typeface="Book Antiqua" pitchFamily="18" charset="0"/>
              </a:rPr>
              <a:t>2</a:t>
            </a:r>
            <a:r>
              <a:rPr lang="cs-CZ" sz="2800" dirty="0">
                <a:latin typeface="Book Antiqua" pitchFamily="18" charset="0"/>
              </a:rPr>
              <a:t> = </a:t>
            </a:r>
            <a:r>
              <a:rPr lang="cs-CZ" sz="2800" i="1" dirty="0">
                <a:latin typeface="Book Antiqua" pitchFamily="18" charset="0"/>
              </a:rPr>
              <a:t>x</a:t>
            </a:r>
            <a:r>
              <a:rPr lang="cs-CZ" sz="2800" baseline="30000" dirty="0">
                <a:latin typeface="Book Antiqua" pitchFamily="18" charset="0"/>
              </a:rPr>
              <a:t>2 </a:t>
            </a:r>
            <a:r>
              <a:rPr lang="cs-CZ" sz="2800" dirty="0">
                <a:latin typeface="Book Antiqua" pitchFamily="18" charset="0"/>
              </a:rPr>
              <a:t>+</a:t>
            </a:r>
            <a:r>
              <a:rPr lang="cs-CZ" sz="2800" i="1" dirty="0">
                <a:latin typeface="Book Antiqua" pitchFamily="18" charset="0"/>
              </a:rPr>
              <a:t>y</a:t>
            </a:r>
            <a:r>
              <a:rPr lang="cs-CZ" sz="2800" baseline="30000" dirty="0">
                <a:latin typeface="Book Antiqua" pitchFamily="18" charset="0"/>
              </a:rPr>
              <a:t>2 </a:t>
            </a:r>
            <a:r>
              <a:rPr lang="cs-CZ" sz="2800" dirty="0">
                <a:latin typeface="Book Antiqua" pitchFamily="18" charset="0"/>
              </a:rPr>
              <a:t>+</a:t>
            </a:r>
            <a:r>
              <a:rPr lang="cs-CZ" sz="2800" i="1" dirty="0">
                <a:latin typeface="Book Antiqua" pitchFamily="18" charset="0"/>
              </a:rPr>
              <a:t>z</a:t>
            </a:r>
            <a:r>
              <a:rPr lang="cs-CZ" sz="2800" baseline="30000" dirty="0">
                <a:latin typeface="Book Antiqua" pitchFamily="18" charset="0"/>
              </a:rPr>
              <a:t>2</a:t>
            </a:r>
            <a:r>
              <a:rPr lang="cs-CZ" sz="2800" dirty="0">
                <a:latin typeface="Book Antiqua" pitchFamily="18" charset="0"/>
              </a:rPr>
              <a:t>+</a:t>
            </a:r>
            <a:r>
              <a:rPr lang="cs-CZ" sz="2800" baseline="30000" dirty="0">
                <a:latin typeface="Book Antiqua" pitchFamily="18" charset="0"/>
              </a:rPr>
              <a:t> </a:t>
            </a:r>
            <a:r>
              <a:rPr lang="cs-CZ" sz="2800" i="1" dirty="0">
                <a:latin typeface="Book Antiqua" pitchFamily="18" charset="0"/>
              </a:rPr>
              <a:t>x</a:t>
            </a:r>
            <a:r>
              <a:rPr lang="cs-CZ" sz="2800" baseline="-25000" dirty="0">
                <a:latin typeface="Book Antiqua" pitchFamily="18" charset="0"/>
              </a:rPr>
              <a:t>4</a:t>
            </a:r>
            <a:r>
              <a:rPr lang="cs-CZ" sz="2800" baseline="30000" dirty="0">
                <a:latin typeface="Book Antiqua" pitchFamily="18" charset="0"/>
              </a:rPr>
              <a:t>2</a:t>
            </a:r>
            <a:r>
              <a:rPr lang="cs-CZ" sz="2800" dirty="0">
                <a:latin typeface="Book Antiqua" pitchFamily="18" charset="0"/>
              </a:rPr>
              <a:t> 		</a:t>
            </a:r>
            <a:r>
              <a:rPr lang="cs-CZ" sz="2800" i="1" dirty="0">
                <a:latin typeface="Book Antiqua" pitchFamily="18" charset="0"/>
              </a:rPr>
              <a:t>x</a:t>
            </a:r>
            <a:r>
              <a:rPr lang="cs-CZ" sz="2800" baseline="-25000" dirty="0">
                <a:latin typeface="Book Antiqua" pitchFamily="18" charset="0"/>
              </a:rPr>
              <a:t>4</a:t>
            </a:r>
            <a:r>
              <a:rPr lang="cs-CZ" sz="2800" dirty="0">
                <a:latin typeface="Book Antiqua" pitchFamily="18" charset="0"/>
              </a:rPr>
              <a:t> = i </a:t>
            </a:r>
            <a:r>
              <a:rPr lang="cs-CZ" sz="2800" i="1" dirty="0">
                <a:latin typeface="Book Antiqua" pitchFamily="18" charset="0"/>
              </a:rPr>
              <a:t>c t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 err="1">
                <a:latin typeface="Book Antiqua" pitchFamily="18" charset="0"/>
              </a:rPr>
              <a:t>Pseudoeuklidovská</a:t>
            </a:r>
            <a:r>
              <a:rPr lang="cs-CZ" sz="2800" dirty="0">
                <a:latin typeface="Book Antiqua" pitchFamily="18" charset="0"/>
              </a:rPr>
              <a:t> metrika (i pro různé události A, </a:t>
            </a:r>
            <a:r>
              <a:rPr lang="cs-CZ" sz="2800" dirty="0" smtClean="0">
                <a:latin typeface="Book Antiqua" pitchFamily="18" charset="0"/>
              </a:rPr>
              <a:t>B může být </a:t>
            </a:r>
            <a:r>
              <a:rPr lang="cs-CZ" sz="2800" i="1" dirty="0" smtClean="0">
                <a:latin typeface="Book Antiqua" pitchFamily="18" charset="0"/>
              </a:rPr>
              <a:t>I</a:t>
            </a:r>
            <a:r>
              <a:rPr lang="cs-CZ" sz="2800" baseline="30000" dirty="0" smtClean="0">
                <a:latin typeface="Book Antiqua" pitchFamily="18" charset="0"/>
              </a:rPr>
              <a:t>2</a:t>
            </a:r>
            <a:r>
              <a:rPr lang="cs-CZ" sz="2800" baseline="-25000" dirty="0" smtClean="0">
                <a:latin typeface="Book Antiqua" pitchFamily="18" charset="0"/>
              </a:rPr>
              <a:t>AB</a:t>
            </a:r>
            <a:r>
              <a:rPr lang="cs-CZ" sz="2800" dirty="0" smtClean="0">
                <a:latin typeface="Book Antiqua" pitchFamily="18" charset="0"/>
              </a:rPr>
              <a:t> </a:t>
            </a:r>
            <a:r>
              <a:rPr lang="cs-CZ" sz="2800" dirty="0">
                <a:latin typeface="Book Antiqua" pitchFamily="18" charset="0"/>
              </a:rPr>
              <a:t>= </a:t>
            </a:r>
            <a:r>
              <a:rPr lang="cs-CZ" sz="2800" dirty="0" smtClean="0">
                <a:latin typeface="Book Antiqua" pitchFamily="18" charset="0"/>
              </a:rPr>
              <a:t>0).</a:t>
            </a:r>
            <a:endParaRPr lang="cs-CZ" sz="2800" dirty="0">
              <a:latin typeface="Book Antiqua" pitchFamily="18" charset="0"/>
            </a:endParaRPr>
          </a:p>
        </p:txBody>
      </p:sp>
      <p:sp>
        <p:nvSpPr>
          <p:cNvPr id="10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1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43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7950" y="1557338"/>
            <a:ext cx="9251950" cy="977900"/>
          </a:xfrm>
        </p:spPr>
        <p:txBody>
          <a:bodyPr/>
          <a:lstStyle/>
          <a:p>
            <a:pPr lvl="1" eaLnBrk="1" hangingPunct="1"/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Čtyřvektor polohy 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R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 (posunutí ∆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R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 ): </a:t>
            </a:r>
            <a:br>
              <a:rPr lang="cs-CZ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R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 = {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x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;</a:t>
            </a:r>
            <a:r>
              <a:rPr lang="cs-CZ" baseline="30000" smtClean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y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; 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z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; i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ct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}</a:t>
            </a:r>
          </a:p>
        </p:txBody>
      </p:sp>
      <p:sp>
        <p:nvSpPr>
          <p:cNvPr id="43011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27088" y="423863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Vektor vůči Lorentzovým trafo</a:t>
            </a:r>
            <a:endParaRPr lang="en-US" sz="4000" b="1" i="1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-107950" y="2492375"/>
            <a:ext cx="92519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>
                <a:latin typeface="Book Antiqua" pitchFamily="18" charset="0"/>
              </a:rPr>
              <a:t>R</a:t>
            </a:r>
            <a:r>
              <a:rPr lang="cs-CZ" sz="2800">
                <a:latin typeface="Book Antiqua" pitchFamily="18" charset="0"/>
              </a:rPr>
              <a:t> = {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-25000">
                <a:latin typeface="Book Antiqua" pitchFamily="18" charset="0"/>
              </a:rPr>
              <a:t>1</a:t>
            </a:r>
            <a:r>
              <a:rPr lang="cs-CZ" sz="2800">
                <a:latin typeface="Book Antiqua" pitchFamily="18" charset="0"/>
              </a:rPr>
              <a:t>;</a:t>
            </a:r>
            <a:r>
              <a:rPr lang="cs-CZ" sz="2800" baseline="30000">
                <a:latin typeface="Book Antiqua" pitchFamily="18" charset="0"/>
              </a:rPr>
              <a:t>  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-25000">
                <a:latin typeface="Book Antiqua" pitchFamily="18" charset="0"/>
              </a:rPr>
              <a:t>2</a:t>
            </a:r>
            <a:r>
              <a:rPr lang="cs-CZ" sz="2800">
                <a:latin typeface="Book Antiqua" pitchFamily="18" charset="0"/>
              </a:rPr>
              <a:t>; 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-25000">
                <a:latin typeface="Book Antiqua" pitchFamily="18" charset="0"/>
              </a:rPr>
              <a:t>3</a:t>
            </a:r>
            <a:r>
              <a:rPr lang="cs-CZ" sz="2800">
                <a:latin typeface="Book Antiqua" pitchFamily="18" charset="0"/>
              </a:rPr>
              <a:t>; 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-25000">
                <a:latin typeface="Book Antiqua" pitchFamily="18" charset="0"/>
              </a:rPr>
              <a:t>4</a:t>
            </a:r>
            <a:r>
              <a:rPr lang="cs-CZ" sz="2800">
                <a:latin typeface="Book Antiqua" pitchFamily="18" charset="0"/>
              </a:rPr>
              <a:t>}</a:t>
            </a:r>
            <a:endParaRPr lang="cs-CZ" sz="2800" baseline="30000">
              <a:latin typeface="Book Antiqua" pitchFamily="18" charset="0"/>
            </a:endParaRPr>
          </a:p>
        </p:txBody>
      </p: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-111125" y="3059113"/>
            <a:ext cx="925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>
                <a:latin typeface="Book Antiqua" pitchFamily="18" charset="0"/>
              </a:rPr>
              <a:t>R</a:t>
            </a:r>
            <a:r>
              <a:rPr lang="cs-CZ" sz="2800">
                <a:latin typeface="Book Antiqua" pitchFamily="18" charset="0"/>
              </a:rPr>
              <a:t> = {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-25000">
                <a:latin typeface="Book Antiqua" pitchFamily="18" charset="0"/>
              </a:rPr>
              <a:t>1</a:t>
            </a:r>
            <a:r>
              <a:rPr lang="cs-CZ" sz="2800">
                <a:latin typeface="Book Antiqua" pitchFamily="18" charset="0"/>
              </a:rPr>
              <a:t>;</a:t>
            </a:r>
            <a:r>
              <a:rPr lang="cs-CZ" sz="2800" baseline="30000">
                <a:latin typeface="Book Antiqua" pitchFamily="18" charset="0"/>
              </a:rPr>
              <a:t> </a:t>
            </a:r>
            <a:r>
              <a:rPr lang="cs-CZ" sz="2800">
                <a:latin typeface="Book Antiqua" pitchFamily="18" charset="0"/>
              </a:rPr>
              <a:t>i </a:t>
            </a:r>
            <a:r>
              <a:rPr lang="cs-CZ" sz="2800" i="1">
                <a:latin typeface="Book Antiqua" pitchFamily="18" charset="0"/>
              </a:rPr>
              <a:t>x</a:t>
            </a:r>
            <a:r>
              <a:rPr lang="cs-CZ" sz="2800" baseline="-25000">
                <a:latin typeface="Book Antiqua" pitchFamily="18" charset="0"/>
              </a:rPr>
              <a:t>0</a:t>
            </a:r>
            <a:r>
              <a:rPr lang="cs-CZ" sz="2800">
                <a:latin typeface="Book Antiqua" pitchFamily="18" charset="0"/>
              </a:rPr>
              <a:t>}</a:t>
            </a:r>
          </a:p>
        </p:txBody>
      </p:sp>
      <p:sp>
        <p:nvSpPr>
          <p:cNvPr id="7" name="Zástupný symbol pro obsah 2"/>
          <p:cNvSpPr>
            <a:spLocks/>
          </p:cNvSpPr>
          <p:nvPr/>
        </p:nvSpPr>
        <p:spPr bwMode="auto">
          <a:xfrm>
            <a:off x="-111125" y="3654425"/>
            <a:ext cx="92519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Pozor: čas </a:t>
            </a:r>
            <a:r>
              <a:rPr lang="cs-CZ" sz="2800" i="1">
                <a:latin typeface="Book Antiqua" pitchFamily="18" charset="0"/>
              </a:rPr>
              <a:t>t </a:t>
            </a:r>
            <a:r>
              <a:rPr lang="cs-CZ" sz="2800">
                <a:latin typeface="Book Antiqua" pitchFamily="18" charset="0"/>
              </a:rPr>
              <a:t>není invariant! Je jen jednou ze složek.</a:t>
            </a:r>
            <a:br>
              <a:rPr lang="cs-CZ" sz="2800">
                <a:latin typeface="Book Antiqua" pitchFamily="18" charset="0"/>
              </a:rPr>
            </a:br>
            <a:r>
              <a:rPr lang="cs-CZ" sz="2800">
                <a:latin typeface="Book Antiqua" pitchFamily="18" charset="0"/>
              </a:rPr>
              <a:t>Invariantem je ale </a:t>
            </a:r>
            <a:r>
              <a:rPr lang="cs-CZ" sz="2800" i="1">
                <a:latin typeface="Book Antiqua" pitchFamily="18" charset="0"/>
              </a:rPr>
              <a:t>vlastní čas </a:t>
            </a:r>
            <a:r>
              <a:rPr lang="el-GR" sz="2800" i="1">
                <a:latin typeface="Book Antiqua" pitchFamily="18" charset="0"/>
              </a:rPr>
              <a:t>τ</a:t>
            </a:r>
            <a:r>
              <a:rPr lang="cs-CZ" sz="2800" i="1">
                <a:latin typeface="Book Antiqua" pitchFamily="18" charset="0"/>
              </a:rPr>
              <a:t> = t / </a:t>
            </a:r>
            <a:r>
              <a:rPr lang="el-GR" sz="2800" i="1">
                <a:latin typeface="Book Antiqua" pitchFamily="18" charset="0"/>
              </a:rPr>
              <a:t>γ</a:t>
            </a:r>
            <a:r>
              <a:rPr lang="cs-CZ" sz="2800" i="1">
                <a:latin typeface="Book Antiqua" pitchFamily="18" charset="0"/>
              </a:rPr>
              <a:t>.</a:t>
            </a:r>
            <a:br>
              <a:rPr lang="cs-CZ" sz="2800" i="1">
                <a:latin typeface="Book Antiqua" pitchFamily="18" charset="0"/>
              </a:rPr>
            </a:br>
            <a:endParaRPr lang="el-GR" sz="2800" i="1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b="1">
                <a:latin typeface="Book Antiqua" pitchFamily="18" charset="0"/>
              </a:rPr>
              <a:t>Vlastní čas </a:t>
            </a:r>
            <a:r>
              <a:rPr lang="el-GR" sz="2800" i="1">
                <a:latin typeface="Book Antiqua" pitchFamily="18" charset="0"/>
              </a:rPr>
              <a:t>τ</a:t>
            </a:r>
            <a:r>
              <a:rPr lang="cs-CZ" sz="2800" i="1">
                <a:latin typeface="Book Antiqua" pitchFamily="18" charset="0"/>
              </a:rPr>
              <a:t> = t / </a:t>
            </a:r>
            <a:r>
              <a:rPr lang="el-GR" sz="2800" i="1">
                <a:latin typeface="Book Antiqua" pitchFamily="18" charset="0"/>
              </a:rPr>
              <a:t>γ</a:t>
            </a:r>
            <a:r>
              <a:rPr lang="cs-CZ" sz="2800" i="1">
                <a:latin typeface="Book Antiqua" pitchFamily="18" charset="0"/>
              </a:rPr>
              <a:t> </a:t>
            </a:r>
            <a:r>
              <a:rPr lang="cs-CZ" sz="2800">
                <a:latin typeface="Book Antiqua" pitchFamily="18" charset="0"/>
              </a:rPr>
              <a:t>je invariantní vůči Ltrafo.</a:t>
            </a:r>
            <a:endParaRPr lang="cs-CZ" sz="2800" i="1">
              <a:latin typeface="Book Antiqua" pitchFamily="18" charset="0"/>
            </a:endParaRPr>
          </a:p>
        </p:txBody>
      </p:sp>
      <p:sp>
        <p:nvSpPr>
          <p:cNvPr id="10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1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44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7950" y="1557338"/>
            <a:ext cx="9464675" cy="977900"/>
          </a:xfrm>
        </p:spPr>
        <p:txBody>
          <a:bodyPr/>
          <a:lstStyle/>
          <a:p>
            <a:pPr lvl="1" eaLnBrk="1" hangingPunct="1"/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Časová změna čtyřpolohy podle </a:t>
            </a:r>
            <a:r>
              <a:rPr lang="el-GR" i="1" smtClean="0">
                <a:solidFill>
                  <a:schemeClr val="tx1"/>
                </a:solidFill>
                <a:latin typeface="Book Antiqua" pitchFamily="18" charset="0"/>
              </a:rPr>
              <a:t>τ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: </a:t>
            </a:r>
            <a:br>
              <a:rPr lang="cs-CZ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w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= ∆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R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/ ∆ </a:t>
            </a:r>
            <a:r>
              <a:rPr lang="el-GR" i="1" smtClean="0">
                <a:solidFill>
                  <a:schemeClr val="tx1"/>
                </a:solidFill>
                <a:latin typeface="Book Antiqua" pitchFamily="18" charset="0"/>
              </a:rPr>
              <a:t>τ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 		= </a:t>
            </a:r>
            <a:r>
              <a:rPr lang="el-GR" i="1" smtClean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∆ 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R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/ ∆ 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t 	=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{</a:t>
            </a:r>
            <a:r>
              <a:rPr lang="el-GR" i="1" smtClean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 v;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i</a:t>
            </a:r>
            <a:r>
              <a:rPr lang="el-GR" i="1" smtClean="0">
                <a:solidFill>
                  <a:schemeClr val="tx1"/>
                </a:solidFill>
                <a:latin typeface="Book Antiqua" pitchFamily="18" charset="0"/>
              </a:rPr>
              <a:t>γ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c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}</a:t>
            </a:r>
          </a:p>
        </p:txBody>
      </p:sp>
      <p:sp>
        <p:nvSpPr>
          <p:cNvPr id="44035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27088" y="423863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Čtyřrychlost w</a:t>
            </a:r>
            <a:endParaRPr lang="en-US" sz="4000" b="1" i="1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-107950" y="2492375"/>
            <a:ext cx="92519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Obyčejná rychlost</a:t>
            </a:r>
            <a:r>
              <a:rPr lang="cs-CZ" sz="2800" i="1">
                <a:latin typeface="Book Antiqua" pitchFamily="18" charset="0"/>
              </a:rPr>
              <a:t>: v</a:t>
            </a:r>
            <a:r>
              <a:rPr lang="cs-CZ" sz="2800">
                <a:latin typeface="Book Antiqua" pitchFamily="18" charset="0"/>
              </a:rPr>
              <a:t> = {</a:t>
            </a:r>
            <a:r>
              <a:rPr lang="cs-CZ" sz="2800" i="1">
                <a:latin typeface="Book Antiqua" pitchFamily="18" charset="0"/>
              </a:rPr>
              <a:t>v</a:t>
            </a:r>
            <a:r>
              <a:rPr lang="cs-CZ" sz="2800" baseline="-25000">
                <a:latin typeface="Book Antiqua" pitchFamily="18" charset="0"/>
              </a:rPr>
              <a:t>1</a:t>
            </a:r>
            <a:r>
              <a:rPr lang="cs-CZ" sz="2800">
                <a:latin typeface="Book Antiqua" pitchFamily="18" charset="0"/>
              </a:rPr>
              <a:t>;</a:t>
            </a:r>
            <a:r>
              <a:rPr lang="cs-CZ" sz="2800" baseline="30000">
                <a:latin typeface="Book Antiqua" pitchFamily="18" charset="0"/>
              </a:rPr>
              <a:t>  </a:t>
            </a:r>
            <a:r>
              <a:rPr lang="cs-CZ" sz="2800" i="1">
                <a:latin typeface="Book Antiqua" pitchFamily="18" charset="0"/>
              </a:rPr>
              <a:t>v</a:t>
            </a:r>
            <a:r>
              <a:rPr lang="cs-CZ" sz="2800" baseline="-25000">
                <a:latin typeface="Book Antiqua" pitchFamily="18" charset="0"/>
              </a:rPr>
              <a:t>2</a:t>
            </a:r>
            <a:r>
              <a:rPr lang="cs-CZ" sz="2800">
                <a:latin typeface="Book Antiqua" pitchFamily="18" charset="0"/>
              </a:rPr>
              <a:t>; </a:t>
            </a:r>
            <a:r>
              <a:rPr lang="cs-CZ" sz="2800" i="1">
                <a:latin typeface="Book Antiqua" pitchFamily="18" charset="0"/>
              </a:rPr>
              <a:t>v</a:t>
            </a:r>
            <a:r>
              <a:rPr lang="cs-CZ" sz="2800" baseline="-25000">
                <a:latin typeface="Book Antiqua" pitchFamily="18" charset="0"/>
              </a:rPr>
              <a:t>3</a:t>
            </a:r>
            <a:r>
              <a:rPr lang="cs-CZ" sz="2800">
                <a:latin typeface="Book Antiqua" pitchFamily="18" charset="0"/>
              </a:rPr>
              <a:t>}</a:t>
            </a:r>
            <a:endParaRPr lang="cs-CZ" sz="2800" baseline="30000">
              <a:latin typeface="Book Antiqua" pitchFamily="18" charset="0"/>
            </a:endParaRPr>
          </a:p>
        </p:txBody>
      </p: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-111125" y="3059113"/>
            <a:ext cx="9251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Velikost čtyřrychlosti je konstantní: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>
                <a:latin typeface="Book Antiqua" pitchFamily="18" charset="0"/>
              </a:rPr>
              <a:t>w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>
                <a:latin typeface="Book Antiqua" pitchFamily="18" charset="0"/>
              </a:rPr>
              <a:t> = </a:t>
            </a:r>
            <a:r>
              <a:rPr lang="el-GR" sz="2800" i="1">
                <a:latin typeface="Book Antiqua" pitchFamily="18" charset="0"/>
              </a:rPr>
              <a:t>γ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 i="1">
                <a:latin typeface="Book Antiqua" pitchFamily="18" charset="0"/>
              </a:rPr>
              <a:t>v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 i="1">
                <a:latin typeface="Book Antiqua" pitchFamily="18" charset="0"/>
              </a:rPr>
              <a:t> </a:t>
            </a:r>
            <a:r>
              <a:rPr lang="cs-CZ" sz="2800">
                <a:latin typeface="Book Antiqua" pitchFamily="18" charset="0"/>
              </a:rPr>
              <a:t>–</a:t>
            </a:r>
            <a:r>
              <a:rPr lang="cs-CZ" sz="2800" i="1">
                <a:latin typeface="Book Antiqua" pitchFamily="18" charset="0"/>
              </a:rPr>
              <a:t> </a:t>
            </a:r>
            <a:r>
              <a:rPr lang="el-GR" sz="2800" i="1">
                <a:latin typeface="Book Antiqua" pitchFamily="18" charset="0"/>
              </a:rPr>
              <a:t>γ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 i="1">
                <a:latin typeface="Book Antiqua" pitchFamily="18" charset="0"/>
              </a:rPr>
              <a:t>c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el-GR" sz="2800" i="1">
                <a:latin typeface="Book Antiqua" pitchFamily="18" charset="0"/>
              </a:rPr>
              <a:t> </a:t>
            </a:r>
            <a:r>
              <a:rPr lang="cs-CZ" sz="2800" i="1">
                <a:latin typeface="Book Antiqua" pitchFamily="18" charset="0"/>
              </a:rPr>
              <a:t>= </a:t>
            </a:r>
            <a:r>
              <a:rPr lang="el-GR" sz="2800" i="1">
                <a:latin typeface="Book Antiqua" pitchFamily="18" charset="0"/>
              </a:rPr>
              <a:t>γ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 i="1">
                <a:latin typeface="Book Antiqua" pitchFamily="18" charset="0"/>
              </a:rPr>
              <a:t>c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 i="1">
                <a:latin typeface="Book Antiqua" pitchFamily="18" charset="0"/>
              </a:rPr>
              <a:t> </a:t>
            </a:r>
            <a:r>
              <a:rPr lang="cs-CZ" sz="2800">
                <a:latin typeface="Book Antiqua" pitchFamily="18" charset="0"/>
              </a:rPr>
              <a:t>(</a:t>
            </a:r>
            <a:r>
              <a:rPr lang="cs-CZ" sz="2800" i="1">
                <a:latin typeface="Book Antiqua" pitchFamily="18" charset="0"/>
              </a:rPr>
              <a:t>v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cs-CZ" sz="2800" i="1">
                <a:latin typeface="Book Antiqua" pitchFamily="18" charset="0"/>
              </a:rPr>
              <a:t>/c</a:t>
            </a:r>
            <a:r>
              <a:rPr lang="cs-CZ" sz="2800" baseline="30000">
                <a:latin typeface="Book Antiqua" pitchFamily="18" charset="0"/>
              </a:rPr>
              <a:t>2</a:t>
            </a:r>
            <a:r>
              <a:rPr lang="el-GR" sz="2800" i="1">
                <a:latin typeface="Book Antiqua" pitchFamily="18" charset="0"/>
              </a:rPr>
              <a:t> </a:t>
            </a:r>
            <a:r>
              <a:rPr lang="cs-CZ" sz="2800">
                <a:latin typeface="Book Antiqua" pitchFamily="18" charset="0"/>
              </a:rPr>
              <a:t>– 1) </a:t>
            </a:r>
            <a:r>
              <a:rPr lang="cs-CZ" sz="2800" i="1">
                <a:latin typeface="Book Antiqua" pitchFamily="18" charset="0"/>
              </a:rPr>
              <a:t>= </a:t>
            </a:r>
            <a:r>
              <a:rPr lang="cs-CZ" sz="2800">
                <a:latin typeface="Book Antiqua" pitchFamily="18" charset="0"/>
              </a:rPr>
              <a:t>–</a:t>
            </a:r>
            <a:r>
              <a:rPr lang="cs-CZ" sz="2800" i="1">
                <a:latin typeface="Book Antiqua" pitchFamily="18" charset="0"/>
              </a:rPr>
              <a:t>c</a:t>
            </a:r>
            <a:r>
              <a:rPr lang="cs-CZ" sz="2800" baseline="30000">
                <a:latin typeface="Book Antiqua" pitchFamily="18" charset="0"/>
              </a:rPr>
              <a:t>2</a:t>
            </a:r>
          </a:p>
        </p:txBody>
      </p:sp>
      <p:sp>
        <p:nvSpPr>
          <p:cNvPr id="7" name="Zástupný symbol pro obsah 2"/>
          <p:cNvSpPr>
            <a:spLocks/>
          </p:cNvSpPr>
          <p:nvPr/>
        </p:nvSpPr>
        <p:spPr bwMode="auto">
          <a:xfrm>
            <a:off x="-107950" y="4333875"/>
            <a:ext cx="92519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Proto je čtyřzrychlení vždy kolmé na čtyřrychlost.</a:t>
            </a:r>
            <a:endParaRPr lang="cs-CZ" sz="2800" i="1">
              <a:latin typeface="Book Antiqua" pitchFamily="18" charset="0"/>
            </a:endParaRPr>
          </a:p>
        </p:txBody>
      </p:sp>
      <p:sp>
        <p:nvSpPr>
          <p:cNvPr id="10" name="Zástupný symbol pro datum 7"/>
          <p:cNvSpPr txBox="1">
            <a:spLocks noGrp="1"/>
          </p:cNvSpPr>
          <p:nvPr/>
        </p:nvSpPr>
        <p:spPr bwMode="auto">
          <a:xfrm>
            <a:off x="6484634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1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45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13" y="4119563"/>
            <a:ext cx="9251950" cy="1862137"/>
          </a:xfrm>
        </p:spPr>
        <p:txBody>
          <a:bodyPr/>
          <a:lstStyle/>
          <a:p>
            <a:pPr lvl="1" eaLnBrk="1" hangingPunct="1"/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Zkoumejme zde jen hmotnost setrvačnou. Ta se vyskytuje v klasické mechanice hlavně</a:t>
            </a:r>
          </a:p>
          <a:p>
            <a:pPr lvl="2" eaLnBrk="1" hangingPunct="1"/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v hybnosti 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p = mv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</a:p>
          <a:p>
            <a:pPr lvl="2" eaLnBrk="1" hangingPunct="1"/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ve 2NZ: 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ma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= ∑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F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anebo d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p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/d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t </a:t>
            </a:r>
            <a:r>
              <a:rPr lang="cs-CZ" smtClean="0">
                <a:solidFill>
                  <a:schemeClr val="tx1"/>
                </a:solidFill>
                <a:latin typeface="Book Antiqua" pitchFamily="18" charset="0"/>
              </a:rPr>
              <a:t>= ∑</a:t>
            </a:r>
            <a:r>
              <a:rPr lang="cs-CZ" i="1" smtClean="0">
                <a:solidFill>
                  <a:schemeClr val="tx1"/>
                </a:solidFill>
                <a:latin typeface="Book Antiqua" pitchFamily="18" charset="0"/>
              </a:rPr>
              <a:t>F </a:t>
            </a:r>
          </a:p>
        </p:txBody>
      </p:sp>
      <p:sp>
        <p:nvSpPr>
          <p:cNvPr id="45059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922463" y="423863"/>
            <a:ext cx="3317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Hmotnost m</a:t>
            </a:r>
            <a:endParaRPr lang="en-US" sz="4000" b="1" baseline="-25000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0" y="1211263"/>
            <a:ext cx="9251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Hledáme relativistický ekvivalent klasické veličiny hmotnost </a:t>
            </a:r>
            <a:r>
              <a:rPr lang="cs-CZ" sz="2800" i="1">
                <a:latin typeface="Book Antiqua" pitchFamily="18" charset="0"/>
              </a:rPr>
              <a:t>m</a:t>
            </a:r>
            <a:r>
              <a:rPr lang="cs-CZ" sz="2800">
                <a:latin typeface="Book Antiqua" pitchFamily="18" charset="0"/>
              </a:rPr>
              <a:t>. Uvažme proto, kde se hmotnost vyskytuje.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Jak známo, hmotnost se vyskytuje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cs-CZ" sz="2400">
                <a:latin typeface="Book Antiqua" pitchFamily="18" charset="0"/>
              </a:rPr>
              <a:t>v gravitačním zákoně jako hmotnost gravitační,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cs-CZ" sz="2400">
                <a:latin typeface="Book Antiqua" pitchFamily="18" charset="0"/>
              </a:rPr>
              <a:t>v pohybových rovnicích jako hmotnost setrvačná.</a:t>
            </a:r>
          </a:p>
        </p:txBody>
      </p:sp>
      <p:sp>
        <p:nvSpPr>
          <p:cNvPr id="45065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46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1922463" y="423863"/>
            <a:ext cx="330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Hmotnost m</a:t>
            </a:r>
            <a:endParaRPr lang="en-US" sz="4000" b="1" baseline="-2500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-549275" y="1411288"/>
            <a:ext cx="96932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Vyřešíme nepružnou srážku dvou stejných částic, a to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cs-CZ" sz="2400">
                <a:latin typeface="Book Antiqua" pitchFamily="18" charset="0"/>
              </a:rPr>
              <a:t>v soustavě </a:t>
            </a:r>
            <a:r>
              <a:rPr lang="cs-CZ" sz="2400" i="1">
                <a:latin typeface="Book Antiqua" pitchFamily="18" charset="0"/>
              </a:rPr>
              <a:t>S</a:t>
            </a:r>
            <a:r>
              <a:rPr lang="cs-CZ" sz="2400">
                <a:latin typeface="Book Antiqua" pitchFamily="18" charset="0"/>
              </a:rPr>
              <a:t>, v níž stojí druhá koule,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cs-CZ" sz="2400">
                <a:latin typeface="Book Antiqua" pitchFamily="18" charset="0"/>
              </a:rPr>
              <a:t> v soustavě </a:t>
            </a:r>
            <a:r>
              <a:rPr lang="cs-CZ" sz="2400" i="1">
                <a:latin typeface="Book Antiqua" pitchFamily="18" charset="0"/>
              </a:rPr>
              <a:t>S</a:t>
            </a:r>
            <a:r>
              <a:rPr lang="en-GB" sz="2400">
                <a:latin typeface="Book Antiqua" pitchFamily="18" charset="0"/>
              </a:rPr>
              <a:t>’</a:t>
            </a:r>
            <a:r>
              <a:rPr lang="cs-CZ" sz="2400">
                <a:latin typeface="Book Antiqua" pitchFamily="18" charset="0"/>
              </a:rPr>
              <a:t>, v níž stojí první koule.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Obě řešení pak porovnáme Lorentzovou transformací.</a:t>
            </a:r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774700" y="5257800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>
            <a:off x="2212975" y="5299075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1052513" y="3398838"/>
            <a:ext cx="65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 dirty="0">
                <a:latin typeface="Book Antiqua" pitchFamily="18" charset="0"/>
              </a:rPr>
              <a:t>S</a:t>
            </a:r>
            <a:endParaRPr lang="en-US" sz="2400" i="1" dirty="0">
              <a:latin typeface="Book Antiqua" pitchFamily="18" charset="0"/>
            </a:endParaRPr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6675438" y="3400425"/>
            <a:ext cx="65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 dirty="0">
                <a:latin typeface="Book Antiqua" pitchFamily="18" charset="0"/>
              </a:rPr>
              <a:t>S</a:t>
            </a:r>
            <a:r>
              <a:rPr lang="en-GB" sz="2400" i="1" dirty="0">
                <a:latin typeface="Book Antiqua" pitchFamily="18" charset="0"/>
              </a:rPr>
              <a:t>’</a:t>
            </a:r>
            <a:endParaRPr lang="en-US" sz="2400" i="1" dirty="0">
              <a:latin typeface="Book Antiqua" pitchFamily="18" charset="0"/>
            </a:endParaRP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963613" y="5511800"/>
            <a:ext cx="107156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1697038" y="5083175"/>
            <a:ext cx="50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v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>
            <a:off x="1752600" y="4610100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Oval 16"/>
          <p:cNvSpPr>
            <a:spLocks noChangeArrowheads="1"/>
          </p:cNvSpPr>
          <p:nvPr/>
        </p:nvSpPr>
        <p:spPr bwMode="auto">
          <a:xfrm>
            <a:off x="2257425" y="4625975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Oval 17"/>
          <p:cNvSpPr>
            <a:spLocks noChangeArrowheads="1"/>
          </p:cNvSpPr>
          <p:nvPr/>
        </p:nvSpPr>
        <p:spPr bwMode="auto">
          <a:xfrm>
            <a:off x="2647950" y="3752850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Oval 18"/>
          <p:cNvSpPr>
            <a:spLocks noChangeArrowheads="1"/>
          </p:cNvSpPr>
          <p:nvPr/>
        </p:nvSpPr>
        <p:spPr bwMode="auto">
          <a:xfrm>
            <a:off x="3089275" y="3762375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>
            <a:off x="3448050" y="4011613"/>
            <a:ext cx="636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3749675" y="3630613"/>
            <a:ext cx="50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u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107541" name="Oval 21"/>
          <p:cNvSpPr>
            <a:spLocks noChangeArrowheads="1"/>
          </p:cNvSpPr>
          <p:nvPr/>
        </p:nvSpPr>
        <p:spPr bwMode="auto">
          <a:xfrm>
            <a:off x="6645275" y="5364163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Oval 22"/>
          <p:cNvSpPr>
            <a:spLocks noChangeArrowheads="1"/>
          </p:cNvSpPr>
          <p:nvPr/>
        </p:nvSpPr>
        <p:spPr bwMode="auto">
          <a:xfrm>
            <a:off x="8004175" y="5405438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 flipV="1">
            <a:off x="7335838" y="5608638"/>
            <a:ext cx="977900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7335838" y="5159375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-v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107545" name="Oval 25"/>
          <p:cNvSpPr>
            <a:spLocks noChangeArrowheads="1"/>
          </p:cNvSpPr>
          <p:nvPr/>
        </p:nvSpPr>
        <p:spPr bwMode="auto">
          <a:xfrm>
            <a:off x="6583363" y="4686300"/>
            <a:ext cx="525462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6" name="Oval 26"/>
          <p:cNvSpPr>
            <a:spLocks noChangeArrowheads="1"/>
          </p:cNvSpPr>
          <p:nvPr/>
        </p:nvSpPr>
        <p:spPr bwMode="auto">
          <a:xfrm>
            <a:off x="7088188" y="4702175"/>
            <a:ext cx="525462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5734050" y="3736975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Oval 28"/>
          <p:cNvSpPr>
            <a:spLocks noChangeArrowheads="1"/>
          </p:cNvSpPr>
          <p:nvPr/>
        </p:nvSpPr>
        <p:spPr bwMode="auto">
          <a:xfrm>
            <a:off x="6175375" y="3746500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5103813" y="3592513"/>
            <a:ext cx="84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-u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46108" name="Rectangle 32"/>
          <p:cNvSpPr>
            <a:spLocks noChangeArrowheads="1"/>
          </p:cNvSpPr>
          <p:nvPr/>
        </p:nvSpPr>
        <p:spPr bwMode="auto">
          <a:xfrm>
            <a:off x="433388" y="3494088"/>
            <a:ext cx="87106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i="1"/>
          </a:p>
          <a:p>
            <a:endParaRPr lang="cs-CZ" i="1"/>
          </a:p>
          <a:p>
            <a:endParaRPr lang="cs-CZ" i="1"/>
          </a:p>
          <a:p>
            <a:endParaRPr lang="cs-CZ" i="1"/>
          </a:p>
          <a:p>
            <a:endParaRPr lang="cs-CZ" i="1"/>
          </a:p>
          <a:p>
            <a:endParaRPr lang="cs-CZ" i="1"/>
          </a:p>
        </p:txBody>
      </p:sp>
      <p:sp>
        <p:nvSpPr>
          <p:cNvPr id="107554" name="AutoShape 34"/>
          <p:cNvSpPr>
            <a:spLocks noChangeArrowheads="1"/>
          </p:cNvSpPr>
          <p:nvPr/>
        </p:nvSpPr>
        <p:spPr bwMode="auto">
          <a:xfrm>
            <a:off x="4248150" y="5578475"/>
            <a:ext cx="884238" cy="82232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4402138" y="60086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i="1"/>
              <a:t>čas</a:t>
            </a:r>
            <a:endParaRPr lang="en-US" b="1" i="1"/>
          </a:p>
        </p:txBody>
      </p:sp>
      <p:sp>
        <p:nvSpPr>
          <p:cNvPr id="46111" name="Line 36"/>
          <p:cNvSpPr>
            <a:spLocks noChangeShapeType="1"/>
          </p:cNvSpPr>
          <p:nvPr/>
        </p:nvSpPr>
        <p:spPr bwMode="auto">
          <a:xfrm>
            <a:off x="4686300" y="3581400"/>
            <a:ext cx="0" cy="17907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 flipH="1" flipV="1">
            <a:off x="5176838" y="3990975"/>
            <a:ext cx="679450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835025" y="56769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i="1" baseline="-25000">
                <a:latin typeface="Book Antiqua" pitchFamily="18" charset="0"/>
              </a:rPr>
              <a:t>v</a:t>
            </a:r>
            <a:endParaRPr lang="en-US" sz="2400" i="1" baseline="-25000">
              <a:latin typeface="Book Antiqua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251075" y="5703888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baseline="-25000">
                <a:latin typeface="Book Antiqua" pitchFamily="18" charset="0"/>
              </a:rPr>
              <a:t>0</a:t>
            </a:r>
            <a:endParaRPr lang="en-US" sz="2400" baseline="-25000">
              <a:latin typeface="Book Antiqu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873375" y="421481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i="1" baseline="-25000">
                <a:latin typeface="Book Antiqua" pitchFamily="18" charset="0"/>
              </a:rPr>
              <a:t>u</a:t>
            </a:r>
            <a:endParaRPr lang="en-US" sz="2400" i="1" baseline="-25000">
              <a:latin typeface="Book Antiqua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684963" y="57816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i="1" baseline="-25000">
                <a:latin typeface="Book Antiqua" pitchFamily="18" charset="0"/>
              </a:rPr>
              <a:t>v</a:t>
            </a:r>
            <a:endParaRPr lang="en-US" sz="2400" i="1" baseline="-25000">
              <a:latin typeface="Book Antiqu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101013" y="580866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baseline="-25000">
                <a:latin typeface="Book Antiqua" pitchFamily="18" charset="0"/>
              </a:rPr>
              <a:t>0</a:t>
            </a:r>
            <a:endParaRPr lang="en-US" sz="2400" baseline="-25000">
              <a:latin typeface="Book Antiqua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978525" y="42418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i="1" baseline="-25000">
                <a:latin typeface="Book Antiqua" pitchFamily="18" charset="0"/>
              </a:rPr>
              <a:t>u</a:t>
            </a:r>
            <a:endParaRPr lang="en-US" sz="2400" i="1" baseline="-25000">
              <a:latin typeface="Book Antiqua" pitchFamily="18" charset="0"/>
            </a:endParaRPr>
          </a:p>
        </p:txBody>
      </p:sp>
      <p:sp>
        <p:nvSpPr>
          <p:cNvPr id="39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4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47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 animBg="1"/>
      <p:bldP spid="107530" grpId="0" animBg="1"/>
      <p:bldP spid="107533" grpId="0" animBg="1"/>
      <p:bldP spid="107534" grpId="0"/>
      <p:bldP spid="107535" grpId="0" animBg="1"/>
      <p:bldP spid="107536" grpId="0" animBg="1"/>
      <p:bldP spid="107537" grpId="0" animBg="1"/>
      <p:bldP spid="107538" grpId="0" animBg="1"/>
      <p:bldP spid="107539" grpId="0" animBg="1"/>
      <p:bldP spid="107540" grpId="0"/>
      <p:bldP spid="107541" grpId="0" animBg="1"/>
      <p:bldP spid="107542" grpId="0" animBg="1"/>
      <p:bldP spid="107543" grpId="0" animBg="1"/>
      <p:bldP spid="107544" grpId="0"/>
      <p:bldP spid="107545" grpId="0" animBg="1"/>
      <p:bldP spid="107546" grpId="0" animBg="1"/>
      <p:bldP spid="107547" grpId="0" animBg="1"/>
      <p:bldP spid="107548" grpId="0" animBg="1"/>
      <p:bldP spid="107549" grpId="0"/>
      <p:bldP spid="107554" grpId="0" animBg="1"/>
      <p:bldP spid="107555" grpId="0"/>
      <p:bldP spid="46111" grpId="0" animBg="1"/>
      <p:bldP spid="107558" grpId="0" animBg="1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442913" y="1557338"/>
            <a:ext cx="9586913" cy="2012950"/>
          </a:xfrm>
        </p:spPr>
        <p:txBody>
          <a:bodyPr/>
          <a:lstStyle/>
          <a:p>
            <a:pPr lvl="1" eaLnBrk="1" hangingPunct="1"/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Předpokládejme při popisu srážky v kterékoli 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IS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toto:</a:t>
            </a:r>
          </a:p>
          <a:p>
            <a:pPr lvl="2" eaLnBrk="1" hangingPunct="1"/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hmotnost </a:t>
            </a:r>
            <a:r>
              <a:rPr lang="cs-CZ" i="1" dirty="0" err="1" smtClean="0">
                <a:solidFill>
                  <a:schemeClr val="tx1"/>
                </a:solidFill>
                <a:latin typeface="Book Antiqua" pitchFamily="18" charset="0"/>
              </a:rPr>
              <a:t>m</a:t>
            </a:r>
            <a:r>
              <a:rPr lang="cs-CZ" i="1" baseline="-25000" dirty="0" err="1" smtClean="0">
                <a:solidFill>
                  <a:schemeClr val="tx1"/>
                </a:solidFill>
                <a:latin typeface="Book Antiqua" pitchFamily="18" charset="0"/>
              </a:rPr>
              <a:t>v</a:t>
            </a:r>
            <a:r>
              <a:rPr lang="cs-CZ" i="1" baseline="-250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částice závisí na rychlosti: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i="1" dirty="0" err="1" smtClean="0">
                <a:solidFill>
                  <a:schemeClr val="tx1"/>
                </a:solidFill>
                <a:latin typeface="Book Antiqua" pitchFamily="18" charset="0"/>
              </a:rPr>
              <a:t>m</a:t>
            </a:r>
            <a:r>
              <a:rPr lang="cs-CZ" i="1" baseline="-25000" dirty="0" err="1" smtClean="0">
                <a:solidFill>
                  <a:schemeClr val="tx1"/>
                </a:solidFill>
                <a:latin typeface="Book Antiqua" pitchFamily="18" charset="0"/>
              </a:rPr>
              <a:t>v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 = </a:t>
            </a:r>
            <a:r>
              <a:rPr lang="cs-CZ" i="1" dirty="0" err="1" smtClean="0">
                <a:solidFill>
                  <a:schemeClr val="tx1"/>
                </a:solidFill>
                <a:latin typeface="Book Antiqua" pitchFamily="18" charset="0"/>
              </a:rPr>
              <a:t>m</a:t>
            </a:r>
            <a:r>
              <a:rPr lang="cs-CZ" i="1" baseline="-25000" dirty="0" err="1" smtClean="0">
                <a:solidFill>
                  <a:schemeClr val="tx1"/>
                </a:solidFill>
                <a:latin typeface="Book Antiqua" pitchFamily="18" charset="0"/>
              </a:rPr>
              <a:t>v</a:t>
            </a:r>
            <a:r>
              <a:rPr lang="cs-CZ" i="1" baseline="-250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(v)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</a:p>
          <a:p>
            <a:pPr lvl="2" eaLnBrk="1" hangingPunct="1"/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zachovává se celková hmotnost 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M =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∑ </a:t>
            </a:r>
            <a:r>
              <a:rPr lang="cs-CZ" i="1" dirty="0" err="1" smtClean="0">
                <a:solidFill>
                  <a:schemeClr val="tx1"/>
                </a:solidFill>
                <a:latin typeface="Book Antiqua" pitchFamily="18" charset="0"/>
              </a:rPr>
              <a:t>m</a:t>
            </a:r>
            <a:r>
              <a:rPr lang="cs-CZ" i="1" baseline="-25000" dirty="0" err="1" smtClean="0">
                <a:solidFill>
                  <a:schemeClr val="tx1"/>
                </a:solidFill>
                <a:latin typeface="Book Antiqua" pitchFamily="18" charset="0"/>
              </a:rPr>
              <a:t>v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 ; </a:t>
            </a:r>
          </a:p>
          <a:p>
            <a:pPr lvl="2" eaLnBrk="1" hangingPunct="1"/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zachovává se celková hybnost 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P =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∑ 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p ,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kde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 p = </a:t>
            </a:r>
            <a:r>
              <a:rPr lang="cs-CZ" i="1" dirty="0" err="1" smtClean="0">
                <a:solidFill>
                  <a:schemeClr val="tx1"/>
                </a:solidFill>
                <a:latin typeface="Book Antiqua" pitchFamily="18" charset="0"/>
              </a:rPr>
              <a:t>m</a:t>
            </a:r>
            <a:r>
              <a:rPr lang="cs-CZ" i="1" baseline="-25000" dirty="0" err="1" smtClean="0">
                <a:solidFill>
                  <a:schemeClr val="tx1"/>
                </a:solidFill>
                <a:latin typeface="Book Antiqua" pitchFamily="18" charset="0"/>
              </a:rPr>
              <a:t>v</a:t>
            </a:r>
            <a:r>
              <a:rPr lang="cs-CZ" i="1" dirty="0" err="1" smtClean="0">
                <a:solidFill>
                  <a:schemeClr val="tx1"/>
                </a:solidFill>
                <a:latin typeface="Book Antiqua" pitchFamily="18" charset="0"/>
              </a:rPr>
              <a:t>v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,</a:t>
            </a:r>
          </a:p>
        </p:txBody>
      </p:sp>
      <p:sp>
        <p:nvSpPr>
          <p:cNvPr id="47107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206500" y="423863"/>
            <a:ext cx="7370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 dirty="0">
                <a:latin typeface="Book Antiqua" pitchFamily="18" charset="0"/>
              </a:rPr>
              <a:t>Nepružná srážka dvou částic</a:t>
            </a:r>
            <a:endParaRPr lang="en-US" sz="4000" b="1" baseline="-25000" dirty="0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-442913" y="3482975"/>
            <a:ext cx="9499306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latin typeface="Book Antiqua" pitchFamily="18" charset="0"/>
              </a:rPr>
              <a:t>V </a:t>
            </a:r>
            <a:r>
              <a:rPr lang="cs-CZ" sz="2800" i="1" dirty="0" smtClean="0">
                <a:latin typeface="Book Antiqua" pitchFamily="18" charset="0"/>
              </a:rPr>
              <a:t>S </a:t>
            </a:r>
            <a:r>
              <a:rPr lang="cs-CZ" sz="2800" b="1" dirty="0" smtClean="0">
                <a:latin typeface="Book Antiqua" pitchFamily="18" charset="0"/>
              </a:rPr>
              <a:t>před </a:t>
            </a:r>
            <a:r>
              <a:rPr lang="cs-CZ" sz="2800" dirty="0" smtClean="0">
                <a:latin typeface="Book Antiqua" pitchFamily="18" charset="0"/>
              </a:rPr>
              <a:t>srážku: 	1. </a:t>
            </a:r>
            <a:r>
              <a:rPr lang="cs-CZ" sz="2800" dirty="0">
                <a:latin typeface="Book Antiqua" pitchFamily="18" charset="0"/>
              </a:rPr>
              <a:t>koule rychlost </a:t>
            </a:r>
            <a:r>
              <a:rPr lang="cs-CZ" sz="2800" i="1" dirty="0" smtClean="0">
                <a:latin typeface="Book Antiqua" pitchFamily="18" charset="0"/>
              </a:rPr>
              <a:t>v;</a:t>
            </a:r>
            <a:r>
              <a:rPr lang="cs-CZ" sz="2800" dirty="0" smtClean="0">
                <a:latin typeface="Book Antiqua" pitchFamily="18" charset="0"/>
              </a:rPr>
              <a:t> 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		</a:t>
            </a: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	2. </a:t>
            </a:r>
            <a:r>
              <a:rPr lang="cs-CZ" sz="2800" dirty="0">
                <a:latin typeface="Book Antiqua" pitchFamily="18" charset="0"/>
              </a:rPr>
              <a:t>koule </a:t>
            </a:r>
            <a:r>
              <a:rPr lang="cs-CZ" sz="2800" dirty="0" smtClean="0">
                <a:latin typeface="Book Antiqua" pitchFamily="18" charset="0"/>
              </a:rPr>
              <a:t>je v klidu (rychlost 0);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b="1" dirty="0" smtClean="0">
                <a:latin typeface="Book Antiqua" pitchFamily="18" charset="0"/>
              </a:rPr>
              <a:t> 		po</a:t>
            </a:r>
            <a:r>
              <a:rPr lang="cs-CZ" sz="2800" dirty="0" smtClean="0">
                <a:latin typeface="Book Antiqua" pitchFamily="18" charset="0"/>
              </a:rPr>
              <a:t> srážce: 	společná </a:t>
            </a:r>
            <a:r>
              <a:rPr lang="cs-CZ" sz="2800" dirty="0">
                <a:latin typeface="Book Antiqua" pitchFamily="18" charset="0"/>
              </a:rPr>
              <a:t>rychlost </a:t>
            </a:r>
            <a:r>
              <a:rPr lang="cs-CZ" sz="2800" i="1" dirty="0">
                <a:latin typeface="Book Antiqua" pitchFamily="18" charset="0"/>
              </a:rPr>
              <a:t>u. </a:t>
            </a:r>
            <a:endParaRPr lang="cs-CZ" sz="2800" dirty="0">
              <a:latin typeface="Book Antiqua" pitchFamily="18" charset="0"/>
            </a:endParaRPr>
          </a:p>
        </p:txBody>
      </p: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-442913" y="4985073"/>
            <a:ext cx="9362420" cy="148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 smtClean="0">
                <a:latin typeface="Book Antiqua" pitchFamily="18" charset="0"/>
              </a:rPr>
              <a:t>V </a:t>
            </a:r>
            <a:r>
              <a:rPr lang="cs-CZ" sz="2800" i="1" dirty="0">
                <a:latin typeface="Book Antiqua" pitchFamily="18" charset="0"/>
              </a:rPr>
              <a:t>S</a:t>
            </a:r>
            <a:r>
              <a:rPr lang="en-GB" sz="2800" i="1" dirty="0">
                <a:latin typeface="Book Antiqua" pitchFamily="18" charset="0"/>
              </a:rPr>
              <a:t>’</a:t>
            </a:r>
            <a:r>
              <a:rPr lang="cs-CZ" sz="2800" i="1" dirty="0">
                <a:latin typeface="Book Antiqua" pitchFamily="18" charset="0"/>
              </a:rPr>
              <a:t> </a:t>
            </a:r>
            <a:r>
              <a:rPr lang="cs-CZ" sz="2800" b="1" dirty="0" smtClean="0">
                <a:latin typeface="Book Antiqua" pitchFamily="18" charset="0"/>
              </a:rPr>
              <a:t>před </a:t>
            </a:r>
            <a:r>
              <a:rPr lang="cs-CZ" sz="2800" dirty="0">
                <a:latin typeface="Book Antiqua" pitchFamily="18" charset="0"/>
              </a:rPr>
              <a:t>srážku: 	1. koule je v klidu (rychlost 0</a:t>
            </a:r>
            <a:r>
              <a:rPr lang="cs-CZ" sz="2800" dirty="0" smtClean="0">
                <a:latin typeface="Book Antiqua" pitchFamily="18" charset="0"/>
              </a:rPr>
              <a:t>);</a:t>
            </a:r>
            <a:r>
              <a:rPr lang="cs-CZ" sz="2800" dirty="0">
                <a:latin typeface="Book Antiqua" pitchFamily="18" charset="0"/>
              </a:rPr>
              <a:t/>
            </a:r>
            <a:br>
              <a:rPr lang="cs-CZ" sz="2800" dirty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 </a:t>
            </a:r>
            <a:r>
              <a:rPr lang="cs-CZ" sz="2800" dirty="0">
                <a:latin typeface="Book Antiqua" pitchFamily="18" charset="0"/>
              </a:rPr>
              <a:t>				2. </a:t>
            </a:r>
            <a:r>
              <a:rPr lang="cs-CZ" sz="2800" dirty="0" smtClean="0">
                <a:latin typeface="Book Antiqua" pitchFamily="18" charset="0"/>
              </a:rPr>
              <a:t>koule rychlost </a:t>
            </a:r>
            <a:r>
              <a:rPr lang="cs-CZ" sz="2800" dirty="0">
                <a:latin typeface="Book Antiqua" pitchFamily="18" charset="0"/>
              </a:rPr>
              <a:t>–</a:t>
            </a:r>
            <a:r>
              <a:rPr lang="cs-CZ" sz="2800" i="1" dirty="0" smtClean="0">
                <a:latin typeface="Book Antiqua" pitchFamily="18" charset="0"/>
              </a:rPr>
              <a:t>v;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 smtClean="0">
                <a:latin typeface="Book Antiqua" pitchFamily="18" charset="0"/>
              </a:rPr>
              <a:t> </a:t>
            </a: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	</a:t>
            </a:r>
            <a:r>
              <a:rPr lang="cs-CZ" sz="2800" b="1" dirty="0" smtClean="0">
                <a:latin typeface="Book Antiqua" pitchFamily="18" charset="0"/>
              </a:rPr>
              <a:t>po</a:t>
            </a:r>
            <a:r>
              <a:rPr lang="cs-CZ" sz="2800" dirty="0" smtClean="0">
                <a:latin typeface="Book Antiqua" pitchFamily="18" charset="0"/>
              </a:rPr>
              <a:t> </a:t>
            </a:r>
            <a:r>
              <a:rPr lang="cs-CZ" sz="2800" dirty="0">
                <a:latin typeface="Book Antiqua" pitchFamily="18" charset="0"/>
              </a:rPr>
              <a:t>srážce: 	</a:t>
            </a:r>
            <a:r>
              <a:rPr lang="cs-CZ" sz="2800" dirty="0" smtClean="0">
                <a:latin typeface="Book Antiqua" pitchFamily="18" charset="0"/>
              </a:rPr>
              <a:t>společná </a:t>
            </a:r>
            <a:r>
              <a:rPr lang="cs-CZ" sz="2800" dirty="0">
                <a:latin typeface="Book Antiqua" pitchFamily="18" charset="0"/>
              </a:rPr>
              <a:t>rychlost </a:t>
            </a:r>
            <a:r>
              <a:rPr lang="cs-CZ" sz="2800" dirty="0" smtClean="0">
                <a:latin typeface="Book Antiqua" pitchFamily="18" charset="0"/>
              </a:rPr>
              <a:t>–</a:t>
            </a:r>
            <a:r>
              <a:rPr lang="cs-CZ" sz="2800" i="1" dirty="0" smtClean="0">
                <a:latin typeface="Book Antiqua" pitchFamily="18" charset="0"/>
              </a:rPr>
              <a:t>u </a:t>
            </a:r>
            <a:r>
              <a:rPr lang="cs-CZ" sz="2800" dirty="0" smtClean="0">
                <a:latin typeface="Book Antiqua" pitchFamily="18" charset="0"/>
              </a:rPr>
              <a:t>(symetrie)</a:t>
            </a:r>
            <a:r>
              <a:rPr lang="cs-CZ" sz="2800" i="1" dirty="0" smtClean="0">
                <a:latin typeface="Book Antiqua" pitchFamily="18" charset="0"/>
              </a:rPr>
              <a:t>. </a:t>
            </a:r>
            <a:endParaRPr lang="cs-CZ" sz="2800" dirty="0">
              <a:latin typeface="Book Antiqua" pitchFamily="18" charset="0"/>
            </a:endParaRPr>
          </a:p>
        </p:txBody>
      </p:sp>
      <p:sp>
        <p:nvSpPr>
          <p:cNvPr id="9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48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206500" y="423863"/>
            <a:ext cx="7370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Nepružná srážka dvou částic</a:t>
            </a:r>
            <a:endParaRPr lang="en-US" sz="4000" b="1" baseline="-2500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-290513" y="3876675"/>
            <a:ext cx="497046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 dirty="0">
                <a:latin typeface="Book Antiqua" pitchFamily="18" charset="0"/>
              </a:rPr>
              <a:t>p = </a:t>
            </a:r>
            <a:r>
              <a:rPr lang="cs-CZ" sz="2800" i="1" dirty="0" err="1">
                <a:latin typeface="Book Antiqua" pitchFamily="18" charset="0"/>
              </a:rPr>
              <a:t>m</a:t>
            </a:r>
            <a:r>
              <a:rPr lang="cs-CZ" sz="2800" i="1" baseline="-25000" dirty="0" err="1">
                <a:latin typeface="Book Antiqua" pitchFamily="18" charset="0"/>
              </a:rPr>
              <a:t>v</a:t>
            </a:r>
            <a:r>
              <a:rPr lang="cs-CZ" sz="2800" i="1" dirty="0" err="1">
                <a:latin typeface="Book Antiqua" pitchFamily="18" charset="0"/>
              </a:rPr>
              <a:t>v</a:t>
            </a:r>
            <a:r>
              <a:rPr lang="cs-CZ" sz="2800" i="1" dirty="0">
                <a:latin typeface="Book Antiqua" pitchFamily="18" charset="0"/>
              </a:rPr>
              <a:t> + m</a:t>
            </a:r>
            <a:r>
              <a:rPr lang="cs-CZ" sz="2800" baseline="-25000" dirty="0">
                <a:latin typeface="Book Antiqua" pitchFamily="18" charset="0"/>
              </a:rPr>
              <a:t>0</a:t>
            </a:r>
            <a:r>
              <a:rPr lang="cs-CZ" sz="2800" dirty="0">
                <a:latin typeface="Book Antiqua" pitchFamily="18" charset="0"/>
              </a:rPr>
              <a:t>0 = </a:t>
            </a:r>
            <a:r>
              <a:rPr lang="cs-CZ" sz="2800" i="1" dirty="0" err="1">
                <a:latin typeface="Book Antiqua" pitchFamily="18" charset="0"/>
              </a:rPr>
              <a:t>M</a:t>
            </a:r>
            <a:r>
              <a:rPr lang="cs-CZ" sz="2800" i="1" baseline="-25000" dirty="0" err="1">
                <a:latin typeface="Book Antiqua" pitchFamily="18" charset="0"/>
              </a:rPr>
              <a:t>u</a:t>
            </a:r>
            <a:r>
              <a:rPr lang="cs-CZ" sz="2800" i="1" dirty="0" err="1">
                <a:latin typeface="Book Antiqua" pitchFamily="18" charset="0"/>
              </a:rPr>
              <a:t>u</a:t>
            </a:r>
            <a:endParaRPr lang="cs-CZ" sz="2800" i="1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 dirty="0">
                <a:latin typeface="Book Antiqua" pitchFamily="18" charset="0"/>
              </a:rPr>
              <a:t>M</a:t>
            </a:r>
            <a:r>
              <a:rPr lang="cs-CZ" sz="2800" i="1" baseline="-25000" dirty="0">
                <a:latin typeface="Book Antiqua" pitchFamily="18" charset="0"/>
              </a:rPr>
              <a:t>u</a:t>
            </a:r>
            <a:r>
              <a:rPr lang="cs-CZ" sz="2800" i="1" dirty="0">
                <a:latin typeface="Book Antiqua" pitchFamily="18" charset="0"/>
              </a:rPr>
              <a:t> = </a:t>
            </a:r>
            <a:r>
              <a:rPr lang="cs-CZ" sz="2800" i="1" dirty="0" err="1">
                <a:latin typeface="Book Antiqua" pitchFamily="18" charset="0"/>
              </a:rPr>
              <a:t>m</a:t>
            </a:r>
            <a:r>
              <a:rPr lang="cs-CZ" sz="2800" i="1" baseline="-25000" dirty="0" err="1">
                <a:latin typeface="Book Antiqua" pitchFamily="18" charset="0"/>
              </a:rPr>
              <a:t>v</a:t>
            </a:r>
            <a:r>
              <a:rPr lang="cs-CZ" sz="2800" i="1" dirty="0">
                <a:latin typeface="Book Antiqua" pitchFamily="18" charset="0"/>
              </a:rPr>
              <a:t> + m</a:t>
            </a:r>
            <a:r>
              <a:rPr lang="cs-CZ" sz="2800" baseline="-25000" dirty="0">
                <a:latin typeface="Book Antiqua" pitchFamily="18" charset="0"/>
              </a:rPr>
              <a:t>0</a:t>
            </a:r>
            <a:r>
              <a:rPr lang="cs-CZ" sz="2800" i="1" dirty="0">
                <a:latin typeface="Book Antiqua" pitchFamily="18" charset="0"/>
              </a:rPr>
              <a:t> , </a:t>
            </a:r>
            <a:r>
              <a:rPr lang="cs-CZ" sz="2000" dirty="0">
                <a:latin typeface="Book Antiqua" pitchFamily="18" charset="0"/>
              </a:rPr>
              <a:t>takže</a:t>
            </a:r>
            <a:r>
              <a:rPr lang="cs-CZ" sz="2000" i="1" dirty="0">
                <a:latin typeface="Book Antiqua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endParaRPr lang="cs-CZ" sz="20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 dirty="0" err="1">
                <a:latin typeface="Book Antiqua" pitchFamily="18" charset="0"/>
              </a:rPr>
              <a:t>m</a:t>
            </a:r>
            <a:r>
              <a:rPr lang="cs-CZ" sz="2800" i="1" baseline="-25000" dirty="0" err="1">
                <a:latin typeface="Book Antiqua" pitchFamily="18" charset="0"/>
              </a:rPr>
              <a:t>v</a:t>
            </a:r>
            <a:r>
              <a:rPr lang="cs-CZ" sz="2800" i="1" dirty="0" err="1">
                <a:latin typeface="Book Antiqua" pitchFamily="18" charset="0"/>
              </a:rPr>
              <a:t>v</a:t>
            </a:r>
            <a:r>
              <a:rPr lang="cs-CZ" sz="2800" i="1" dirty="0">
                <a:latin typeface="Book Antiqua" pitchFamily="18" charset="0"/>
              </a:rPr>
              <a:t> </a:t>
            </a:r>
            <a:r>
              <a:rPr lang="cs-CZ" sz="2800" dirty="0">
                <a:latin typeface="Book Antiqua" pitchFamily="18" charset="0"/>
              </a:rPr>
              <a:t>= (</a:t>
            </a:r>
            <a:r>
              <a:rPr lang="cs-CZ" sz="2800" i="1" dirty="0" err="1">
                <a:latin typeface="Book Antiqua" pitchFamily="18" charset="0"/>
              </a:rPr>
              <a:t>m</a:t>
            </a:r>
            <a:r>
              <a:rPr lang="cs-CZ" sz="2800" i="1" baseline="-25000" dirty="0" err="1">
                <a:latin typeface="Book Antiqua" pitchFamily="18" charset="0"/>
              </a:rPr>
              <a:t>v</a:t>
            </a:r>
            <a:r>
              <a:rPr lang="cs-CZ" sz="2800" i="1" dirty="0">
                <a:latin typeface="Book Antiqua" pitchFamily="18" charset="0"/>
              </a:rPr>
              <a:t> + m</a:t>
            </a:r>
            <a:r>
              <a:rPr lang="cs-CZ" sz="2800" baseline="-25000" dirty="0">
                <a:latin typeface="Book Antiqua" pitchFamily="18" charset="0"/>
              </a:rPr>
              <a:t>0</a:t>
            </a:r>
            <a:r>
              <a:rPr lang="cs-CZ" sz="2800" dirty="0">
                <a:latin typeface="Book Antiqua" pitchFamily="18" charset="0"/>
              </a:rPr>
              <a:t>)</a:t>
            </a:r>
            <a:r>
              <a:rPr lang="cs-CZ" sz="2800" i="1" dirty="0">
                <a:latin typeface="Book Antiqua" pitchFamily="18" charset="0"/>
              </a:rPr>
              <a:t>u</a:t>
            </a:r>
            <a:r>
              <a:rPr lang="cs-CZ" sz="2000" i="1" dirty="0">
                <a:latin typeface="Book Antiqua" pitchFamily="18" charset="0"/>
              </a:rPr>
              <a:t>, </a:t>
            </a:r>
            <a:r>
              <a:rPr lang="cs-CZ" sz="2000" dirty="0">
                <a:latin typeface="Book Antiqua" pitchFamily="18" charset="0"/>
              </a:rPr>
              <a:t>odkud</a:t>
            </a:r>
            <a:r>
              <a:rPr lang="cs-CZ" sz="2000" i="1" dirty="0">
                <a:latin typeface="Book Antiqua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 dirty="0">
                <a:latin typeface="Book Antiqua" pitchFamily="18" charset="0"/>
              </a:rPr>
              <a:t>u = </a:t>
            </a:r>
            <a:r>
              <a:rPr lang="cs-CZ" sz="2800" i="1" dirty="0" smtClean="0">
                <a:latin typeface="Book Antiqua" pitchFamily="18" charset="0"/>
              </a:rPr>
              <a:t>v </a:t>
            </a:r>
            <a:r>
              <a:rPr lang="cs-CZ" sz="2800" i="1" dirty="0" err="1" smtClean="0">
                <a:latin typeface="Book Antiqua" pitchFamily="18" charset="0"/>
              </a:rPr>
              <a:t>m</a:t>
            </a:r>
            <a:r>
              <a:rPr lang="cs-CZ" sz="2800" i="1" baseline="-25000" dirty="0" err="1" smtClean="0">
                <a:latin typeface="Book Antiqua" pitchFamily="18" charset="0"/>
              </a:rPr>
              <a:t>v</a:t>
            </a:r>
            <a:r>
              <a:rPr lang="cs-CZ" sz="2800" i="1" baseline="-25000" dirty="0" smtClean="0">
                <a:latin typeface="Book Antiqua" pitchFamily="18" charset="0"/>
              </a:rPr>
              <a:t> </a:t>
            </a:r>
            <a:r>
              <a:rPr lang="cs-CZ" sz="2800" dirty="0">
                <a:latin typeface="Book Antiqua" pitchFamily="18" charset="0"/>
              </a:rPr>
              <a:t>/(</a:t>
            </a:r>
            <a:r>
              <a:rPr lang="cs-CZ" sz="2800" i="1" dirty="0" err="1">
                <a:latin typeface="Book Antiqua" pitchFamily="18" charset="0"/>
              </a:rPr>
              <a:t>m</a:t>
            </a:r>
            <a:r>
              <a:rPr lang="cs-CZ" sz="2800" i="1" baseline="-25000" dirty="0" err="1">
                <a:latin typeface="Book Antiqua" pitchFamily="18" charset="0"/>
              </a:rPr>
              <a:t>v</a:t>
            </a:r>
            <a:r>
              <a:rPr lang="cs-CZ" sz="2800" i="1" dirty="0">
                <a:latin typeface="Book Antiqua" pitchFamily="18" charset="0"/>
              </a:rPr>
              <a:t> + m</a:t>
            </a:r>
            <a:r>
              <a:rPr lang="cs-CZ" sz="2800" baseline="-25000" dirty="0">
                <a:latin typeface="Book Antiqua" pitchFamily="18" charset="0"/>
              </a:rPr>
              <a:t>0</a:t>
            </a:r>
            <a:r>
              <a:rPr lang="cs-CZ" sz="2800" dirty="0">
                <a:latin typeface="Book Antiqua" pitchFamily="18" charset="0"/>
              </a:rPr>
              <a:t>)</a:t>
            </a:r>
            <a:endParaRPr lang="cs-CZ" sz="2800" i="1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endParaRPr lang="cs-CZ" sz="2800" i="1" dirty="0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4233863" y="3830638"/>
            <a:ext cx="491013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cs-CZ" sz="2400">
                <a:latin typeface="Book Antiqua" pitchFamily="18" charset="0"/>
              </a:rPr>
              <a:t>Lorentzova transformace:</a:t>
            </a:r>
          </a:p>
        </p:txBody>
      </p:sp>
      <p:graphicFrame>
        <p:nvGraphicFramePr>
          <p:cNvPr id="4813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940688"/>
              </p:ext>
            </p:extLst>
          </p:nvPr>
        </p:nvGraphicFramePr>
        <p:xfrm>
          <a:off x="5468143" y="4368800"/>
          <a:ext cx="2017713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Equation" r:id="rId3" imgW="990360" imgH="876240" progId="Equation.DSMT4">
                  <p:embed/>
                </p:oleObj>
              </mc:Choice>
              <mc:Fallback>
                <p:oleObj name="Equation" r:id="rId3" imgW="99036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143" y="4368800"/>
                        <a:ext cx="2017713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Oval 31"/>
          <p:cNvSpPr>
            <a:spLocks noChangeArrowheads="1"/>
          </p:cNvSpPr>
          <p:nvPr/>
        </p:nvSpPr>
        <p:spPr bwMode="auto">
          <a:xfrm>
            <a:off x="781050" y="3065463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32"/>
          <p:cNvSpPr>
            <a:spLocks noChangeArrowheads="1"/>
          </p:cNvSpPr>
          <p:nvPr/>
        </p:nvSpPr>
        <p:spPr bwMode="auto">
          <a:xfrm>
            <a:off x="2219325" y="3106738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33"/>
          <p:cNvSpPr txBox="1">
            <a:spLocks noChangeArrowheads="1"/>
          </p:cNvSpPr>
          <p:nvPr/>
        </p:nvSpPr>
        <p:spPr bwMode="auto">
          <a:xfrm>
            <a:off x="1058863" y="1206500"/>
            <a:ext cx="65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S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48140" name="Text Box 34"/>
          <p:cNvSpPr txBox="1">
            <a:spLocks noChangeArrowheads="1"/>
          </p:cNvSpPr>
          <p:nvPr/>
        </p:nvSpPr>
        <p:spPr bwMode="auto">
          <a:xfrm>
            <a:off x="6681788" y="1208088"/>
            <a:ext cx="65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S</a:t>
            </a:r>
            <a:r>
              <a:rPr lang="en-GB" sz="2400" i="1">
                <a:latin typeface="Book Antiqua" pitchFamily="18" charset="0"/>
              </a:rPr>
              <a:t>’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48141" name="Line 35"/>
          <p:cNvSpPr>
            <a:spLocks noChangeShapeType="1"/>
          </p:cNvSpPr>
          <p:nvPr/>
        </p:nvSpPr>
        <p:spPr bwMode="auto">
          <a:xfrm>
            <a:off x="969963" y="3319463"/>
            <a:ext cx="107156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2" name="Text Box 36"/>
          <p:cNvSpPr txBox="1">
            <a:spLocks noChangeArrowheads="1"/>
          </p:cNvSpPr>
          <p:nvPr/>
        </p:nvSpPr>
        <p:spPr bwMode="auto">
          <a:xfrm>
            <a:off x="1703388" y="2890838"/>
            <a:ext cx="50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v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48143" name="Oval 37"/>
          <p:cNvSpPr>
            <a:spLocks noChangeArrowheads="1"/>
          </p:cNvSpPr>
          <p:nvPr/>
        </p:nvSpPr>
        <p:spPr bwMode="auto">
          <a:xfrm>
            <a:off x="1981200" y="2417763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Oval 38"/>
          <p:cNvSpPr>
            <a:spLocks noChangeArrowheads="1"/>
          </p:cNvSpPr>
          <p:nvPr/>
        </p:nvSpPr>
        <p:spPr bwMode="auto">
          <a:xfrm>
            <a:off x="2371725" y="2433638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Oval 39"/>
          <p:cNvSpPr>
            <a:spLocks noChangeArrowheads="1"/>
          </p:cNvSpPr>
          <p:nvPr/>
        </p:nvSpPr>
        <p:spPr bwMode="auto">
          <a:xfrm>
            <a:off x="2768600" y="1560513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Oval 40"/>
          <p:cNvSpPr>
            <a:spLocks noChangeArrowheads="1"/>
          </p:cNvSpPr>
          <p:nvPr/>
        </p:nvSpPr>
        <p:spPr bwMode="auto">
          <a:xfrm>
            <a:off x="3095625" y="1570038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41"/>
          <p:cNvSpPr>
            <a:spLocks noChangeShapeType="1"/>
          </p:cNvSpPr>
          <p:nvPr/>
        </p:nvSpPr>
        <p:spPr bwMode="auto">
          <a:xfrm>
            <a:off x="3384550" y="1825625"/>
            <a:ext cx="636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8" name="Text Box 42"/>
          <p:cNvSpPr txBox="1">
            <a:spLocks noChangeArrowheads="1"/>
          </p:cNvSpPr>
          <p:nvPr/>
        </p:nvSpPr>
        <p:spPr bwMode="auto">
          <a:xfrm>
            <a:off x="3686175" y="1444625"/>
            <a:ext cx="50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u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48149" name="Oval 43"/>
          <p:cNvSpPr>
            <a:spLocks noChangeArrowheads="1"/>
          </p:cNvSpPr>
          <p:nvPr/>
        </p:nvSpPr>
        <p:spPr bwMode="auto">
          <a:xfrm>
            <a:off x="6651625" y="3016250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Oval 44"/>
          <p:cNvSpPr>
            <a:spLocks noChangeArrowheads="1"/>
          </p:cNvSpPr>
          <p:nvPr/>
        </p:nvSpPr>
        <p:spPr bwMode="auto">
          <a:xfrm>
            <a:off x="8010525" y="3057525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45"/>
          <p:cNvSpPr>
            <a:spLocks noChangeShapeType="1"/>
          </p:cNvSpPr>
          <p:nvPr/>
        </p:nvSpPr>
        <p:spPr bwMode="auto">
          <a:xfrm flipH="1" flipV="1">
            <a:off x="7308850" y="3271838"/>
            <a:ext cx="977900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52" name="Text Box 46"/>
          <p:cNvSpPr txBox="1">
            <a:spLocks noChangeArrowheads="1"/>
          </p:cNvSpPr>
          <p:nvPr/>
        </p:nvSpPr>
        <p:spPr bwMode="auto">
          <a:xfrm>
            <a:off x="7308850" y="2822575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-v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48153" name="Oval 47"/>
          <p:cNvSpPr>
            <a:spLocks noChangeArrowheads="1"/>
          </p:cNvSpPr>
          <p:nvPr/>
        </p:nvSpPr>
        <p:spPr bwMode="auto">
          <a:xfrm>
            <a:off x="6577013" y="2371725"/>
            <a:ext cx="525462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Oval 48"/>
          <p:cNvSpPr>
            <a:spLocks noChangeArrowheads="1"/>
          </p:cNvSpPr>
          <p:nvPr/>
        </p:nvSpPr>
        <p:spPr bwMode="auto">
          <a:xfrm>
            <a:off x="6967538" y="2387600"/>
            <a:ext cx="525462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Oval 49"/>
          <p:cNvSpPr>
            <a:spLocks noChangeArrowheads="1"/>
          </p:cNvSpPr>
          <p:nvPr/>
        </p:nvSpPr>
        <p:spPr bwMode="auto">
          <a:xfrm>
            <a:off x="5740400" y="1544638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Oval 50"/>
          <p:cNvSpPr>
            <a:spLocks noChangeArrowheads="1"/>
          </p:cNvSpPr>
          <p:nvPr/>
        </p:nvSpPr>
        <p:spPr bwMode="auto">
          <a:xfrm>
            <a:off x="6067425" y="1554163"/>
            <a:ext cx="525463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Text Box 51"/>
          <p:cNvSpPr txBox="1">
            <a:spLocks noChangeArrowheads="1"/>
          </p:cNvSpPr>
          <p:nvPr/>
        </p:nvSpPr>
        <p:spPr bwMode="auto">
          <a:xfrm>
            <a:off x="5110163" y="1400175"/>
            <a:ext cx="84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-u</a:t>
            </a:r>
            <a:endParaRPr lang="en-US" sz="2400" i="1">
              <a:latin typeface="Book Antiqua" pitchFamily="18" charset="0"/>
            </a:endParaRPr>
          </a:p>
        </p:txBody>
      </p:sp>
      <p:sp>
        <p:nvSpPr>
          <p:cNvPr id="48158" name="Line 52"/>
          <p:cNvSpPr>
            <a:spLocks noChangeShapeType="1"/>
          </p:cNvSpPr>
          <p:nvPr/>
        </p:nvSpPr>
        <p:spPr bwMode="auto">
          <a:xfrm flipH="1" flipV="1">
            <a:off x="5373688" y="1798638"/>
            <a:ext cx="603250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59" name="Rectangle 53"/>
          <p:cNvSpPr>
            <a:spLocks noChangeArrowheads="1"/>
          </p:cNvSpPr>
          <p:nvPr/>
        </p:nvSpPr>
        <p:spPr bwMode="auto">
          <a:xfrm>
            <a:off x="433388" y="1377950"/>
            <a:ext cx="87106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i="1"/>
          </a:p>
          <a:p>
            <a:endParaRPr lang="cs-CZ" i="1"/>
          </a:p>
          <a:p>
            <a:endParaRPr lang="cs-CZ" i="1"/>
          </a:p>
          <a:p>
            <a:endParaRPr lang="cs-CZ" i="1"/>
          </a:p>
          <a:p>
            <a:endParaRPr lang="cs-CZ" i="1"/>
          </a:p>
          <a:p>
            <a:endParaRPr lang="cs-CZ" i="1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846138" y="346551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i="1" baseline="-25000">
                <a:latin typeface="Book Antiqua" pitchFamily="18" charset="0"/>
              </a:rPr>
              <a:t>v</a:t>
            </a:r>
            <a:endParaRPr lang="en-US" sz="2400" i="1" baseline="-25000">
              <a:latin typeface="Book Antiqua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262188" y="34925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baseline="-25000">
                <a:latin typeface="Book Antiqua" pitchFamily="18" charset="0"/>
              </a:rPr>
              <a:t>0</a:t>
            </a:r>
            <a:endParaRPr lang="en-US" sz="2400" baseline="-25000">
              <a:latin typeface="Book Antiqu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884488" y="20034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i="1" baseline="-25000">
                <a:latin typeface="Book Antiqua" pitchFamily="18" charset="0"/>
              </a:rPr>
              <a:t>u</a:t>
            </a:r>
            <a:endParaRPr lang="en-US" sz="2400" i="1" baseline="-25000">
              <a:latin typeface="Book Antiqua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895975" y="203676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i="1" baseline="-25000">
                <a:latin typeface="Book Antiqua" pitchFamily="18" charset="0"/>
              </a:rPr>
              <a:t>u</a:t>
            </a:r>
            <a:endParaRPr lang="en-US" sz="2400" i="1" baseline="-25000">
              <a:latin typeface="Book Antiqu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696075" y="35147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i="1" baseline="-25000">
                <a:latin typeface="Book Antiqua" pitchFamily="18" charset="0"/>
              </a:rPr>
              <a:t>v</a:t>
            </a:r>
            <a:endParaRPr lang="en-US" sz="2400" i="1" baseline="-25000">
              <a:latin typeface="Book Antiqua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112125" y="354171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latin typeface="Book Antiqua" pitchFamily="18" charset="0"/>
              </a:rPr>
              <a:t>m</a:t>
            </a:r>
            <a:r>
              <a:rPr lang="cs-CZ" sz="2400" baseline="-25000">
                <a:latin typeface="Book Antiqua" pitchFamily="18" charset="0"/>
              </a:rPr>
              <a:t>0</a:t>
            </a:r>
            <a:endParaRPr lang="en-US" sz="2400" baseline="-25000">
              <a:latin typeface="Book Antiqua" pitchFamily="18" charset="0"/>
            </a:endParaRPr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 flipH="1" flipV="1">
            <a:off x="4606925" y="1157288"/>
            <a:ext cx="11113" cy="2465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4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49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4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199" y="1285875"/>
            <a:ext cx="8785225" cy="45715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Osy nemusejí být k sobě kolmé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Promítá se podle rovnoběžek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Každý bod </a:t>
            </a:r>
            <a:r>
              <a:rPr lang="cs-CZ" b="1" dirty="0">
                <a:solidFill>
                  <a:schemeClr val="tx1"/>
                </a:solidFill>
                <a:latin typeface="Book Antiqua" pitchFamily="18" charset="0"/>
              </a:rPr>
              <a:t>B</a:t>
            </a:r>
            <a:r>
              <a:rPr lang="cs-CZ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má v </a:t>
            </a:r>
            <a:r>
              <a:rPr lang="cs-CZ" b="1" i="1" dirty="0">
                <a:solidFill>
                  <a:srgbClr val="00B0F0"/>
                </a:solidFill>
                <a:latin typeface="Book Antiqua" pitchFamily="18" charset="0"/>
              </a:rPr>
              <a:t>S</a:t>
            </a:r>
            <a:r>
              <a:rPr lang="cs-CZ" b="1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tři souřadnice </a:t>
            </a:r>
            <a:r>
              <a:rPr lang="cs-CZ" i="1" dirty="0" err="1" smtClean="0">
                <a:solidFill>
                  <a:srgbClr val="00B0F0"/>
                </a:solidFill>
                <a:latin typeface="Book Antiqua" pitchFamily="18" charset="0"/>
              </a:rPr>
              <a:t>x</a:t>
            </a:r>
            <a:r>
              <a:rPr lang="cs-CZ" baseline="-25000" dirty="0" err="1" smtClean="0">
                <a:solidFill>
                  <a:srgbClr val="00B0F0"/>
                </a:solidFill>
                <a:latin typeface="Book Antiqua" pitchFamily="18" charset="0"/>
              </a:rPr>
              <a:t>B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i="1" dirty="0" err="1" smtClean="0">
                <a:solidFill>
                  <a:srgbClr val="00B0F0"/>
                </a:solidFill>
                <a:latin typeface="Book Antiqua" pitchFamily="18" charset="0"/>
              </a:rPr>
              <a:t>y</a:t>
            </a:r>
            <a:r>
              <a:rPr lang="cs-CZ" baseline="-25000" dirty="0" err="1">
                <a:solidFill>
                  <a:srgbClr val="00B0F0"/>
                </a:solidFill>
                <a:latin typeface="Book Antiqua" pitchFamily="18" charset="0"/>
              </a:rPr>
              <a:t>B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i="1" dirty="0" err="1" smtClean="0">
                <a:solidFill>
                  <a:srgbClr val="00B0F0"/>
                </a:solidFill>
                <a:latin typeface="Book Antiqua" pitchFamily="18" charset="0"/>
              </a:rPr>
              <a:t>z</a:t>
            </a:r>
            <a:r>
              <a:rPr lang="cs-CZ" baseline="-25000" dirty="0" err="1">
                <a:solidFill>
                  <a:srgbClr val="00B0F0"/>
                </a:solidFill>
                <a:latin typeface="Book Antiqua" pitchFamily="18" charset="0"/>
              </a:rPr>
              <a:t>B</a:t>
            </a:r>
            <a:endParaRPr lang="cs-CZ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Různé body mají v </a:t>
            </a:r>
            <a:r>
              <a:rPr lang="cs-CZ" b="1" i="1" dirty="0" smtClean="0">
                <a:solidFill>
                  <a:srgbClr val="00B0F0"/>
                </a:solidFill>
                <a:latin typeface="Book Antiqua" pitchFamily="18" charset="0"/>
              </a:rPr>
              <a:t>S</a:t>
            </a:r>
            <a:r>
              <a:rPr lang="cs-CZ" b="1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různé souřadnice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Týž bod </a:t>
            </a:r>
            <a: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  <a:t>B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 má pro různé pozorovatele </a:t>
            </a:r>
            <a:b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(v různých soustavách </a:t>
            </a:r>
            <a:r>
              <a:rPr lang="cs-CZ" b="1" i="1" dirty="0" smtClean="0">
                <a:solidFill>
                  <a:srgbClr val="00B0F0"/>
                </a:solidFill>
                <a:latin typeface="Book Antiqua" pitchFamily="18" charset="0"/>
              </a:rPr>
              <a:t>S</a:t>
            </a:r>
            <a:r>
              <a:rPr lang="cs-CZ" b="1" i="1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b="1" i="1" dirty="0" smtClean="0">
                <a:solidFill>
                  <a:srgbClr val="FF0000"/>
                </a:solidFill>
                <a:latin typeface="Book Antiqua" pitchFamily="18" charset="0"/>
              </a:rPr>
              <a:t>S‘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) různé souřadnice: </a:t>
            </a:r>
            <a:r>
              <a:rPr lang="cs-CZ" i="1" dirty="0" err="1" smtClean="0">
                <a:solidFill>
                  <a:srgbClr val="00B0F0"/>
                </a:solidFill>
                <a:latin typeface="Book Antiqua" pitchFamily="18" charset="0"/>
              </a:rPr>
              <a:t>x</a:t>
            </a:r>
            <a:r>
              <a:rPr lang="cs-CZ" baseline="-25000" dirty="0" err="1" smtClean="0">
                <a:solidFill>
                  <a:srgbClr val="00B0F0"/>
                </a:solidFill>
                <a:latin typeface="Book Antiqua" pitchFamily="18" charset="0"/>
              </a:rPr>
              <a:t>B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≠ </a:t>
            </a:r>
            <a:r>
              <a:rPr lang="cs-CZ" i="1" dirty="0" err="1" smtClean="0">
                <a:solidFill>
                  <a:srgbClr val="FF0000"/>
                </a:solidFill>
                <a:latin typeface="Book Antiqua" pitchFamily="18" charset="0"/>
              </a:rPr>
              <a:t>x‘</a:t>
            </a:r>
            <a:r>
              <a:rPr lang="cs-CZ" baseline="-25000" dirty="0" err="1" smtClean="0">
                <a:solidFill>
                  <a:srgbClr val="FF0000"/>
                </a:solidFill>
                <a:latin typeface="Book Antiqua" pitchFamily="18" charset="0"/>
              </a:rPr>
              <a:t>B</a:t>
            </a:r>
            <a:r>
              <a:rPr lang="cs-CZ" b="1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b="1" i="1" dirty="0">
                <a:solidFill>
                  <a:schemeClr val="tx1"/>
                </a:solidFill>
                <a:latin typeface="Book Antiqua" pitchFamily="18" charset="0"/>
              </a:rPr>
              <a:t>…</a:t>
            </a:r>
            <a:endParaRPr lang="cs-CZ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30213" y="396875"/>
            <a:ext cx="6574236" cy="6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7F727">
                        <a:alpha val="50999"/>
                      </a:srgbClr>
                    </a:gs>
                    <a:gs pos="50000">
                      <a:srgbClr val="FF3300">
                        <a:alpha val="53000"/>
                      </a:srgbClr>
                    </a:gs>
                    <a:gs pos="100000">
                      <a:srgbClr val="27F727">
                        <a:alpha val="50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  <a:defRPr/>
            </a:pPr>
            <a:r>
              <a:rPr lang="cs-CZ" sz="4000" b="1" i="1" dirty="0">
                <a:solidFill>
                  <a:schemeClr val="tx2"/>
                </a:solidFill>
                <a:latin typeface="Book Antiqua" pitchFamily="18" charset="0"/>
              </a:rPr>
              <a:t>Poloha: vztažná soustava </a:t>
            </a:r>
            <a:r>
              <a:rPr lang="cs-CZ" sz="4000" b="1" i="1" dirty="0">
                <a:solidFill>
                  <a:srgbClr val="00B0F0"/>
                </a:solidFill>
                <a:latin typeface="Book Antiqua" pitchFamily="18" charset="0"/>
              </a:rPr>
              <a:t>S</a:t>
            </a:r>
          </a:p>
        </p:txBody>
      </p:sp>
      <p:sp>
        <p:nvSpPr>
          <p:cNvPr id="7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" name="Zástupný symbol pro číslo snímku 3"/>
          <p:cNvSpPr txBox="1">
            <a:spLocks noGrp="1"/>
          </p:cNvSpPr>
          <p:nvPr/>
        </p:nvSpPr>
        <p:spPr>
          <a:xfrm>
            <a:off x="8056605" y="6610350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5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206500" y="423863"/>
            <a:ext cx="7370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 dirty="0">
                <a:latin typeface="Book Antiqua" pitchFamily="18" charset="0"/>
              </a:rPr>
              <a:t>Nepružná srážka </a:t>
            </a:r>
            <a:r>
              <a:rPr lang="cs-CZ" sz="4000" b="1" i="1" dirty="0" smtClean="0">
                <a:latin typeface="Book Antiqua" pitchFamily="18" charset="0"/>
              </a:rPr>
              <a:t>(</a:t>
            </a:r>
            <a:r>
              <a:rPr lang="cs-CZ" sz="4000" b="1" i="1" dirty="0" err="1" smtClean="0">
                <a:latin typeface="Book Antiqua" pitchFamily="18" charset="0"/>
              </a:rPr>
              <a:t>pokr</a:t>
            </a:r>
            <a:r>
              <a:rPr lang="cs-CZ" sz="4000" b="1" i="1" dirty="0" smtClean="0">
                <a:latin typeface="Book Antiqua" pitchFamily="18" charset="0"/>
              </a:rPr>
              <a:t>.)</a:t>
            </a:r>
            <a:endParaRPr lang="en-US" sz="4000" b="1" baseline="-25000" dirty="0">
              <a:latin typeface="Book Antiqua" pitchFamily="18" charset="0"/>
            </a:endParaRPr>
          </a:p>
        </p:txBody>
      </p:sp>
      <p:graphicFrame>
        <p:nvGraphicFramePr>
          <p:cNvPr id="1095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324606"/>
              </p:ext>
            </p:extLst>
          </p:nvPr>
        </p:nvGraphicFramePr>
        <p:xfrm>
          <a:off x="380705" y="2249746"/>
          <a:ext cx="47101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" name="Equation" r:id="rId3" imgW="2311200" imgH="419040" progId="Equation.DSMT4">
                  <p:embed/>
                </p:oleObj>
              </mc:Choice>
              <mc:Fallback>
                <p:oleObj name="Equation" r:id="rId3" imgW="2311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05" y="2249746"/>
                        <a:ext cx="471011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123042"/>
              </p:ext>
            </p:extLst>
          </p:nvPr>
        </p:nvGraphicFramePr>
        <p:xfrm>
          <a:off x="1565275" y="1461294"/>
          <a:ext cx="386884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" name="Equation" r:id="rId5" imgW="1942920" imgH="380880" progId="Equation.DSMT4">
                  <p:embed/>
                </p:oleObj>
              </mc:Choice>
              <mc:Fallback>
                <p:oleObj name="Equation" r:id="rId5" imgW="1942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461294"/>
                        <a:ext cx="3868842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2116"/>
              </p:ext>
            </p:extLst>
          </p:nvPr>
        </p:nvGraphicFramePr>
        <p:xfrm>
          <a:off x="476250" y="3265140"/>
          <a:ext cx="38814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" name="Equation" r:id="rId7" imgW="1904760" imgH="419040" progId="Equation.DSMT4">
                  <p:embed/>
                </p:oleObj>
              </mc:Choice>
              <mc:Fallback>
                <p:oleObj name="Equation" r:id="rId7" imgW="1904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265140"/>
                        <a:ext cx="388143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00" name="Object 32"/>
          <p:cNvGraphicFramePr>
            <a:graphicFrameLocks noChangeAspect="1"/>
          </p:cNvGraphicFramePr>
          <p:nvPr/>
        </p:nvGraphicFramePr>
        <p:xfrm>
          <a:off x="530225" y="4159250"/>
          <a:ext cx="39576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" name="Equation" r:id="rId9" imgW="1942920" imgH="419040" progId="Equation.DSMT4">
                  <p:embed/>
                </p:oleObj>
              </mc:Choice>
              <mc:Fallback>
                <p:oleObj name="Equation" r:id="rId9" imgW="1942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4159250"/>
                        <a:ext cx="395763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01" name="Object 33"/>
          <p:cNvGraphicFramePr>
            <a:graphicFrameLocks noChangeAspect="1"/>
          </p:cNvGraphicFramePr>
          <p:nvPr/>
        </p:nvGraphicFramePr>
        <p:xfrm>
          <a:off x="1565275" y="5022850"/>
          <a:ext cx="19145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0" name="Equation" r:id="rId11" imgW="939600" imgH="419040" progId="Equation.DSMT4">
                  <p:embed/>
                </p:oleObj>
              </mc:Choice>
              <mc:Fallback>
                <p:oleObj name="Equation" r:id="rId11" imgW="939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5022850"/>
                        <a:ext cx="19145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02" name="Object 34"/>
          <p:cNvGraphicFramePr>
            <a:graphicFrameLocks noChangeAspect="1"/>
          </p:cNvGraphicFramePr>
          <p:nvPr/>
        </p:nvGraphicFramePr>
        <p:xfrm>
          <a:off x="5187950" y="4573588"/>
          <a:ext cx="2633663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" name="Equation" r:id="rId13" imgW="1002960" imgH="571320" progId="Equation.DSMT4">
                  <p:embed/>
                </p:oleObj>
              </mc:Choice>
              <mc:Fallback>
                <p:oleObj name="Equation" r:id="rId13" imgW="10029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573588"/>
                        <a:ext cx="2633663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03" name="Rectangle 35"/>
          <p:cNvSpPr>
            <a:spLocks noChangeArrowheads="1"/>
          </p:cNvSpPr>
          <p:nvPr/>
        </p:nvSpPr>
        <p:spPr bwMode="auto">
          <a:xfrm>
            <a:off x="4681538" y="4165600"/>
            <a:ext cx="446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i="1">
                <a:latin typeface="Book Antiqua" pitchFamily="18" charset="0"/>
              </a:rPr>
              <a:t>Relativistická hmotnost m:</a:t>
            </a:r>
            <a:endParaRPr lang="en-US" sz="2400" b="1">
              <a:latin typeface="Book Antiqua" pitchFamily="18" charset="0"/>
            </a:endParaRPr>
          </a:p>
        </p:txBody>
      </p:sp>
      <p:sp>
        <p:nvSpPr>
          <p:cNvPr id="13" name="Zástupný symbol pro datum 7"/>
          <p:cNvSpPr txBox="1">
            <a:spLocks noGrp="1"/>
          </p:cNvSpPr>
          <p:nvPr/>
        </p:nvSpPr>
        <p:spPr bwMode="auto">
          <a:xfrm>
            <a:off x="6477000" y="-19665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EB89FB-8DA9-42C5-B8AA-7E3D8974929E}" type="datetime1">
              <a:rPr lang="cs-CZ" sz="1200" smtClean="0">
                <a:solidFill>
                  <a:srgbClr val="D38E27"/>
                </a:solidFill>
              </a:rPr>
              <a:t>13.03.2017</a:t>
            </a:fld>
            <a:r>
              <a:rPr lang="cs-CZ" sz="1200" dirty="0" smtClean="0">
                <a:solidFill>
                  <a:srgbClr val="D38E27"/>
                </a:solidFill>
              </a:rPr>
              <a:t>  -  </a:t>
            </a:r>
            <a:r>
              <a:rPr lang="cs-CZ" sz="1200" dirty="0" err="1" smtClean="0">
                <a:solidFill>
                  <a:srgbClr val="D38E27"/>
                </a:solidFill>
              </a:rPr>
              <a:t>FyM</a:t>
            </a:r>
            <a:r>
              <a:rPr lang="cs-CZ" sz="1200" dirty="0" smtClean="0">
                <a:solidFill>
                  <a:srgbClr val="D38E27"/>
                </a:solidFill>
              </a:rPr>
              <a:t>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4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50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2661" y="1648705"/>
            <a:ext cx="126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Book Antiqua" panose="02040602050305030304" pitchFamily="18" charset="0"/>
              </a:rPr>
              <a:t>z min. str.:</a:t>
            </a:r>
            <a:endParaRPr lang="cs-CZ" i="1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0603" y="2482017"/>
                <a:ext cx="851006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Book Antiqua" panose="02040602050305030304" pitchFamily="18" charset="0"/>
                  </a:rPr>
                  <a:t>					vykrátíme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i="1" dirty="0" smtClean="0">
                    <a:latin typeface="Book Antiqua" panose="02040602050305030304" pitchFamily="18" charset="0"/>
                  </a:rPr>
                  <a:t>:</a:t>
                </a:r>
                <a:endParaRPr lang="cs-CZ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3" y="2482017"/>
                <a:ext cx="8510060" cy="5068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76250" y="3438742"/>
                <a:ext cx="851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Book Antiqua" panose="02040602050305030304" pitchFamily="18" charset="0"/>
                  </a:rPr>
                  <a:t>					vyrušíme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cs-CZ" dirty="0" smtClean="0">
                    <a:latin typeface="Book Antiqua" panose="02040602050305030304" pitchFamily="18" charset="0"/>
                  </a:rPr>
                  <a:t>  a rozšíříme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cs-CZ" i="1" dirty="0" smtClean="0">
                    <a:latin typeface="Book Antiqua" panose="02040602050305030304" pitchFamily="18" charset="0"/>
                  </a:rPr>
                  <a:t>:</a:t>
                </a:r>
                <a:endParaRPr lang="cs-CZ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438742"/>
                <a:ext cx="8510060" cy="369332"/>
              </a:xfrm>
              <a:prstGeom prst="rect">
                <a:avLst/>
              </a:prstGeom>
              <a:blipFill rotWithShape="0">
                <a:blip r:embed="rId1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5621945" y="1653352"/>
            <a:ext cx="176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Book Antiqua" panose="02040602050305030304" pitchFamily="18" charset="0"/>
              </a:rPr>
              <a:t>dosadíme za </a:t>
            </a:r>
            <a:r>
              <a:rPr lang="cs-CZ" i="1" dirty="0" smtClean="0">
                <a:latin typeface="Book Antiqua" panose="02040602050305030304" pitchFamily="18" charset="0"/>
              </a:rPr>
              <a:t>u:</a:t>
            </a:r>
            <a:endParaRPr lang="cs-CZ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3" grpId="0"/>
      <p:bldP spid="2" grpId="0"/>
      <p:bldP spid="16" grpId="0"/>
      <p:bldP spid="17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922463" y="423863"/>
            <a:ext cx="5389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Klidová hmotnost m</a:t>
            </a:r>
            <a:r>
              <a:rPr lang="cs-CZ" sz="4000" b="1" baseline="-25000">
                <a:latin typeface="Book Antiqua" pitchFamily="18" charset="0"/>
              </a:rPr>
              <a:t>0</a:t>
            </a:r>
            <a:endParaRPr lang="en-US" sz="4000" b="1" baseline="-2500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0" y="1211263"/>
            <a:ext cx="8941408" cy="184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latin typeface="Book Antiqua" pitchFamily="18" charset="0"/>
              </a:rPr>
              <a:t>Veličinu </a:t>
            </a:r>
            <a:r>
              <a:rPr lang="cs-CZ" sz="2800" i="1" dirty="0" err="1">
                <a:latin typeface="Book Antiqua" pitchFamily="18" charset="0"/>
              </a:rPr>
              <a:t>m</a:t>
            </a:r>
            <a:r>
              <a:rPr lang="cs-CZ" sz="2800" i="1" baseline="-25000" dirty="0" err="1">
                <a:latin typeface="Book Antiqua" pitchFamily="18" charset="0"/>
              </a:rPr>
              <a:t>v</a:t>
            </a:r>
            <a:r>
              <a:rPr lang="cs-CZ" sz="2800" dirty="0">
                <a:latin typeface="Book Antiqua" pitchFamily="18" charset="0"/>
              </a:rPr>
              <a:t> značíme prostě </a:t>
            </a:r>
            <a:r>
              <a:rPr lang="cs-CZ" sz="2800" i="1" dirty="0" smtClean="0">
                <a:latin typeface="Book Antiqua" pitchFamily="18" charset="0"/>
              </a:rPr>
              <a:t>m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 smtClean="0">
                <a:latin typeface="Book Antiqua" pitchFamily="18" charset="0"/>
              </a:rPr>
              <a:t>Platí </a:t>
            </a:r>
            <a:r>
              <a:rPr lang="cs-CZ" sz="2800" i="1" dirty="0">
                <a:latin typeface="Book Antiqua" pitchFamily="18" charset="0"/>
              </a:rPr>
              <a:t>m = </a:t>
            </a:r>
            <a:r>
              <a:rPr lang="el-GR" sz="2800" i="1" dirty="0">
                <a:latin typeface="Book Antiqua" pitchFamily="18" charset="0"/>
              </a:rPr>
              <a:t>γ</a:t>
            </a:r>
            <a:r>
              <a:rPr lang="cs-CZ" sz="2800" i="1" dirty="0">
                <a:latin typeface="Book Antiqua" pitchFamily="18" charset="0"/>
              </a:rPr>
              <a:t> m</a:t>
            </a:r>
            <a:r>
              <a:rPr lang="cs-CZ" sz="2800" baseline="-25000" dirty="0">
                <a:latin typeface="Book Antiqua" pitchFamily="18" charset="0"/>
              </a:rPr>
              <a:t>0</a:t>
            </a:r>
            <a:r>
              <a:rPr lang="cs-CZ" sz="2800" dirty="0">
                <a:latin typeface="Book Antiqua" pitchFamily="18" charset="0"/>
              </a:rPr>
              <a:t> a </a:t>
            </a:r>
            <a:r>
              <a:rPr lang="cs-CZ" sz="2800" i="1" dirty="0" smtClean="0">
                <a:latin typeface="Book Antiqua" pitchFamily="18" charset="0"/>
              </a:rPr>
              <a:t>m </a:t>
            </a:r>
            <a:r>
              <a:rPr lang="cs-CZ" sz="2800" dirty="0" smtClean="0">
                <a:latin typeface="Book Antiqua" pitchFamily="18" charset="0"/>
              </a:rPr>
              <a:t>hraje </a:t>
            </a:r>
            <a:r>
              <a:rPr lang="cs-CZ" sz="2800" dirty="0">
                <a:latin typeface="Book Antiqua" pitchFamily="18" charset="0"/>
              </a:rPr>
              <a:t>v relativitě roli (setrvačné) hmotnosti </a:t>
            </a:r>
            <a:r>
              <a:rPr lang="cs-CZ" sz="2800" i="1" dirty="0">
                <a:latin typeface="Book Antiqua" pitchFamily="18" charset="0"/>
              </a:rPr>
              <a:t>m</a:t>
            </a:r>
            <a:r>
              <a:rPr lang="cs-CZ" sz="2800" dirty="0">
                <a:latin typeface="Book Antiqua" pitchFamily="18" charset="0"/>
              </a:rPr>
              <a:t> částice z klasické mechaniky, měřené při rychlosti </a:t>
            </a:r>
            <a:r>
              <a:rPr lang="cs-CZ" sz="2800" i="1" dirty="0">
                <a:latin typeface="Book Antiqua" pitchFamily="18" charset="0"/>
              </a:rPr>
              <a:t>v</a:t>
            </a:r>
            <a:r>
              <a:rPr lang="cs-CZ" sz="2800" dirty="0">
                <a:latin typeface="Book Antiqua" pitchFamily="18" charset="0"/>
              </a:rPr>
              <a:t>. 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0" y="3251200"/>
            <a:ext cx="902901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latin typeface="Book Antiqua" pitchFamily="18" charset="0"/>
              </a:rPr>
              <a:t>V různých systémech </a:t>
            </a:r>
            <a:r>
              <a:rPr lang="cs-CZ" sz="2800" i="1" dirty="0">
                <a:latin typeface="Book Antiqua" pitchFamily="18" charset="0"/>
              </a:rPr>
              <a:t>S</a:t>
            </a:r>
            <a:r>
              <a:rPr lang="cs-CZ" sz="2800" dirty="0">
                <a:latin typeface="Book Antiqua" pitchFamily="18" charset="0"/>
              </a:rPr>
              <a:t> je </a:t>
            </a:r>
            <a:r>
              <a:rPr lang="cs-CZ" sz="2800" i="1" dirty="0">
                <a:latin typeface="Book Antiqua" pitchFamily="18" charset="0"/>
              </a:rPr>
              <a:t>m </a:t>
            </a:r>
            <a:r>
              <a:rPr lang="cs-CZ" sz="2800" dirty="0">
                <a:latin typeface="Book Antiqua" pitchFamily="18" charset="0"/>
              </a:rPr>
              <a:t>různě </a:t>
            </a:r>
            <a:r>
              <a:rPr lang="cs-CZ" sz="2800" dirty="0" smtClean="0">
                <a:latin typeface="Book Antiqua" pitchFamily="18" charset="0"/>
              </a:rPr>
              <a:t>velká.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 smtClean="0">
                <a:latin typeface="Book Antiqua" pitchFamily="18" charset="0"/>
              </a:rPr>
              <a:t>Nejmenší (</a:t>
            </a:r>
            <a:r>
              <a:rPr lang="cs-CZ" sz="2800" i="1" dirty="0" smtClean="0">
                <a:latin typeface="Book Antiqua" pitchFamily="18" charset="0"/>
              </a:rPr>
              <a:t>m</a:t>
            </a:r>
            <a:r>
              <a:rPr lang="cs-CZ" sz="2800" baseline="-25000" dirty="0" smtClean="0">
                <a:latin typeface="Book Antiqua" pitchFamily="18" charset="0"/>
              </a:rPr>
              <a:t>0</a:t>
            </a:r>
            <a:r>
              <a:rPr lang="cs-CZ" sz="2800" dirty="0" smtClean="0">
                <a:latin typeface="Book Antiqua" pitchFamily="18" charset="0"/>
              </a:rPr>
              <a:t>) v klidovém systému částice (</a:t>
            </a:r>
            <a:r>
              <a:rPr lang="cs-CZ" sz="2800" i="1" dirty="0">
                <a:latin typeface="Book Antiqua" pitchFamily="18" charset="0"/>
              </a:rPr>
              <a:t>v </a:t>
            </a:r>
            <a:r>
              <a:rPr lang="cs-CZ" sz="2800" dirty="0">
                <a:latin typeface="Book Antiqua" pitchFamily="18" charset="0"/>
              </a:rPr>
              <a:t>= 0). </a:t>
            </a:r>
          </a:p>
        </p:txBody>
      </p: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82550" y="4640263"/>
            <a:ext cx="84899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i="1" dirty="0" smtClean="0">
                <a:latin typeface="Book Antiqua" pitchFamily="18" charset="0"/>
              </a:rPr>
              <a:t>m</a:t>
            </a:r>
            <a:r>
              <a:rPr lang="cs-CZ" sz="2800" baseline="-25000" dirty="0" smtClean="0">
                <a:latin typeface="Book Antiqua" pitchFamily="18" charset="0"/>
              </a:rPr>
              <a:t>0</a:t>
            </a:r>
            <a:r>
              <a:rPr lang="cs-CZ" sz="2800" i="1" dirty="0" smtClean="0">
                <a:latin typeface="Book Antiqua" pitchFamily="18" charset="0"/>
              </a:rPr>
              <a:t>=m</a:t>
            </a:r>
            <a:r>
              <a:rPr lang="cs-CZ" sz="2800" dirty="0" smtClean="0">
                <a:latin typeface="Book Antiqua" pitchFamily="18" charset="0"/>
              </a:rPr>
              <a:t>/</a:t>
            </a:r>
            <a:r>
              <a:rPr lang="el-GR" sz="2800" i="1" dirty="0">
                <a:latin typeface="Book Antiqua" pitchFamily="18" charset="0"/>
              </a:rPr>
              <a:t>γ</a:t>
            </a:r>
            <a:r>
              <a:rPr lang="cs-CZ" sz="2800" i="1" dirty="0">
                <a:latin typeface="Book Antiqua" pitchFamily="18" charset="0"/>
              </a:rPr>
              <a:t> ,</a:t>
            </a:r>
            <a:r>
              <a:rPr lang="cs-CZ" sz="2800" dirty="0">
                <a:latin typeface="Book Antiqua" pitchFamily="18" charset="0"/>
              </a:rPr>
              <a:t> </a:t>
            </a:r>
            <a:r>
              <a:rPr lang="cs-CZ" sz="2800" b="1" i="1" dirty="0" smtClean="0">
                <a:latin typeface="Book Antiqua" pitchFamily="18" charset="0"/>
              </a:rPr>
              <a:t>klidová </a:t>
            </a:r>
            <a:r>
              <a:rPr lang="cs-CZ" sz="2800" b="1" i="1" dirty="0">
                <a:latin typeface="Book Antiqua" pitchFamily="18" charset="0"/>
              </a:rPr>
              <a:t>hmotnost</a:t>
            </a:r>
            <a:r>
              <a:rPr lang="cs-CZ" sz="2800" dirty="0">
                <a:latin typeface="Book Antiqua" pitchFamily="18" charset="0"/>
              </a:rPr>
              <a:t>, je proto nezávislá na rychlosti </a:t>
            </a:r>
            <a:r>
              <a:rPr lang="cs-CZ" sz="2800" i="1" dirty="0">
                <a:latin typeface="Book Antiqua" pitchFamily="18" charset="0"/>
              </a:rPr>
              <a:t>v</a:t>
            </a:r>
            <a:r>
              <a:rPr lang="cs-CZ" sz="2800" dirty="0">
                <a:latin typeface="Book Antiqua" pitchFamily="18" charset="0"/>
              </a:rPr>
              <a:t> částice </a:t>
            </a:r>
            <a:r>
              <a:rPr lang="cs-CZ" sz="2800" dirty="0" smtClean="0">
                <a:latin typeface="Book Antiqua" pitchFamily="18" charset="0"/>
              </a:rPr>
              <a:t>– </a:t>
            </a:r>
            <a:r>
              <a:rPr lang="cs-CZ" sz="2800" b="1" i="1" dirty="0" smtClean="0">
                <a:latin typeface="Book Antiqua" pitchFamily="18" charset="0"/>
              </a:rPr>
              <a:t>invariant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9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51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922463" y="423863"/>
            <a:ext cx="558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>
                <a:latin typeface="Book Antiqua" pitchFamily="18" charset="0"/>
              </a:rPr>
              <a:t>Čtyřhybnost p = m</a:t>
            </a:r>
            <a:r>
              <a:rPr lang="cs-CZ" sz="4000" b="1" baseline="-25000">
                <a:latin typeface="Book Antiqua" pitchFamily="18" charset="0"/>
              </a:rPr>
              <a:t>0 </a:t>
            </a:r>
            <a:r>
              <a:rPr lang="cs-CZ" sz="4000" b="1" i="1">
                <a:latin typeface="Book Antiqua" pitchFamily="18" charset="0"/>
              </a:rPr>
              <a:t>w</a:t>
            </a:r>
            <a:endParaRPr lang="en-US" sz="4000" b="1" i="1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25400" y="1179513"/>
            <a:ext cx="84899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Veličina </a:t>
            </a:r>
            <a:r>
              <a:rPr lang="cs-CZ" sz="2800" i="1">
                <a:latin typeface="Book Antiqua" pitchFamily="18" charset="0"/>
              </a:rPr>
              <a:t>p </a:t>
            </a:r>
            <a:r>
              <a:rPr lang="cs-CZ" sz="2800">
                <a:latin typeface="Book Antiqua" pitchFamily="18" charset="0"/>
              </a:rPr>
              <a:t>= </a:t>
            </a:r>
            <a:r>
              <a:rPr lang="cs-CZ" sz="2800" i="1">
                <a:latin typeface="Book Antiqua" pitchFamily="18" charset="0"/>
              </a:rPr>
              <a:t>m</a:t>
            </a:r>
            <a:r>
              <a:rPr lang="cs-CZ" sz="2800" baseline="-25000">
                <a:latin typeface="Book Antiqua" pitchFamily="18" charset="0"/>
              </a:rPr>
              <a:t>0</a:t>
            </a:r>
            <a:r>
              <a:rPr lang="cs-CZ" sz="2800" i="1">
                <a:latin typeface="Book Antiqua" pitchFamily="18" charset="0"/>
              </a:rPr>
              <a:t>w </a:t>
            </a:r>
            <a:r>
              <a:rPr lang="cs-CZ" sz="2800">
                <a:latin typeface="Book Antiqua" pitchFamily="18" charset="0"/>
              </a:rPr>
              <a:t>(čtyřvektor s „prostorovou složkou“</a:t>
            </a:r>
            <a:r>
              <a:rPr lang="cs-CZ" sz="2800" i="1">
                <a:latin typeface="Book Antiqua" pitchFamily="18" charset="0"/>
              </a:rPr>
              <a:t> </a:t>
            </a:r>
            <a:r>
              <a:rPr lang="el-GR" sz="2800" i="1">
                <a:latin typeface="Book Antiqua" pitchFamily="18" charset="0"/>
              </a:rPr>
              <a:t>γ</a:t>
            </a:r>
            <a:r>
              <a:rPr lang="cs-CZ" sz="2800" i="1">
                <a:latin typeface="Book Antiqua" pitchFamily="18" charset="0"/>
              </a:rPr>
              <a:t>m</a:t>
            </a:r>
            <a:r>
              <a:rPr lang="cs-CZ" sz="2800" baseline="-25000">
                <a:latin typeface="Book Antiqua" pitchFamily="18" charset="0"/>
              </a:rPr>
              <a:t>0</a:t>
            </a:r>
            <a:r>
              <a:rPr lang="cs-CZ" sz="2800" i="1">
                <a:latin typeface="Book Antiqua" pitchFamily="18" charset="0"/>
              </a:rPr>
              <a:t>u</a:t>
            </a:r>
            <a:r>
              <a:rPr lang="cs-CZ" sz="2800">
                <a:latin typeface="Book Antiqua" pitchFamily="18" charset="0"/>
              </a:rPr>
              <a:t>) hraje v relativitě roli hybnosti </a:t>
            </a:r>
            <a:r>
              <a:rPr lang="cs-CZ" sz="2800" i="1">
                <a:latin typeface="Book Antiqua" pitchFamily="18" charset="0"/>
              </a:rPr>
              <a:t>p</a:t>
            </a:r>
            <a:r>
              <a:rPr lang="cs-CZ" sz="2800">
                <a:latin typeface="Book Antiqua" pitchFamily="18" charset="0"/>
              </a:rPr>
              <a:t> částice z klasické mechaniky. </a:t>
            </a:r>
            <a:endParaRPr lang="en-US" sz="2800"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0" y="2719388"/>
            <a:ext cx="89979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Protože vlastní čas </a:t>
            </a:r>
            <a:r>
              <a:rPr lang="el-GR" sz="2800" i="1">
                <a:latin typeface="Book Antiqua" pitchFamily="18" charset="0"/>
              </a:rPr>
              <a:t>τ</a:t>
            </a:r>
            <a:r>
              <a:rPr lang="cs-CZ" sz="2800">
                <a:latin typeface="Book Antiqua" pitchFamily="18" charset="0"/>
              </a:rPr>
              <a:t> je invariantem (je stejně velký v různých systémech </a:t>
            </a:r>
            <a:r>
              <a:rPr lang="cs-CZ" sz="2800" i="1">
                <a:latin typeface="Book Antiqua" pitchFamily="18" charset="0"/>
              </a:rPr>
              <a:t>S</a:t>
            </a:r>
            <a:r>
              <a:rPr lang="cs-CZ" sz="2800">
                <a:latin typeface="Book Antiqua" pitchFamily="18" charset="0"/>
              </a:rPr>
              <a:t>), je časová změna (počítaná podle vlastního času) čtyřhybnosti částice čtyřvektorem, a má stejný význam v každém </a:t>
            </a:r>
            <a:r>
              <a:rPr lang="cs-CZ" sz="2800" i="1">
                <a:latin typeface="Book Antiqua" pitchFamily="18" charset="0"/>
              </a:rPr>
              <a:t>S</a:t>
            </a:r>
            <a:r>
              <a:rPr lang="cs-CZ" sz="2800">
                <a:latin typeface="Book Antiqua" pitchFamily="18" charset="0"/>
              </a:rPr>
              <a:t>. </a:t>
            </a:r>
          </a:p>
        </p:txBody>
      </p: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0" y="4665663"/>
            <a:ext cx="84899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>
                <a:latin typeface="Book Antiqua" pitchFamily="18" charset="0"/>
              </a:rPr>
              <a:t>Toto nám umožňuje formulovat relativisticky invariantní pohybovou rovnici relativistické mechaniky:</a:t>
            </a:r>
            <a:endParaRPr lang="en-US" sz="2800">
              <a:latin typeface="Book Antiqua" pitchFamily="18" charset="0"/>
            </a:endParaRPr>
          </a:p>
        </p:txBody>
      </p:sp>
      <p:sp>
        <p:nvSpPr>
          <p:cNvPr id="9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52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zápatí 4"/>
          <p:cNvSpPr txBox="1">
            <a:spLocks noGrp="1"/>
          </p:cNvSpPr>
          <p:nvPr/>
        </p:nvSpPr>
        <p:spPr bwMode="auto">
          <a:xfrm>
            <a:off x="3581400" y="76200"/>
            <a:ext cx="289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D38E27"/>
              </a:solidFill>
              <a:latin typeface="Book Antiqua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914400" y="423863"/>
            <a:ext cx="6864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i="1" dirty="0">
                <a:latin typeface="Book Antiqua" pitchFamily="18" charset="0"/>
              </a:rPr>
              <a:t>Další pohybové zákony STR</a:t>
            </a:r>
            <a:endParaRPr lang="en-US" sz="4000" b="1" i="1" dirty="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25400" y="1179513"/>
            <a:ext cx="84899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3200" i="1" dirty="0">
                <a:solidFill>
                  <a:srgbClr val="FF0000"/>
                </a:solidFill>
                <a:latin typeface="Book Antiqua" pitchFamily="18" charset="0"/>
              </a:rPr>
              <a:t>2NZ: Časová změna </a:t>
            </a:r>
            <a:r>
              <a:rPr lang="cs-CZ" sz="3200" i="1" dirty="0" err="1">
                <a:solidFill>
                  <a:srgbClr val="FF0000"/>
                </a:solidFill>
                <a:latin typeface="Book Antiqua" pitchFamily="18" charset="0"/>
              </a:rPr>
              <a:t>čtyřhybnosti</a:t>
            </a:r>
            <a:r>
              <a:rPr lang="cs-CZ" sz="3200" i="1" dirty="0">
                <a:solidFill>
                  <a:srgbClr val="FF0000"/>
                </a:solidFill>
                <a:latin typeface="Book Antiqua" pitchFamily="18" charset="0"/>
              </a:rPr>
              <a:t> částice (podle vlastního času) je rovna výsledné </a:t>
            </a:r>
            <a:r>
              <a:rPr lang="cs-CZ" sz="3200" i="1" dirty="0" err="1">
                <a:solidFill>
                  <a:srgbClr val="FF0000"/>
                </a:solidFill>
                <a:latin typeface="Book Antiqua" pitchFamily="18" charset="0"/>
              </a:rPr>
              <a:t>čtyřsíle</a:t>
            </a:r>
            <a:r>
              <a:rPr lang="cs-CZ" sz="3200" i="1" dirty="0">
                <a:solidFill>
                  <a:srgbClr val="FF0000"/>
                </a:solidFill>
                <a:latin typeface="Book Antiqua" pitchFamily="18" charset="0"/>
              </a:rPr>
              <a:t> působící na částici. </a:t>
            </a:r>
            <a:endParaRPr lang="en-US" sz="3200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0" y="2719388"/>
            <a:ext cx="84899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latin typeface="Book Antiqua" pitchFamily="18" charset="0"/>
              </a:rPr>
              <a:t>Druhý Newtonův zákon (s časovou změnou </a:t>
            </a:r>
            <a:r>
              <a:rPr lang="cs-CZ" sz="2800" dirty="0" err="1">
                <a:latin typeface="Book Antiqua" pitchFamily="18" charset="0"/>
              </a:rPr>
              <a:t>čtyřhybnosti</a:t>
            </a:r>
            <a:r>
              <a:rPr lang="cs-CZ" sz="2800" dirty="0">
                <a:latin typeface="Book Antiqua" pitchFamily="18" charset="0"/>
              </a:rPr>
              <a:t>) tedy platí i ve STR.</a:t>
            </a:r>
          </a:p>
        </p:txBody>
      </p: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25400" y="3965575"/>
            <a:ext cx="84899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latin typeface="Book Antiqua" pitchFamily="18" charset="0"/>
              </a:rPr>
              <a:t>Pro úplnost: 3NZ (zákon akce a reakce) zůstává rovněž v platnosti, pokud akce i reakce působí v tomtéž místě.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</a:pPr>
            <a:r>
              <a:rPr lang="cs-CZ" sz="2800" dirty="0">
                <a:latin typeface="Book Antiqua" pitchFamily="18" charset="0"/>
              </a:rPr>
              <a:t>„Přesouvání sil“ v rámci  tuhého tělesa však není možné, protože STR vylučuje pojem tuhého tělesa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9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6.3.2014 </a:t>
            </a:r>
            <a:r>
              <a:rPr lang="cs-CZ" sz="1200" dirty="0">
                <a:solidFill>
                  <a:srgbClr val="D38E27"/>
                </a:solidFill>
              </a:rPr>
              <a:t>- </a:t>
            </a:r>
            <a:r>
              <a:rPr lang="cs-CZ" sz="1200" dirty="0" smtClean="0">
                <a:solidFill>
                  <a:srgbClr val="D38E27"/>
                </a:solidFill>
              </a:rPr>
              <a:t> </a:t>
            </a:r>
            <a:r>
              <a:rPr lang="cs-CZ" sz="1200" dirty="0" err="1" smtClean="0">
                <a:solidFill>
                  <a:srgbClr val="D38E27"/>
                </a:solidFill>
              </a:rPr>
              <a:t>FyM</a:t>
            </a:r>
            <a:r>
              <a:rPr lang="cs-CZ" sz="1200" dirty="0" smtClean="0">
                <a:solidFill>
                  <a:srgbClr val="D38E27"/>
                </a:solidFill>
              </a:rPr>
              <a:t>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0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53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74011" y="-594607"/>
            <a:ext cx="709061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cs-CZ" sz="40000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en-US" sz="40000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ctr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Děkuji vám za pozornost</a:t>
            </a:r>
          </a:p>
          <a:p>
            <a:pPr eaLnBrk="1" hangingPunct="1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699" y="0"/>
            <a:ext cx="10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09FF0F"/>
                </a:solidFill>
                <a:latin typeface="Algerian" panose="04020705040A02060702" pitchFamily="82" charset="0"/>
              </a:rPr>
              <a:t>S</a:t>
            </a:r>
            <a:endParaRPr lang="cs-CZ" sz="7200" dirty="0">
              <a:solidFill>
                <a:srgbClr val="09FF0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2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29" grpId="1"/>
      <p:bldP spid="3" grpId="0" build="allAtOnce"/>
      <p:bldP spid="2" grpId="1" build="allAtOnce"/>
      <p:bldP spid="4" grpId="0" uiExpand="1" build="allAtOnce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767" y="1285875"/>
            <a:ext cx="8940801" cy="543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cs-CZ" dirty="0" smtClean="0">
                <a:latin typeface="Book Antiqua" pitchFamily="18" charset="0"/>
              </a:rPr>
              <a:t>Jiná soustava </a:t>
            </a:r>
            <a:r>
              <a:rPr lang="cs-CZ" b="1" dirty="0" smtClean="0">
                <a:solidFill>
                  <a:srgbClr val="FF0000"/>
                </a:solidFill>
                <a:latin typeface="Book Antiqua" pitchFamily="18" charset="0"/>
              </a:rPr>
              <a:t>S‘</a:t>
            </a:r>
            <a:r>
              <a:rPr lang="cs-CZ" dirty="0" smtClean="0">
                <a:latin typeface="Book Antiqua" pitchFamily="18" charset="0"/>
              </a:rPr>
              <a:t>: jiný </a:t>
            </a:r>
            <a:r>
              <a:rPr lang="cs-CZ" b="1" dirty="0" smtClean="0">
                <a:solidFill>
                  <a:srgbClr val="FF0000"/>
                </a:solidFill>
                <a:latin typeface="Book Antiqua" pitchFamily="18" charset="0"/>
              </a:rPr>
              <a:t>O</a:t>
            </a:r>
            <a:r>
              <a:rPr lang="cs-CZ" b="1" dirty="0">
                <a:solidFill>
                  <a:srgbClr val="FF0000"/>
                </a:solidFill>
                <a:latin typeface="Book Antiqua" pitchFamily="18" charset="0"/>
              </a:rPr>
              <a:t>‘</a:t>
            </a:r>
            <a:r>
              <a:rPr lang="cs-CZ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jiné osy 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x‘</a:t>
            </a:r>
            <a:r>
              <a:rPr lang="cs-CZ" i="1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y‘</a:t>
            </a:r>
            <a:r>
              <a:rPr lang="cs-CZ" i="1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z‘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latin typeface="Book Antiqua" pitchFamily="18" charset="0"/>
              </a:rPr>
              <a:t>Jiné souřadnice téhož bodu </a:t>
            </a:r>
            <a:r>
              <a:rPr lang="cs-CZ" b="1" dirty="0" smtClean="0">
                <a:latin typeface="Book Antiqua" pitchFamily="18" charset="0"/>
              </a:rPr>
              <a:t>B</a:t>
            </a:r>
            <a:r>
              <a:rPr lang="cs-CZ" dirty="0" smtClean="0">
                <a:latin typeface="Book Antiqua" pitchFamily="18" charset="0"/>
              </a:rPr>
              <a:t>:   </a:t>
            </a:r>
            <a:r>
              <a:rPr lang="cs-CZ" i="1" dirty="0" err="1" smtClean="0">
                <a:solidFill>
                  <a:srgbClr val="00B0F0"/>
                </a:solidFill>
                <a:latin typeface="Book Antiqua" pitchFamily="18" charset="0"/>
              </a:rPr>
              <a:t>x</a:t>
            </a:r>
            <a:r>
              <a:rPr lang="cs-CZ" baseline="-25000" dirty="0" err="1" smtClean="0">
                <a:solidFill>
                  <a:srgbClr val="00B0F0"/>
                </a:solidFill>
                <a:latin typeface="Book Antiqua" pitchFamily="18" charset="0"/>
              </a:rPr>
              <a:t>B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Book Antiqua" pitchFamily="18" charset="0"/>
                <a:sym typeface="Symbol" panose="05050102010706020507" pitchFamily="18" charset="2"/>
              </a:rPr>
              <a:t> </a:t>
            </a:r>
            <a:r>
              <a:rPr lang="cs-CZ" i="1" dirty="0" err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cs-CZ" baseline="-25000" dirty="0" err="1">
                <a:solidFill>
                  <a:srgbClr val="FF0000"/>
                </a:solidFill>
                <a:latin typeface="Book Antiqua" pitchFamily="18" charset="0"/>
              </a:rPr>
              <a:t>B</a:t>
            </a:r>
            <a:r>
              <a:rPr lang="cs-CZ" i="1" dirty="0">
                <a:solidFill>
                  <a:srgbClr val="FF0000"/>
                </a:solidFill>
                <a:latin typeface="Book Antiqua" pitchFamily="18" charset="0"/>
              </a:rPr>
              <a:t>‘</a:t>
            </a:r>
            <a:endParaRPr lang="cs-CZ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Promítá se vždy rovnoběžně s osami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Přepočet </a:t>
            </a:r>
            <a:r>
              <a:rPr lang="cs-CZ" b="1" dirty="0" smtClean="0">
                <a:solidFill>
                  <a:srgbClr val="00B0F0"/>
                </a:solidFill>
                <a:latin typeface="Book Antiqua" pitchFamily="18" charset="0"/>
              </a:rPr>
              <a:t>S </a:t>
            </a:r>
            <a: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  <a:t>↔</a:t>
            </a:r>
            <a:r>
              <a:rPr lang="cs-CZ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Book Antiqua" pitchFamily="18" charset="0"/>
              </a:rPr>
              <a:t>S‘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lineární (úměra)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30213" y="396875"/>
            <a:ext cx="7215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7F727">
                        <a:alpha val="50999"/>
                      </a:srgbClr>
                    </a:gs>
                    <a:gs pos="50000">
                      <a:srgbClr val="FF3300">
                        <a:alpha val="53000"/>
                      </a:srgbClr>
                    </a:gs>
                    <a:gs pos="100000">
                      <a:srgbClr val="27F727">
                        <a:alpha val="50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  <a:defRPr/>
            </a:pPr>
            <a:r>
              <a:rPr lang="cs-CZ" sz="4000" b="1" i="1" dirty="0" smtClean="0">
                <a:solidFill>
                  <a:schemeClr val="tx2"/>
                </a:solidFill>
                <a:latin typeface="Book Antiqua" pitchFamily="18" charset="0"/>
              </a:rPr>
              <a:t>A co jiná </a:t>
            </a:r>
            <a:r>
              <a:rPr lang="cs-CZ" sz="4000" b="1" i="1" dirty="0">
                <a:solidFill>
                  <a:schemeClr val="tx2"/>
                </a:solidFill>
                <a:latin typeface="Book Antiqua" pitchFamily="18" charset="0"/>
              </a:rPr>
              <a:t>vztažná soustava </a:t>
            </a:r>
            <a:r>
              <a:rPr lang="cs-CZ" sz="4000" b="1" i="1" dirty="0" smtClean="0">
                <a:solidFill>
                  <a:srgbClr val="FF0000"/>
                </a:solidFill>
                <a:latin typeface="Book Antiqua" pitchFamily="18" charset="0"/>
              </a:rPr>
              <a:t>S‘</a:t>
            </a:r>
            <a:r>
              <a:rPr lang="cs-CZ" sz="4000" b="1" i="1" dirty="0" smtClean="0">
                <a:solidFill>
                  <a:schemeClr val="tx2"/>
                </a:solidFill>
                <a:latin typeface="Book Antiqua" pitchFamily="18" charset="0"/>
              </a:rPr>
              <a:t>?</a:t>
            </a:r>
            <a:endParaRPr lang="cs-CZ" sz="4000" b="1" i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7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6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127074" y="5510572"/>
            <a:ext cx="140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počátek</a:t>
            </a:r>
            <a:r>
              <a:rPr lang="cs-CZ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O‘</a:t>
            </a:r>
            <a:endParaRPr lang="cs-CZ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2534633" y="5695238"/>
            <a:ext cx="45719" cy="45719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stCxn id="2" idx="0"/>
          </p:cNvCxnSpPr>
          <p:nvPr/>
        </p:nvCxnSpPr>
        <p:spPr>
          <a:xfrm flipV="1">
            <a:off x="2557493" y="2980069"/>
            <a:ext cx="1542263" cy="2715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2" idx="4"/>
          </p:cNvCxnSpPr>
          <p:nvPr/>
        </p:nvCxnSpPr>
        <p:spPr>
          <a:xfrm>
            <a:off x="2557493" y="5740957"/>
            <a:ext cx="2038317" cy="246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2" idx="4"/>
          </p:cNvCxnSpPr>
          <p:nvPr/>
        </p:nvCxnSpPr>
        <p:spPr>
          <a:xfrm flipV="1">
            <a:off x="2557493" y="4607885"/>
            <a:ext cx="2125463" cy="1133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 rot="886299">
            <a:off x="3679484" y="2963163"/>
            <a:ext cx="37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z‘</a:t>
            </a:r>
            <a:endParaRPr lang="cs-CZ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 rot="1189764">
            <a:off x="4578366" y="4478396"/>
            <a:ext cx="49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y‘</a:t>
            </a:r>
            <a:endParaRPr lang="cs-CZ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550935">
            <a:off x="4516794" y="5731539"/>
            <a:ext cx="4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x‘</a:t>
            </a:r>
            <a:endParaRPr lang="cs-CZ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8" name="Přímá spojnice 37"/>
          <p:cNvCxnSpPr/>
          <p:nvPr/>
        </p:nvCxnSpPr>
        <p:spPr>
          <a:xfrm flipH="1">
            <a:off x="3537578" y="3303682"/>
            <a:ext cx="1239630" cy="21220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3207075" y="5389135"/>
            <a:ext cx="344413" cy="350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2858386" y="5432127"/>
            <a:ext cx="679191" cy="3400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 rot="1083577">
            <a:off x="4218460" y="3378831"/>
            <a:ext cx="46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z‘</a:t>
            </a:r>
            <a:r>
              <a:rPr lang="cs-CZ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 rot="954834">
            <a:off x="3308016" y="5382807"/>
            <a:ext cx="51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y‘</a:t>
            </a:r>
            <a:r>
              <a:rPr lang="cs-CZ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 rot="864378">
            <a:off x="2602505" y="5679736"/>
            <a:ext cx="44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x‘</a:t>
            </a:r>
            <a:r>
              <a:rPr lang="cs-CZ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3" name="Přímá spojnice se šipkou 52"/>
          <p:cNvCxnSpPr/>
          <p:nvPr/>
        </p:nvCxnSpPr>
        <p:spPr>
          <a:xfrm flipV="1">
            <a:off x="2910348" y="6184491"/>
            <a:ext cx="2477729" cy="4916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V="1">
            <a:off x="2910348" y="5456903"/>
            <a:ext cx="1651820" cy="776750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V="1">
            <a:off x="2910348" y="2936896"/>
            <a:ext cx="737919" cy="329675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>
            <a:off x="4100053" y="3326542"/>
            <a:ext cx="661131" cy="268096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V="1">
            <a:off x="3342968" y="5987845"/>
            <a:ext cx="773306" cy="39329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3677265" y="6007510"/>
            <a:ext cx="422787" cy="22614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ál 58"/>
          <p:cNvSpPr/>
          <p:nvPr/>
        </p:nvSpPr>
        <p:spPr>
          <a:xfrm>
            <a:off x="4745384" y="328082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4617228" y="3326541"/>
            <a:ext cx="46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cs-CZ" baseline="-250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i="1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3161098" y="5695238"/>
            <a:ext cx="51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cs-CZ" baseline="-250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3278176" y="2914038"/>
            <a:ext cx="17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508665" y="5261852"/>
            <a:ext cx="174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cs-CZ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Ovál 63"/>
          <p:cNvSpPr/>
          <p:nvPr/>
        </p:nvSpPr>
        <p:spPr>
          <a:xfrm>
            <a:off x="2894902" y="6210792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ovéPole 64"/>
          <p:cNvSpPr txBox="1"/>
          <p:nvPr/>
        </p:nvSpPr>
        <p:spPr>
          <a:xfrm>
            <a:off x="4485205" y="2984219"/>
            <a:ext cx="33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5116576" y="6181926"/>
            <a:ext cx="17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cs-CZ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2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3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9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100"/>
                            </p:stCondLst>
                            <p:childTnLst>
                              <p:par>
                                <p:cTn id="28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30" grpId="0" uiExpand="1"/>
      <p:bldP spid="30" grpId="1" uiExpand="1"/>
      <p:bldP spid="30" grpId="2" uiExpand="1"/>
      <p:bldP spid="2" grpId="0" uiExpand="1" animBg="1"/>
      <p:bldP spid="2" grpId="1" uiExpand="1" animBg="1"/>
      <p:bldP spid="2" grpId="2" uiExpand="1" animBg="1"/>
      <p:bldP spid="35" grpId="0" uiExpand="1" build="allAtOnce"/>
      <p:bldP spid="35" grpId="1" uiExpand="1" build="allAtOnce"/>
      <p:bldP spid="36" grpId="0" uiExpand="1" build="allAtOnce"/>
      <p:bldP spid="36" grpId="1" uiExpand="1" build="allAtOnce"/>
      <p:bldP spid="37" grpId="0" uiExpand="1"/>
      <p:bldP spid="37" grpId="1" uiExpand="1"/>
      <p:bldP spid="37" grpId="2" uiExpand="1"/>
      <p:bldP spid="50" grpId="0" uiExpand="1" build="allAtOnce"/>
      <p:bldP spid="50" grpId="1" uiExpand="1" build="allAtOnce"/>
      <p:bldP spid="51" grpId="0" uiExpand="1" build="allAtOnce"/>
      <p:bldP spid="51" grpId="1" uiExpand="1" build="allAtOnce"/>
      <p:bldP spid="52" grpId="0" uiExpand="1"/>
      <p:bldP spid="52" grpId="1" uiExpand="1"/>
      <p:bldP spid="52" grpId="2" uiExpand="1"/>
      <p:bldP spid="59" grpId="0" animBg="1"/>
      <p:bldP spid="60" grpId="0" uiExpand="1" build="allAtOnce"/>
      <p:bldP spid="60" grpId="1" uiExpand="1" build="allAtOnce"/>
      <p:bldP spid="60" grpId="2" build="allAtOnce"/>
      <p:bldP spid="60" grpId="3" uiExpand="1" build="allAtOnce"/>
      <p:bldP spid="61" grpId="0" uiExpand="1" build="allAtOnce"/>
      <p:bldP spid="61" grpId="1" uiExpand="1" build="allAtOnce"/>
      <p:bldP spid="61" grpId="2" build="allAtOnce"/>
      <p:bldP spid="61" grpId="3" uiExpand="1" build="allAtOnce"/>
      <p:bldP spid="62" grpId="0" uiExpand="1" build="allAtOnce"/>
      <p:bldP spid="62" grpId="1" uiExpand="1" build="allAtOnce"/>
      <p:bldP spid="62" grpId="2" build="allAtOnce"/>
      <p:bldP spid="62" grpId="3" uiExpand="1" build="allAtOnce"/>
      <p:bldP spid="63" grpId="0" uiExpand="1" build="allAtOnce"/>
      <p:bldP spid="63" grpId="1" uiExpand="1" build="allAtOnce"/>
      <p:bldP spid="63" grpId="2" build="allAtOnce"/>
      <p:bldP spid="63" grpId="3" uiExpand="1" build="allAtOnce"/>
      <p:bldP spid="64" grpId="0" animBg="1"/>
      <p:bldP spid="64" grpId="1" uiExpand="1" animBg="1"/>
      <p:bldP spid="64" grpId="2" uiExpand="1" animBg="1"/>
      <p:bldP spid="64" grpId="3" animBg="1"/>
      <p:bldP spid="64" grpId="4" uiExpand="1" animBg="1"/>
      <p:bldP spid="65" grpId="0"/>
      <p:bldP spid="71" grpId="0"/>
      <p:bldP spid="71" grpId="1" uiExpand="1"/>
      <p:bldP spid="71" grpId="2" uiExpand="1"/>
      <p:bldP spid="71" grpId="3"/>
      <p:bldP spid="71" grpId="4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1418918"/>
            <a:ext cx="8488362" cy="5168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b="1" i="1" dirty="0" smtClean="0">
                <a:solidFill>
                  <a:schemeClr val="hlink"/>
                </a:solidFill>
                <a:latin typeface="Book Antiqua" pitchFamily="18" charset="0"/>
              </a:rPr>
              <a:t>Absolutní</a:t>
            </a:r>
            <a:r>
              <a:rPr lang="cs-CZ" sz="3000" dirty="0" smtClean="0">
                <a:latin typeface="Book Antiqua" pitchFamily="18" charset="0"/>
              </a:rPr>
              <a:t>	= nezávislý na pozorovateli (</a:t>
            </a:r>
            <a:r>
              <a:rPr lang="cs-CZ" sz="3000" b="1" i="1" dirty="0" smtClean="0">
                <a:latin typeface="Book Antiqua" pitchFamily="18" charset="0"/>
              </a:rPr>
              <a:t>S</a:t>
            </a:r>
            <a:r>
              <a:rPr lang="cs-CZ" sz="3000" dirty="0" smtClean="0">
                <a:latin typeface="Book Antiqua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000" dirty="0" smtClean="0">
                <a:latin typeface="Book Antiqua" pitchFamily="18" charset="0"/>
              </a:rPr>
              <a:t>teplota </a:t>
            </a:r>
            <a:r>
              <a:rPr lang="cs-CZ" sz="3000" i="1" dirty="0" smtClean="0">
                <a:latin typeface="Book Antiqua" pitchFamily="18" charset="0"/>
              </a:rPr>
              <a:t>T </a:t>
            </a:r>
            <a:r>
              <a:rPr lang="cs-CZ" sz="3000" dirty="0" smtClean="0">
                <a:latin typeface="Book Antiqua" pitchFamily="18" charset="0"/>
              </a:rPr>
              <a:t>kamen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000" dirty="0" smtClean="0">
                <a:latin typeface="Book Antiqua" pitchFamily="18" charset="0"/>
              </a:rPr>
              <a:t>elektrický náboj </a:t>
            </a:r>
            <a:r>
              <a:rPr lang="cs-CZ" sz="3000" i="1" dirty="0" smtClean="0">
                <a:latin typeface="Book Antiqua" pitchFamily="18" charset="0"/>
              </a:rPr>
              <a:t>Q </a:t>
            </a:r>
            <a:r>
              <a:rPr lang="cs-CZ" sz="3000" dirty="0" smtClean="0">
                <a:latin typeface="Book Antiqua" pitchFamily="18" charset="0"/>
              </a:rPr>
              <a:t>apod.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000" dirty="0" smtClean="0">
                <a:latin typeface="Book Antiqua" pitchFamily="18" charset="0"/>
              </a:rPr>
              <a:t>délka </a:t>
            </a:r>
            <a:r>
              <a:rPr lang="cs-CZ" sz="3000" i="1" dirty="0" smtClean="0">
                <a:latin typeface="Book Antiqua" pitchFamily="18" charset="0"/>
              </a:rPr>
              <a:t>d</a:t>
            </a:r>
            <a:r>
              <a:rPr lang="cs-CZ" sz="3000" dirty="0" smtClean="0">
                <a:latin typeface="Book Antiqua" pitchFamily="18" charset="0"/>
              </a:rPr>
              <a:t> (0,75 m od hlavy k patě)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b="1" i="1" dirty="0" smtClean="0">
                <a:solidFill>
                  <a:schemeClr val="hlink"/>
                </a:solidFill>
                <a:latin typeface="Book Antiqua" pitchFamily="18" charset="0"/>
              </a:rPr>
              <a:t>Relativní</a:t>
            </a:r>
            <a:r>
              <a:rPr lang="cs-CZ" sz="3000" dirty="0" smtClean="0">
                <a:latin typeface="Book Antiqua" pitchFamily="18" charset="0"/>
              </a:rPr>
              <a:t> 	(vůči pozorovateli</a:t>
            </a:r>
            <a:r>
              <a:rPr lang="cs-CZ" sz="3000" dirty="0" smtClean="0">
                <a:latin typeface="Arial" charset="0"/>
              </a:rPr>
              <a:t>,</a:t>
            </a:r>
            <a:r>
              <a:rPr lang="cs-CZ" sz="3000" dirty="0" smtClean="0">
                <a:latin typeface="Book Antiqua" pitchFamily="18" charset="0"/>
              </a:rPr>
              <a:t> vůči </a:t>
            </a:r>
            <a:r>
              <a:rPr lang="cs-CZ" sz="3000" i="1" dirty="0" smtClean="0">
                <a:latin typeface="Book Antiqua" pitchFamily="18" charset="0"/>
              </a:rPr>
              <a:t>S</a:t>
            </a:r>
            <a:r>
              <a:rPr lang="cs-CZ" sz="3000" dirty="0" smtClean="0">
                <a:latin typeface="Book Antiqua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000" dirty="0" smtClean="0">
                <a:latin typeface="Book Antiqua" pitchFamily="18" charset="0"/>
              </a:rPr>
              <a:t>poloha </a:t>
            </a:r>
            <a:r>
              <a:rPr lang="cs-CZ" sz="3000" b="1" i="1" dirty="0" smtClean="0">
                <a:latin typeface="Book Antiqua" pitchFamily="18" charset="0"/>
              </a:rPr>
              <a:t>r</a:t>
            </a:r>
            <a:r>
              <a:rPr lang="cs-CZ" sz="3000" dirty="0" smtClean="0">
                <a:latin typeface="Book Antiqua" pitchFamily="18" charset="0"/>
              </a:rPr>
              <a:t> (vpředu, na 5. km nalevo)</a:t>
            </a:r>
            <a:endParaRPr lang="cs-CZ" sz="3000" b="1" i="1" dirty="0" smtClean="0">
              <a:latin typeface="Book Antiqu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3000" dirty="0" smtClean="0">
                <a:latin typeface="Book Antiqua" pitchFamily="18" charset="0"/>
              </a:rPr>
              <a:t>pojem klidu či pohybu (usneme ve vlaku)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000" dirty="0" smtClean="0">
                <a:latin typeface="Book Antiqua" pitchFamily="18" charset="0"/>
              </a:rPr>
              <a:t>rychlost </a:t>
            </a:r>
            <a:r>
              <a:rPr lang="cs-CZ" sz="3000" b="1" i="1" dirty="0" smtClean="0">
                <a:latin typeface="Book Antiqua" pitchFamily="18" charset="0"/>
              </a:rPr>
              <a:t>v </a:t>
            </a:r>
            <a:r>
              <a:rPr lang="cs-CZ" sz="3000" dirty="0" smtClean="0">
                <a:latin typeface="Book Antiqua" pitchFamily="18" charset="0"/>
              </a:rPr>
              <a:t>(vždy vůči něčemu: Země, Slunce) 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30213" y="387043"/>
            <a:ext cx="6521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7F727">
                        <a:alpha val="50999"/>
                      </a:srgbClr>
                    </a:gs>
                    <a:gs pos="50000">
                      <a:srgbClr val="FF3300">
                        <a:alpha val="53000"/>
                      </a:srgbClr>
                    </a:gs>
                    <a:gs pos="100000">
                      <a:srgbClr val="27F727">
                        <a:alpha val="50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  <a:defRPr/>
            </a:pPr>
            <a:r>
              <a:rPr lang="cs-CZ" sz="4000" b="1" i="1" dirty="0" smtClean="0">
                <a:solidFill>
                  <a:schemeClr val="tx2"/>
                </a:solidFill>
                <a:latin typeface="Book Antiqua" pitchFamily="18" charset="0"/>
              </a:rPr>
              <a:t>Pojem absolutní </a:t>
            </a:r>
            <a:r>
              <a:rPr lang="en-US" sz="4000" b="1" i="1" dirty="0">
                <a:solidFill>
                  <a:schemeClr val="tx2"/>
                </a:solidFill>
                <a:latin typeface="Book Antiqua" pitchFamily="18" charset="0"/>
              </a:rPr>
              <a:t>×</a:t>
            </a:r>
            <a:r>
              <a:rPr lang="cs-CZ" sz="4000" b="1" i="1" dirty="0">
                <a:solidFill>
                  <a:schemeClr val="tx2"/>
                </a:solidFill>
                <a:latin typeface="Book Antiqua" pitchFamily="18" charset="0"/>
              </a:rPr>
              <a:t> relativní</a:t>
            </a:r>
          </a:p>
        </p:txBody>
      </p:sp>
      <p:sp>
        <p:nvSpPr>
          <p:cNvPr id="6" name="Zástupný symbol pro datum 7"/>
          <p:cNvSpPr txBox="1">
            <a:spLocks noGrp="1"/>
          </p:cNvSpPr>
          <p:nvPr/>
        </p:nvSpPr>
        <p:spPr bwMode="auto">
          <a:xfrm>
            <a:off x="6477000" y="-9832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>
          <a:xfrm>
            <a:off x="8229600" y="6463993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7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92262"/>
            <a:ext cx="8686800" cy="50371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cs-CZ" dirty="0" smtClean="0">
                <a:latin typeface="Book Antiqua" pitchFamily="18" charset="0"/>
              </a:rPr>
              <a:t>Další veličina: čas </a:t>
            </a:r>
            <a:r>
              <a:rPr lang="cs-CZ" i="1" dirty="0" smtClean="0">
                <a:latin typeface="Book Antiqua" pitchFamily="18" charset="0"/>
              </a:rPr>
              <a:t>t</a:t>
            </a:r>
            <a:endParaRPr lang="cs-CZ" dirty="0" smtClean="0">
              <a:latin typeface="Book Antiqua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cs-CZ" dirty="0" smtClean="0">
                <a:latin typeface="Book Antiqua" pitchFamily="18" charset="0"/>
              </a:rPr>
              <a:t>Pohyb: poloha </a:t>
            </a:r>
            <a:r>
              <a:rPr lang="cs-CZ" b="1" i="1" dirty="0" smtClean="0">
                <a:latin typeface="Book Antiqua" pitchFamily="18" charset="0"/>
              </a:rPr>
              <a:t>r</a:t>
            </a:r>
            <a:r>
              <a:rPr lang="cs-CZ" dirty="0" smtClean="0">
                <a:latin typeface="Book Antiqua" pitchFamily="18" charset="0"/>
              </a:rPr>
              <a:t> se mění v závislosti na čase </a:t>
            </a:r>
            <a:r>
              <a:rPr lang="cs-CZ" i="1" dirty="0" smtClean="0">
                <a:latin typeface="Book Antiqua" pitchFamily="18" charset="0"/>
              </a:rPr>
              <a:t>t</a:t>
            </a:r>
            <a:endParaRPr lang="cs-CZ" dirty="0" smtClean="0">
              <a:latin typeface="Book Antiqua" pitchFamily="18" charset="0"/>
            </a:endParaRPr>
          </a:p>
          <a:p>
            <a:pPr lvl="1" eaLnBrk="1" hangingPunct="1">
              <a:buFont typeface="Arial" charset="0"/>
              <a:buChar char="–"/>
            </a:pP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Klasická</a:t>
            </a:r>
            <a:r>
              <a:rPr lang="cs-CZ" dirty="0" smtClean="0">
                <a:latin typeface="Book Antiqua" pitchFamily="18" charset="0"/>
              </a:rPr>
              <a:t> fyzika: prostor a čas jsou </a:t>
            </a:r>
            <a:r>
              <a:rPr lang="cs-CZ" b="1" i="1" dirty="0" smtClean="0">
                <a:latin typeface="Book Antiqua" pitchFamily="18" charset="0"/>
              </a:rPr>
              <a:t>nezávislé</a:t>
            </a:r>
          </a:p>
          <a:p>
            <a:pPr lvl="1" eaLnBrk="1" hangingPunct="1">
              <a:buFont typeface="Arial" charset="0"/>
              <a:buChar char="–"/>
            </a:pPr>
            <a:r>
              <a:rPr lang="cs-CZ" dirty="0" smtClean="0">
                <a:solidFill>
                  <a:srgbClr val="00B050"/>
                </a:solidFill>
                <a:latin typeface="Book Antiqua" pitchFamily="18" charset="0"/>
              </a:rPr>
              <a:t>Relativistická fyzika: prostor a čas spolu souvisejí a vytvářejí </a:t>
            </a:r>
            <a:r>
              <a:rPr lang="cs-CZ" b="1" i="1" dirty="0" smtClean="0">
                <a:solidFill>
                  <a:srgbClr val="00B050"/>
                </a:solidFill>
                <a:latin typeface="Book Antiqua" pitchFamily="18" charset="0"/>
              </a:rPr>
              <a:t>prostoročas</a:t>
            </a:r>
          </a:p>
          <a:p>
            <a:pPr eaLnBrk="1" hangingPunct="1">
              <a:buFont typeface="Arial" charset="0"/>
              <a:buChar char="•"/>
            </a:pPr>
            <a:r>
              <a:rPr lang="cs-CZ" dirty="0" smtClean="0">
                <a:latin typeface="Book Antiqua" pitchFamily="18" charset="0"/>
              </a:rPr>
              <a:t>Popis pohybu bodu s polohou </a:t>
            </a:r>
            <a:r>
              <a:rPr lang="cs-CZ" b="1" i="1" dirty="0" smtClean="0">
                <a:latin typeface="Book Antiqua" pitchFamily="18" charset="0"/>
              </a:rPr>
              <a:t>r</a:t>
            </a:r>
          </a:p>
          <a:p>
            <a:pPr lvl="1" eaLnBrk="1" hangingPunct="1">
              <a:buFont typeface="Arial" charset="0"/>
              <a:buChar char="–"/>
            </a:pPr>
            <a:r>
              <a:rPr lang="cs-CZ" dirty="0" smtClean="0">
                <a:solidFill>
                  <a:srgbClr val="CC0000"/>
                </a:solidFill>
                <a:latin typeface="Book Antiqua" pitchFamily="18" charset="0"/>
              </a:rPr>
              <a:t>matematika</a:t>
            </a:r>
            <a:r>
              <a:rPr lang="cs-CZ" dirty="0" smtClean="0">
                <a:latin typeface="Book Antiqua" pitchFamily="18" charset="0"/>
              </a:rPr>
              <a:t> - funkce  </a:t>
            </a:r>
            <a:r>
              <a:rPr lang="cs-CZ" b="1" i="1" dirty="0" smtClean="0">
                <a:latin typeface="Book Antiqua" pitchFamily="18" charset="0"/>
              </a:rPr>
              <a:t>r</a:t>
            </a:r>
            <a:r>
              <a:rPr lang="cs-CZ" b="1" dirty="0" smtClean="0">
                <a:latin typeface="Book Antiqua" pitchFamily="18" charset="0"/>
              </a:rPr>
              <a:t> = </a:t>
            </a:r>
            <a:r>
              <a:rPr lang="cs-CZ" b="1" i="1" dirty="0" smtClean="0">
                <a:latin typeface="Book Antiqua" pitchFamily="18" charset="0"/>
              </a:rPr>
              <a:t>r</a:t>
            </a:r>
            <a:r>
              <a:rPr lang="cs-CZ" dirty="0" smtClean="0">
                <a:latin typeface="Book Antiqua" pitchFamily="18" charset="0"/>
              </a:rPr>
              <a:t>(</a:t>
            </a:r>
            <a:r>
              <a:rPr lang="cs-CZ" i="1" dirty="0" smtClean="0">
                <a:latin typeface="Book Antiqua" pitchFamily="18" charset="0"/>
              </a:rPr>
              <a:t>t</a:t>
            </a:r>
            <a:r>
              <a:rPr lang="cs-CZ" dirty="0" smtClean="0">
                <a:latin typeface="Book Antiqua" pitchFamily="18" charset="0"/>
              </a:rPr>
              <a:t>)</a:t>
            </a:r>
          </a:p>
          <a:p>
            <a:pPr lvl="1" eaLnBrk="1" hangingPunct="1">
              <a:buFont typeface="Arial" charset="0"/>
              <a:buChar char="–"/>
            </a:pPr>
            <a:r>
              <a:rPr lang="cs-CZ" dirty="0" smtClean="0">
                <a:solidFill>
                  <a:srgbClr val="CC0000"/>
                </a:solidFill>
                <a:latin typeface="Book Antiqua" pitchFamily="18" charset="0"/>
              </a:rPr>
              <a:t>my: graficky</a:t>
            </a:r>
            <a:r>
              <a:rPr lang="cs-CZ" dirty="0" smtClean="0">
                <a:latin typeface="Book Antiqua" pitchFamily="18" charset="0"/>
              </a:rPr>
              <a:t> - 1 osa pro čas </a:t>
            </a:r>
            <a:r>
              <a:rPr lang="cs-CZ" i="1" dirty="0" smtClean="0">
                <a:latin typeface="Book Antiqua" pitchFamily="18" charset="0"/>
              </a:rPr>
              <a:t>t</a:t>
            </a:r>
            <a:r>
              <a:rPr lang="cs-CZ" dirty="0" smtClean="0">
                <a:latin typeface="Book Antiqua" pitchFamily="18" charset="0"/>
              </a:rPr>
              <a:t>, 1 osa pro polohu </a:t>
            </a:r>
            <a:r>
              <a:rPr lang="cs-CZ" i="1" dirty="0" smtClean="0">
                <a:latin typeface="Book Antiqua" pitchFamily="18" charset="0"/>
              </a:rPr>
              <a:t>x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Book Antiqua" pitchFamily="18" charset="0"/>
              </a:rPr>
              <a:t>Událost:</a:t>
            </a:r>
            <a:r>
              <a:rPr lang="cs-CZ" dirty="0" smtClean="0">
                <a:latin typeface="Book Antiqua" pitchFamily="18" charset="0"/>
              </a:rPr>
              <a:t> [</a:t>
            </a:r>
            <a:r>
              <a:rPr lang="cs-CZ" i="1" dirty="0" smtClean="0">
                <a:latin typeface="Book Antiqua" pitchFamily="18" charset="0"/>
              </a:rPr>
              <a:t>t</a:t>
            </a:r>
            <a:r>
              <a:rPr lang="cs-CZ" b="1" i="1" dirty="0" smtClean="0">
                <a:latin typeface="Book Antiqua" pitchFamily="18" charset="0"/>
              </a:rPr>
              <a:t>; r</a:t>
            </a:r>
            <a:r>
              <a:rPr lang="cs-CZ" dirty="0" smtClean="0">
                <a:latin typeface="Book Antiqua" pitchFamily="18" charset="0"/>
              </a:rPr>
              <a:t>] např. </a:t>
            </a:r>
            <a:r>
              <a:rPr lang="cs-CZ" smtClean="0">
                <a:latin typeface="Book Antiqua" pitchFamily="18" charset="0"/>
              </a:rPr>
              <a:t>[6.3.2017</a:t>
            </a:r>
            <a:r>
              <a:rPr lang="cs-CZ" dirty="0" smtClean="0">
                <a:latin typeface="Book Antiqua" pitchFamily="18" charset="0"/>
              </a:rPr>
              <a:t>; </a:t>
            </a:r>
            <a:r>
              <a:rPr lang="cs-CZ" smtClean="0">
                <a:latin typeface="Book Antiqua" pitchFamily="18" charset="0"/>
              </a:rPr>
              <a:t>Praha 8]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30213" y="396875"/>
            <a:ext cx="329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7F727">
                        <a:alpha val="50999"/>
                      </a:srgbClr>
                    </a:gs>
                    <a:gs pos="50000">
                      <a:srgbClr val="FF3300">
                        <a:alpha val="53000"/>
                      </a:srgbClr>
                    </a:gs>
                    <a:gs pos="100000">
                      <a:srgbClr val="27F727">
                        <a:alpha val="50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  <a:defRPr/>
            </a:pPr>
            <a:r>
              <a:rPr lang="cs-CZ" sz="4000" b="1" i="1">
                <a:solidFill>
                  <a:schemeClr val="tx2"/>
                </a:solidFill>
                <a:latin typeface="Book Antiqua" pitchFamily="18" charset="0"/>
              </a:rPr>
              <a:t>Popis pohybu</a:t>
            </a:r>
          </a:p>
        </p:txBody>
      </p:sp>
      <p:sp>
        <p:nvSpPr>
          <p:cNvPr id="7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8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8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/>
          </p:cNvSpPr>
          <p:nvPr/>
        </p:nvSpPr>
        <p:spPr bwMode="auto">
          <a:xfrm>
            <a:off x="323850" y="1220788"/>
            <a:ext cx="88201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Existuje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 absolutní prostor</a:t>
            </a:r>
            <a:r>
              <a:rPr lang="cs-CZ" sz="3000" dirty="0">
                <a:solidFill>
                  <a:schemeClr val="tx2"/>
                </a:solidFill>
              </a:rPr>
              <a:t> </a:t>
            </a:r>
            <a:r>
              <a:rPr lang="cs-CZ" sz="3000" i="1" dirty="0">
                <a:solidFill>
                  <a:schemeClr val="tx2"/>
                </a:solidFill>
                <a:latin typeface="Book Antiqua" pitchFamily="18" charset="0"/>
              </a:rPr>
              <a:t>AP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(v něm: poloha)</a:t>
            </a:r>
            <a:r>
              <a:rPr lang="cs-CZ" sz="3000" dirty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42975" y="427038"/>
            <a:ext cx="6964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3300">
                        <a:alpha val="29999"/>
                      </a:srgbClr>
                    </a:gs>
                    <a:gs pos="100000">
                      <a:srgbClr val="FF7350">
                        <a:alpha val="2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Franklin Gothic Medium" pitchFamily="34" charset="0"/>
              <a:buNone/>
            </a:pPr>
            <a:r>
              <a:rPr lang="cs-CZ" sz="4000" b="1" i="1">
                <a:solidFill>
                  <a:schemeClr val="tx2"/>
                </a:solidFill>
                <a:latin typeface="Book Antiqua" pitchFamily="18" charset="0"/>
              </a:rPr>
              <a:t>Newton (klasická mechanika)</a:t>
            </a: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333375" y="1674813"/>
            <a:ext cx="82296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Existuje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 absolutní čas </a:t>
            </a:r>
            <a:r>
              <a:rPr lang="cs-CZ" sz="3000" i="1" dirty="0">
                <a:solidFill>
                  <a:schemeClr val="tx2"/>
                </a:solidFill>
                <a:latin typeface="Book Antiqua" pitchFamily="18" charset="0"/>
              </a:rPr>
              <a:t>AČ 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(okamžik, doba); </a:t>
            </a:r>
          </a:p>
        </p:txBody>
      </p: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328613" y="2144713"/>
            <a:ext cx="85026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cs-CZ" sz="3000" b="1" i="1" dirty="0">
                <a:solidFill>
                  <a:srgbClr val="FF3300"/>
                </a:solidFill>
                <a:latin typeface="Book Antiqua" pitchFamily="18" charset="0"/>
              </a:rPr>
              <a:t>1NZ: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měříme-li</a:t>
            </a:r>
            <a:r>
              <a:rPr lang="cs-CZ" sz="3000" i="1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v</a:t>
            </a:r>
            <a:r>
              <a:rPr lang="cs-CZ" sz="3000" b="1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dirty="0" smtClean="0">
                <a:solidFill>
                  <a:schemeClr val="tx2"/>
                </a:solidFill>
                <a:latin typeface="Book Antiqua" pitchFamily="18" charset="0"/>
              </a:rPr>
              <a:t>APČ:</a:t>
            </a:r>
            <a:r>
              <a:rPr lang="cs-CZ" sz="3000" b="1" dirty="0" smtClean="0">
                <a:solidFill>
                  <a:schemeClr val="tx2"/>
                </a:solidFill>
                <a:latin typeface="Book Antiqua" pitchFamily="18" charset="0"/>
              </a:rPr>
              <a:t> volná </a:t>
            </a:r>
            <a:r>
              <a:rPr lang="cs-CZ" sz="3000" b="1" dirty="0">
                <a:solidFill>
                  <a:schemeClr val="tx2"/>
                </a:solidFill>
                <a:latin typeface="Book Antiqua" pitchFamily="18" charset="0"/>
              </a:rPr>
              <a:t>částice se pohybuje </a:t>
            </a:r>
            <a:r>
              <a:rPr lang="cs-CZ" sz="3000" b="1" dirty="0" smtClean="0">
                <a:solidFill>
                  <a:schemeClr val="tx2"/>
                </a:solidFill>
                <a:latin typeface="Book Antiqua" pitchFamily="18" charset="0"/>
              </a:rPr>
              <a:t>rovnoměrně </a:t>
            </a:r>
            <a:r>
              <a:rPr lang="cs-CZ" sz="3000" b="1" dirty="0">
                <a:solidFill>
                  <a:schemeClr val="tx2"/>
                </a:solidFill>
                <a:latin typeface="Book Antiqua" pitchFamily="18" charset="0"/>
              </a:rPr>
              <a:t>přímočaře 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(nebo stojí)</a:t>
            </a:r>
          </a:p>
        </p:txBody>
      </p:sp>
      <p:sp>
        <p:nvSpPr>
          <p:cNvPr id="5" name="Zástupný symbol pro obsah 2"/>
          <p:cNvSpPr>
            <a:spLocks/>
          </p:cNvSpPr>
          <p:nvPr/>
        </p:nvSpPr>
        <p:spPr bwMode="auto">
          <a:xfrm>
            <a:off x="310356" y="4247129"/>
            <a:ext cx="8328819" cy="89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cs-CZ" sz="3000" b="1" i="1" dirty="0">
                <a:solidFill>
                  <a:srgbClr val="FF3300"/>
                </a:solidFill>
                <a:latin typeface="Book Antiqua" pitchFamily="18" charset="0"/>
              </a:rPr>
              <a:t>2NZ</a:t>
            </a:r>
            <a:r>
              <a:rPr lang="cs-CZ" sz="3000" b="1" i="1" dirty="0" smtClean="0">
                <a:solidFill>
                  <a:srgbClr val="FF3300"/>
                </a:solidFill>
                <a:latin typeface="Book Antiqua" pitchFamily="18" charset="0"/>
              </a:rPr>
              <a:t>:</a:t>
            </a:r>
            <a:r>
              <a:rPr lang="cs-CZ" sz="3000" b="1" i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měříme-li v </a:t>
            </a:r>
            <a:r>
              <a:rPr lang="cs-CZ" sz="3000" dirty="0" smtClean="0">
                <a:solidFill>
                  <a:schemeClr val="tx2"/>
                </a:solidFill>
                <a:latin typeface="Book Antiqua" pitchFamily="18" charset="0"/>
              </a:rPr>
              <a:t>APČ: </a:t>
            </a:r>
            <a:r>
              <a:rPr lang="cs-CZ" sz="3000" b="1" dirty="0" smtClean="0">
                <a:solidFill>
                  <a:schemeClr val="tx2"/>
                </a:solidFill>
                <a:latin typeface="Book Antiqua" pitchFamily="18" charset="0"/>
              </a:rPr>
              <a:t>částice </a:t>
            </a:r>
            <a:r>
              <a:rPr lang="cs-CZ" sz="3000" b="1" dirty="0">
                <a:solidFill>
                  <a:schemeClr val="tx2"/>
                </a:solidFill>
                <a:latin typeface="Book Antiqua" pitchFamily="18" charset="0"/>
              </a:rPr>
              <a:t>se pod vlivem sil </a:t>
            </a:r>
            <a:r>
              <a:rPr lang="cs-CZ" sz="3200" b="1" dirty="0">
                <a:solidFill>
                  <a:schemeClr val="tx2"/>
                </a:solidFill>
                <a:latin typeface="Book Antiqua" pitchFamily="18" charset="0"/>
              </a:rPr>
              <a:t>pohybuje </a:t>
            </a:r>
            <a:r>
              <a:rPr lang="cs-CZ" sz="3000" b="1" dirty="0" smtClean="0">
                <a:solidFill>
                  <a:schemeClr val="tx2"/>
                </a:solidFill>
                <a:latin typeface="Book Antiqua" pitchFamily="18" charset="0"/>
              </a:rPr>
              <a:t>zrychleně: </a:t>
            </a:r>
            <a:r>
              <a:rPr lang="cs-CZ" sz="3000" b="1" dirty="0">
                <a:solidFill>
                  <a:schemeClr val="tx2"/>
                </a:solidFill>
                <a:latin typeface="Book Antiqua" pitchFamily="18" charset="0"/>
              </a:rPr>
              <a:t>	</a:t>
            </a:r>
            <a:r>
              <a:rPr lang="cs-CZ" sz="3000" i="1" dirty="0">
                <a:solidFill>
                  <a:schemeClr val="tx2"/>
                </a:solidFill>
                <a:latin typeface="Book Antiqua" pitchFamily="18" charset="0"/>
              </a:rPr>
              <a:t>m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a</a:t>
            </a:r>
            <a:r>
              <a:rPr lang="cs-CZ" sz="3000" i="1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b="1" dirty="0">
                <a:solidFill>
                  <a:schemeClr val="tx2"/>
                </a:solidFill>
                <a:latin typeface="Book Antiqua" pitchFamily="18" charset="0"/>
              </a:rPr>
              <a:t>= ∑ 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F		</a:t>
            </a:r>
            <a:endParaRPr lang="cs-CZ" sz="3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275431" y="5207732"/>
            <a:ext cx="82296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cs-CZ" sz="3000" b="1" i="1" dirty="0">
                <a:solidFill>
                  <a:srgbClr val="FF3300"/>
                </a:solidFill>
                <a:latin typeface="Book Antiqua" pitchFamily="18" charset="0"/>
              </a:rPr>
              <a:t>3NZ: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  F</a:t>
            </a:r>
            <a:r>
              <a:rPr lang="cs-CZ" sz="3000" baseline="-25000" dirty="0">
                <a:solidFill>
                  <a:schemeClr val="tx2"/>
                </a:solidFill>
                <a:latin typeface="Book Antiqua" pitchFamily="18" charset="0"/>
              </a:rPr>
              <a:t>AB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= - F</a:t>
            </a:r>
            <a:r>
              <a:rPr lang="cs-CZ" sz="3000" baseline="-25000" dirty="0">
                <a:solidFill>
                  <a:schemeClr val="tx2"/>
                </a:solidFill>
                <a:latin typeface="Book Antiqua" pitchFamily="18" charset="0"/>
              </a:rPr>
              <a:t>BA</a:t>
            </a:r>
            <a:r>
              <a:rPr lang="cs-CZ" sz="3000" b="1" i="1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cs-CZ" sz="3000" dirty="0">
                <a:solidFill>
                  <a:schemeClr val="tx2"/>
                </a:solidFill>
                <a:latin typeface="Book Antiqua" pitchFamily="18" charset="0"/>
              </a:rPr>
              <a:t>(zákon akce a reakce)</a:t>
            </a:r>
          </a:p>
        </p:txBody>
      </p:sp>
      <p:sp>
        <p:nvSpPr>
          <p:cNvPr id="7" name="Zástupný symbol pro obsah 2"/>
          <p:cNvSpPr>
            <a:spLocks/>
          </p:cNvSpPr>
          <p:nvPr/>
        </p:nvSpPr>
        <p:spPr bwMode="auto">
          <a:xfrm>
            <a:off x="565150" y="3100387"/>
            <a:ext cx="8302625" cy="12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cs-CZ" sz="2600" b="1" i="1" dirty="0" smtClean="0">
                <a:solidFill>
                  <a:schemeClr val="tx2"/>
                </a:solidFill>
                <a:latin typeface="Book Antiqua" pitchFamily="18" charset="0"/>
              </a:rPr>
              <a:t>ale: </a:t>
            </a:r>
            <a:r>
              <a:rPr lang="cs-CZ" sz="2600" dirty="0" smtClean="0">
                <a:solidFill>
                  <a:schemeClr val="tx2"/>
                </a:solidFill>
                <a:latin typeface="Book Antiqua" pitchFamily="18" charset="0"/>
              </a:rPr>
              <a:t>takových soustav prostorů a časů je moc!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cs-CZ" sz="2600" b="1" i="1" dirty="0" smtClean="0">
                <a:solidFill>
                  <a:schemeClr val="tx2"/>
                </a:solidFill>
                <a:latin typeface="Book Antiqua" pitchFamily="18" charset="0"/>
              </a:rPr>
              <a:t>Galileův </a:t>
            </a:r>
            <a:r>
              <a:rPr lang="cs-CZ" sz="2600" b="1" i="1" dirty="0">
                <a:solidFill>
                  <a:schemeClr val="tx2"/>
                </a:solidFill>
                <a:latin typeface="Book Antiqua" pitchFamily="18" charset="0"/>
              </a:rPr>
              <a:t>princip:</a:t>
            </a:r>
            <a:r>
              <a:rPr lang="cs-CZ" sz="2600" b="1" dirty="0">
                <a:solidFill>
                  <a:schemeClr val="tx2"/>
                </a:solidFill>
                <a:latin typeface="Book Antiqua" pitchFamily="18" charset="0"/>
              </a:rPr>
              <a:t> inerciální vztažná soustava </a:t>
            </a:r>
            <a:r>
              <a:rPr lang="cs-CZ" sz="2600" i="1" dirty="0">
                <a:solidFill>
                  <a:schemeClr val="tx2"/>
                </a:solidFill>
                <a:latin typeface="Book Antiqua" pitchFamily="18" charset="0"/>
              </a:rPr>
              <a:t>IS</a:t>
            </a:r>
            <a:r>
              <a:rPr lang="cs-CZ" sz="2600" b="1" dirty="0">
                <a:solidFill>
                  <a:schemeClr val="tx2"/>
                </a:solidFill>
                <a:latin typeface="Book Antiqua" pitchFamily="18" charset="0"/>
              </a:rPr>
              <a:t>; </a:t>
            </a:r>
            <a:br>
              <a:rPr lang="cs-CZ" sz="2600" b="1" dirty="0">
                <a:solidFill>
                  <a:schemeClr val="tx2"/>
                </a:solidFill>
                <a:latin typeface="Book Antiqua" pitchFamily="18" charset="0"/>
              </a:rPr>
            </a:br>
            <a:r>
              <a:rPr lang="cs-CZ" sz="2600" dirty="0">
                <a:solidFill>
                  <a:schemeClr val="tx2"/>
                </a:solidFill>
                <a:latin typeface="Book Antiqua" pitchFamily="18" charset="0"/>
              </a:rPr>
              <a:t>i v ní platí stejné zákony jako v APČ</a:t>
            </a:r>
            <a:r>
              <a:rPr lang="cs-CZ" sz="2500" dirty="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0" name="Zástupný symbol pro datum 7"/>
          <p:cNvSpPr txBox="1">
            <a:spLocks noGrp="1"/>
          </p:cNvSpPr>
          <p:nvPr/>
        </p:nvSpPr>
        <p:spPr bwMode="auto">
          <a:xfrm>
            <a:off x="6477000" y="0"/>
            <a:ext cx="2633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dirty="0" smtClean="0">
                <a:solidFill>
                  <a:srgbClr val="D38E27"/>
                </a:solidFill>
              </a:rPr>
              <a:t>6.3.2017  -  U3V - Obdržálek</a:t>
            </a:r>
            <a:endParaRPr lang="cs-CZ" sz="1200" dirty="0">
              <a:solidFill>
                <a:srgbClr val="D38E27"/>
              </a:solidFill>
            </a:endParaRPr>
          </a:p>
        </p:txBody>
      </p:sp>
      <p:sp>
        <p:nvSpPr>
          <p:cNvPr id="12" name="Zástupný symbol pro číslo snímku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4E14B70-F373-40F1-AC42-139490800137}" type="slidenum">
              <a:rPr lang="cs-CZ" sz="1200" smtClean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9</a:t>
            </a:fld>
            <a:r>
              <a:rPr lang="cs-CZ" sz="1200" dirty="0">
                <a:solidFill>
                  <a:schemeClr val="accent1">
                    <a:shade val="75000"/>
                  </a:schemeClr>
                </a:solidFill>
              </a:rPr>
              <a:t>/</a:t>
            </a:r>
            <a:r>
              <a:rPr lang="cs-CZ" sz="1200" dirty="0" smtClean="0">
                <a:solidFill>
                  <a:schemeClr val="accent1">
                    <a:shade val="75000"/>
                  </a:schemeClr>
                </a:solidFill>
              </a:rPr>
              <a:t>44</a:t>
            </a:r>
            <a:endParaRPr lang="cs-CZ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|3|1.3|1.1|2|2.5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|3|1.3|1.1|2|2.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|3|1.3|1.1|2|2.5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|3|1.3|1.1|2|2.5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5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7288</TotalTime>
  <Words>3614</Words>
  <Application>Microsoft Office PowerPoint</Application>
  <PresentationFormat>Předvádění na obrazovce (4:3)</PresentationFormat>
  <Paragraphs>969</Paragraphs>
  <Slides>53</Slides>
  <Notes>19</Notes>
  <HiddenSlides>1</HiddenSlides>
  <MMClips>0</MMClips>
  <ScaleCrop>false</ScaleCrop>
  <HeadingPairs>
    <vt:vector size="8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9" baseType="lpstr">
      <vt:lpstr>Algerian</vt:lpstr>
      <vt:lpstr>Arial</vt:lpstr>
      <vt:lpstr>Book Antiqua</vt:lpstr>
      <vt:lpstr>Calibri</vt:lpstr>
      <vt:lpstr>Cambria</vt:lpstr>
      <vt:lpstr>Cambria Math</vt:lpstr>
      <vt:lpstr>Courier New</vt:lpstr>
      <vt:lpstr>Franklin Gothic Book</vt:lpstr>
      <vt:lpstr>Franklin Gothic Medium</vt:lpstr>
      <vt:lpstr>Impact</vt:lpstr>
      <vt:lpstr>Symbol</vt:lpstr>
      <vt:lpstr>Webdings</vt:lpstr>
      <vt:lpstr>Wingdings</vt:lpstr>
      <vt:lpstr>Wingdings 2</vt:lpstr>
      <vt:lpstr>Cesta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Grafický záznam pohybu</vt:lpstr>
      <vt:lpstr>grafikon</vt:lpstr>
      <vt:lpstr>Graf (nádražní grafikon)</vt:lpstr>
      <vt:lpstr>Graf (nádražní grafikon)</vt:lpstr>
      <vt:lpstr>Poloha vůči vlaku (S‘)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Princip stálé rychlosti světelné</vt:lpstr>
      <vt:lpstr>Porovnání teorií s experimenty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Konec základní inforamce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MFF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Obdržálek</dc:creator>
  <cp:lastModifiedBy>Jan Obdrzalek</cp:lastModifiedBy>
  <cp:revision>375</cp:revision>
  <cp:lastPrinted>2014-03-09T18:11:39Z</cp:lastPrinted>
  <dcterms:created xsi:type="dcterms:W3CDTF">2010-10-29T03:57:00Z</dcterms:created>
  <dcterms:modified xsi:type="dcterms:W3CDTF">2017-03-13T16:12:12Z</dcterms:modified>
</cp:coreProperties>
</file>