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TIF" ContentType="image/tiff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87" r:id="rId3"/>
    <p:sldId id="277" r:id="rId4"/>
    <p:sldId id="292" r:id="rId5"/>
    <p:sldId id="258" r:id="rId6"/>
    <p:sldId id="259" r:id="rId7"/>
    <p:sldId id="261" r:id="rId8"/>
    <p:sldId id="260" r:id="rId9"/>
    <p:sldId id="262" r:id="rId10"/>
    <p:sldId id="288" r:id="rId11"/>
    <p:sldId id="291" r:id="rId12"/>
    <p:sldId id="263" r:id="rId13"/>
    <p:sldId id="264" r:id="rId14"/>
    <p:sldId id="265" r:id="rId15"/>
    <p:sldId id="266" r:id="rId16"/>
    <p:sldId id="267" r:id="rId17"/>
    <p:sldId id="281" r:id="rId18"/>
    <p:sldId id="282" r:id="rId19"/>
    <p:sldId id="283" r:id="rId20"/>
    <p:sldId id="284" r:id="rId21"/>
    <p:sldId id="286" r:id="rId22"/>
    <p:sldId id="285" r:id="rId23"/>
    <p:sldId id="273" r:id="rId24"/>
    <p:sldId id="270" r:id="rId25"/>
    <p:sldId id="271" r:id="rId26"/>
    <p:sldId id="272" r:id="rId27"/>
    <p:sldId id="275" r:id="rId28"/>
    <p:sldId id="276" r:id="rId29"/>
    <p:sldId id="278" r:id="rId30"/>
  </p:sldIdLst>
  <p:sldSz cx="9144000" cy="6858000" type="screen4x3"/>
  <p:notesSz cx="6858000" cy="9144000"/>
  <p:defaultTextStyle>
    <a:defPPr>
      <a:defRPr lang="cs-CZ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5ECD7"/>
    <a:srgbClr val="820000"/>
    <a:srgbClr val="9900CC"/>
    <a:srgbClr val="FF0000"/>
    <a:srgbClr val="FF00FF"/>
    <a:srgbClr val="FFCC99"/>
    <a:srgbClr val="FFFF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779" autoAdjust="0"/>
    <p:restoredTop sz="90929"/>
  </p:normalViewPr>
  <p:slideViewPr>
    <p:cSldViewPr snapToGrid="0">
      <p:cViewPr varScale="1">
        <p:scale>
          <a:sx n="83" d="100"/>
          <a:sy n="83" d="100"/>
        </p:scale>
        <p:origin x="-372" y="-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8" Type="http://schemas.openxmlformats.org/officeDocument/2006/relationships/slide" Target="slides/slide7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15.wmf"/><Relationship Id="rId1" Type="http://schemas.openxmlformats.org/officeDocument/2006/relationships/image" Target="../media/image14.wmf"/></Relationships>
</file>

<file path=ppt/drawings/_rels/vmlDrawing2.vml.rels><?xml version="1.0" encoding="UTF-8" standalone="yes"?>
<Relationships xmlns="http://schemas.openxmlformats.org/package/2006/relationships"><Relationship Id="rId2" Type="http://schemas.openxmlformats.org/officeDocument/2006/relationships/image" Target="../media/image45.wmf"/><Relationship Id="rId1" Type="http://schemas.openxmlformats.org/officeDocument/2006/relationships/image" Target="../media/image44.w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DD52003-3F9D-450F-88AA-D063D624ABDF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013441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64E484F-4636-4B04-ABEA-A8ABB50D668E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8083902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B91B68A-C52A-4D8E-B36F-22E2913A07A3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12915386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C2F325-743C-404B-965E-606117E63420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0216951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92E49D6-4FE4-4FDB-A666-9148C346E266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70121807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251DFCC-2A9E-4546-99A4-1F7138A942AA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8512654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F02EDF6-D5F5-4C6A-9462-3EB578F16C6A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66095083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AFE8622-8B41-4AE6-B7B7-0888EA988300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6635849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cs-CZ" noProof="0" smtClean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3E762EA-CF08-4157-879E-2D5A06B511C0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1181940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CEE19BF-1223-4BC9-B0A9-C0D313EBB669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58988700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B253A13-D0E0-4C58-B262-78C799CD742B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0062698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101E37"/>
            </a:gs>
            <a:gs pos="100000">
              <a:srgbClr val="224076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 předlohy nadpisů.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>
              <a:defRPr/>
            </a:pPr>
            <a:fld id="{DBD8F435-C629-4B10-BA72-F145060DE7F3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jpe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15.wmf"/><Relationship Id="rId5" Type="http://schemas.openxmlformats.org/officeDocument/2006/relationships/oleObject" Target="../embeddings/oleObject2.bin"/><Relationship Id="rId4" Type="http://schemas.openxmlformats.org/officeDocument/2006/relationships/image" Target="../media/image14.w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TIF"/><Relationship Id="rId13" Type="http://schemas.openxmlformats.org/officeDocument/2006/relationships/image" Target="../media/image27.TIF"/><Relationship Id="rId3" Type="http://schemas.openxmlformats.org/officeDocument/2006/relationships/image" Target="../media/image17.TIF"/><Relationship Id="rId7" Type="http://schemas.openxmlformats.org/officeDocument/2006/relationships/image" Target="../media/image21.TIF"/><Relationship Id="rId12" Type="http://schemas.openxmlformats.org/officeDocument/2006/relationships/image" Target="../media/image26.TIF"/><Relationship Id="rId2" Type="http://schemas.openxmlformats.org/officeDocument/2006/relationships/image" Target="../media/image16.T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0.TIF"/><Relationship Id="rId11" Type="http://schemas.openxmlformats.org/officeDocument/2006/relationships/image" Target="../media/image25.TIF"/><Relationship Id="rId5" Type="http://schemas.openxmlformats.org/officeDocument/2006/relationships/image" Target="../media/image19.TIF"/><Relationship Id="rId10" Type="http://schemas.openxmlformats.org/officeDocument/2006/relationships/image" Target="../media/image24.TIF"/><Relationship Id="rId4" Type="http://schemas.openxmlformats.org/officeDocument/2006/relationships/image" Target="../media/image18.TIF"/><Relationship Id="rId9" Type="http://schemas.openxmlformats.org/officeDocument/2006/relationships/image" Target="../media/image23.TIF"/><Relationship Id="rId14" Type="http://schemas.openxmlformats.org/officeDocument/2006/relationships/image" Target="../media/image2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TIF"/><Relationship Id="rId2" Type="http://schemas.openxmlformats.org/officeDocument/2006/relationships/image" Target="../media/image28.TIF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2.png"/><Relationship Id="rId4" Type="http://schemas.openxmlformats.org/officeDocument/2006/relationships/image" Target="../media/image30.TIF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6.jpe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3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45.wmf"/><Relationship Id="rId5" Type="http://schemas.openxmlformats.org/officeDocument/2006/relationships/oleObject" Target="../embeddings/oleObject4.bin"/><Relationship Id="rId4" Type="http://schemas.openxmlformats.org/officeDocument/2006/relationships/image" Target="../media/image44.wmf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gif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1.jpeg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93738" y="230188"/>
            <a:ext cx="7772400" cy="1143000"/>
          </a:xfrm>
        </p:spPr>
        <p:txBody>
          <a:bodyPr/>
          <a:lstStyle/>
          <a:p>
            <a:pPr eaLnBrk="1" hangingPunct="1"/>
            <a:r>
              <a:rPr lang="en-US" sz="4800" b="1" dirty="0" err="1" smtClean="0">
                <a:solidFill>
                  <a:schemeClr val="bg1"/>
                </a:solidFill>
                <a:latin typeface="Arial" charset="0"/>
              </a:rPr>
              <a:t>Optika</a:t>
            </a:r>
            <a:endParaRPr lang="cs-CZ" sz="4800" b="1" dirty="0" smtClean="0">
              <a:solidFill>
                <a:schemeClr val="bg1"/>
              </a:solidFill>
              <a:latin typeface="Arial" charset="0"/>
            </a:endParaRPr>
          </a:p>
        </p:txBody>
      </p:sp>
      <p:sp>
        <p:nvSpPr>
          <p:cNvPr id="2051" name="Text Box 3"/>
          <p:cNvSpPr txBox="1">
            <a:spLocks noChangeArrowheads="1"/>
          </p:cNvSpPr>
          <p:nvPr/>
        </p:nvSpPr>
        <p:spPr bwMode="auto">
          <a:xfrm>
            <a:off x="2062163" y="1774825"/>
            <a:ext cx="5449887" cy="1311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457200" indent="-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just" eaLnBrk="1" hangingPunct="1">
              <a:spcBef>
                <a:spcPct val="50000"/>
              </a:spcBef>
              <a:buClr>
                <a:srgbClr val="FFCC99"/>
              </a:buClr>
            </a:pPr>
            <a:r>
              <a:rPr lang="en-US" sz="3200" b="1">
                <a:solidFill>
                  <a:schemeClr val="bg1"/>
                </a:solidFill>
                <a:latin typeface="Arial" charset="0"/>
              </a:rPr>
              <a:t>Co je sv</a:t>
            </a:r>
            <a:r>
              <a:rPr lang="cs-CZ" sz="3200" b="1">
                <a:solidFill>
                  <a:schemeClr val="bg1"/>
                </a:solidFill>
                <a:latin typeface="Arial" charset="0"/>
              </a:rPr>
              <a:t>ětlo ?</a:t>
            </a:r>
          </a:p>
          <a:p>
            <a:pPr algn="just" eaLnBrk="1" hangingPunct="1">
              <a:spcBef>
                <a:spcPct val="50000"/>
              </a:spcBef>
              <a:buClr>
                <a:srgbClr val="FFCC99"/>
              </a:buClr>
            </a:pPr>
            <a:r>
              <a:rPr lang="cs-CZ" sz="3200" b="1">
                <a:solidFill>
                  <a:schemeClr val="bg1"/>
                </a:solidFill>
                <a:latin typeface="Arial" charset="0"/>
              </a:rPr>
              <a:t>Laser – vlastnosti a využití</a:t>
            </a:r>
          </a:p>
        </p:txBody>
      </p:sp>
      <p:sp>
        <p:nvSpPr>
          <p:cNvPr id="2052" name="Text Box 3"/>
          <p:cNvSpPr txBox="1">
            <a:spLocks noChangeArrowheads="1"/>
          </p:cNvSpPr>
          <p:nvPr/>
        </p:nvSpPr>
        <p:spPr bwMode="auto">
          <a:xfrm>
            <a:off x="2025650" y="4970463"/>
            <a:ext cx="4918075" cy="858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457200" indent="-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10000"/>
              </a:spcBef>
              <a:buClr>
                <a:srgbClr val="FFCC99"/>
              </a:buClr>
            </a:pPr>
            <a:r>
              <a:rPr lang="cs-CZ" i="1">
                <a:solidFill>
                  <a:schemeClr val="bg1"/>
                </a:solidFill>
                <a:latin typeface="Arial" charset="0"/>
              </a:rPr>
              <a:t>Josef Štěpánek</a:t>
            </a:r>
          </a:p>
          <a:p>
            <a:pPr algn="ctr" eaLnBrk="1" hangingPunct="1">
              <a:spcBef>
                <a:spcPct val="10000"/>
              </a:spcBef>
              <a:buClr>
                <a:srgbClr val="FFCC99"/>
              </a:buClr>
            </a:pPr>
            <a:r>
              <a:rPr lang="cs-CZ" i="1">
                <a:solidFill>
                  <a:schemeClr val="bg1"/>
                </a:solidFill>
                <a:latin typeface="Arial" charset="0"/>
              </a:rPr>
              <a:t>Fyzikální ústav MFF UK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3" descr="Pepa1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61063" y="319088"/>
            <a:ext cx="2217737" cy="1587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5" name="Picture 10" descr="Docto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83513" y="0"/>
            <a:ext cx="1360487" cy="2036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49288" y="569913"/>
            <a:ext cx="7772400" cy="1143000"/>
          </a:xfrm>
        </p:spPr>
        <p:txBody>
          <a:bodyPr/>
          <a:lstStyle/>
          <a:p>
            <a:pPr eaLnBrk="1" hangingPunct="1"/>
            <a:r>
              <a:rPr lang="en-US" sz="4800" b="1" smtClean="0">
                <a:solidFill>
                  <a:schemeClr val="bg1"/>
                </a:solidFill>
                <a:latin typeface="Arial" charset="0"/>
              </a:rPr>
              <a:t>Optika</a:t>
            </a:r>
            <a:endParaRPr lang="cs-CZ" sz="4800" b="1" smtClean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3077" name="Picture 5" descr="Pepa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800600"/>
            <a:ext cx="2260600" cy="1682750"/>
          </a:xfrm>
          <a:prstGeom prst="rect">
            <a:avLst/>
          </a:prstGeom>
          <a:noFill/>
          <a:ln w="12700">
            <a:solidFill>
              <a:srgbClr val="FFFF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5" descr="Pepa10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57588" y="4968875"/>
            <a:ext cx="2132012" cy="1889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9" name="Picture 4" descr="Pepa9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798638" cy="214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80" name="Picture 5" descr="krajina_z_druzice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71" t="4942" r="4871" b="4942"/>
          <a:stretch>
            <a:fillRect/>
          </a:stretch>
        </p:blipFill>
        <p:spPr bwMode="auto">
          <a:xfrm>
            <a:off x="6908800" y="4389438"/>
            <a:ext cx="2235200" cy="2197100"/>
          </a:xfrm>
          <a:prstGeom prst="rect">
            <a:avLst/>
          </a:prstGeom>
          <a:noFill/>
          <a:ln w="19050">
            <a:solidFill>
              <a:srgbClr val="8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1" name="Picture 22" descr="zarovka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05013" y="317500"/>
            <a:ext cx="1228725" cy="163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1" name="Text Box 3"/>
          <p:cNvSpPr txBox="1">
            <a:spLocks noChangeArrowheads="1"/>
          </p:cNvSpPr>
          <p:nvPr/>
        </p:nvSpPr>
        <p:spPr bwMode="auto">
          <a:xfrm>
            <a:off x="587375" y="2405063"/>
            <a:ext cx="8001000" cy="1809750"/>
          </a:xfrm>
          <a:prstGeom prst="rect">
            <a:avLst/>
          </a:prstGeom>
          <a:solidFill>
            <a:schemeClr val="accent6">
              <a:lumMod val="50000"/>
            </a:schemeClr>
          </a:solidFill>
          <a:ln w="9525">
            <a:solidFill>
              <a:schemeClr val="accent6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marL="457200" indent="-457200" algn="just">
              <a:spcBef>
                <a:spcPct val="50000"/>
              </a:spcBef>
              <a:buClr>
                <a:srgbClr val="FFCC99"/>
              </a:buClr>
              <a:defRPr/>
            </a:pPr>
            <a:r>
              <a:rPr lang="en-US" sz="2800" dirty="0">
                <a:solidFill>
                  <a:srgbClr val="FFFFCC"/>
                </a:solidFill>
                <a:latin typeface="Arial" charset="0"/>
              </a:rPr>
              <a:t>V</a:t>
            </a:r>
            <a:r>
              <a:rPr lang="cs-CZ" sz="2800" dirty="0" err="1">
                <a:solidFill>
                  <a:srgbClr val="FFFFCC"/>
                </a:solidFill>
                <a:latin typeface="Arial" charset="0"/>
              </a:rPr>
              <a:t>ědecká</a:t>
            </a:r>
            <a:r>
              <a:rPr lang="cs-CZ" sz="2800" dirty="0">
                <a:solidFill>
                  <a:srgbClr val="FFFFCC"/>
                </a:solidFill>
                <a:latin typeface="Arial" charset="0"/>
              </a:rPr>
              <a:t> disciplína zabývající se světlem a zářením obdobných vlastností (optické záření) z hlediska jeho vzniku, šíření, interakcí s látkami a technickým využitím.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457200"/>
            <a:ext cx="7772400" cy="1143000"/>
          </a:xfrm>
        </p:spPr>
        <p:txBody>
          <a:bodyPr/>
          <a:lstStyle/>
          <a:p>
            <a:pPr eaLnBrk="1" hangingPunct="1"/>
            <a:r>
              <a:rPr lang="en-US" sz="4000" b="1" smtClean="0">
                <a:solidFill>
                  <a:schemeClr val="bg1"/>
                </a:solidFill>
                <a:latin typeface="Arial" charset="0"/>
              </a:rPr>
              <a:t>Co je to sv</a:t>
            </a:r>
            <a:r>
              <a:rPr lang="cs-CZ" sz="4000" b="1" smtClean="0">
                <a:solidFill>
                  <a:schemeClr val="bg1"/>
                </a:solidFill>
                <a:latin typeface="Arial" charset="0"/>
              </a:rPr>
              <a:t>ětlo?</a:t>
            </a:r>
          </a:p>
        </p:txBody>
      </p:sp>
      <p:pic>
        <p:nvPicPr>
          <p:cNvPr id="24578" name="Picture 2" descr="http://www.cez-okno.net/files/clanok-subory-2013/svetlo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0571" y="1436280"/>
            <a:ext cx="8017164" cy="52226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457200"/>
            <a:ext cx="7772400" cy="1143000"/>
          </a:xfrm>
        </p:spPr>
        <p:txBody>
          <a:bodyPr/>
          <a:lstStyle/>
          <a:p>
            <a:pPr eaLnBrk="1" hangingPunct="1"/>
            <a:r>
              <a:rPr lang="en-US" sz="4000" b="1" smtClean="0">
                <a:solidFill>
                  <a:schemeClr val="bg1"/>
                </a:solidFill>
                <a:latin typeface="Arial" charset="0"/>
              </a:rPr>
              <a:t>Co je to sv</a:t>
            </a:r>
            <a:r>
              <a:rPr lang="cs-CZ" sz="4000" b="1" smtClean="0">
                <a:solidFill>
                  <a:schemeClr val="bg1"/>
                </a:solidFill>
                <a:latin typeface="Arial" charset="0"/>
              </a:rPr>
              <a:t>ětlo?</a:t>
            </a:r>
          </a:p>
        </p:txBody>
      </p:sp>
      <p:sp>
        <p:nvSpPr>
          <p:cNvPr id="2051" name="Text Box 3"/>
          <p:cNvSpPr txBox="1">
            <a:spLocks noChangeArrowheads="1"/>
          </p:cNvSpPr>
          <p:nvPr/>
        </p:nvSpPr>
        <p:spPr bwMode="auto">
          <a:xfrm>
            <a:off x="711200" y="2374900"/>
            <a:ext cx="8001000" cy="3108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457200" indent="-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>
                <a:srgbClr val="FFCC99"/>
              </a:buClr>
              <a:buFontTx/>
              <a:buAutoNum type="arabicPeriod"/>
            </a:pPr>
            <a:r>
              <a:rPr lang="cs-CZ" sz="2800">
                <a:solidFill>
                  <a:srgbClr val="FFFFCC"/>
                </a:solidFill>
                <a:latin typeface="Arial" charset="0"/>
              </a:rPr>
              <a:t>17. století – souboj o otázku způsobu šíření</a:t>
            </a:r>
            <a:r>
              <a:rPr lang="en-US" sz="2800">
                <a:solidFill>
                  <a:srgbClr val="FFFFCC"/>
                </a:solidFill>
                <a:latin typeface="Arial" charset="0"/>
              </a:rPr>
              <a:t> </a:t>
            </a:r>
            <a:r>
              <a:rPr lang="cs-CZ" sz="2800">
                <a:solidFill>
                  <a:srgbClr val="FFFFCC"/>
                </a:solidFill>
                <a:latin typeface="Arial" charset="0"/>
              </a:rPr>
              <a:t>světla</a:t>
            </a:r>
          </a:p>
          <a:p>
            <a:pPr eaLnBrk="1" hangingPunct="1">
              <a:spcBef>
                <a:spcPct val="50000"/>
              </a:spcBef>
              <a:buClr>
                <a:srgbClr val="FFCC99"/>
              </a:buClr>
            </a:pPr>
            <a:r>
              <a:rPr lang="cs-CZ" sz="2800">
                <a:solidFill>
                  <a:srgbClr val="FFCC99"/>
                </a:solidFill>
                <a:latin typeface="Arial" charset="0"/>
              </a:rPr>
              <a:t>2.</a:t>
            </a:r>
            <a:r>
              <a:rPr lang="cs-CZ" sz="2800">
                <a:solidFill>
                  <a:srgbClr val="FFFFCC"/>
                </a:solidFill>
                <a:latin typeface="Arial" charset="0"/>
              </a:rPr>
              <a:t>  Začátek 19. století – konečné vyřešení otázky šíření světla z pohledu klasické fyziky</a:t>
            </a:r>
          </a:p>
          <a:p>
            <a:pPr eaLnBrk="1" hangingPunct="1">
              <a:spcBef>
                <a:spcPct val="50000"/>
              </a:spcBef>
              <a:buClr>
                <a:srgbClr val="FFCC99"/>
              </a:buClr>
            </a:pPr>
            <a:r>
              <a:rPr lang="cs-CZ" sz="2800">
                <a:solidFill>
                  <a:srgbClr val="FFCC99"/>
                </a:solidFill>
                <a:latin typeface="Arial" charset="0"/>
              </a:rPr>
              <a:t>3.</a:t>
            </a:r>
            <a:r>
              <a:rPr lang="cs-CZ" sz="2800">
                <a:solidFill>
                  <a:srgbClr val="FFFFCC"/>
                </a:solidFill>
                <a:latin typeface="Arial" charset="0"/>
              </a:rPr>
              <a:t>  Polovina 19. století – existuje souvislost mezi světlem a jevy elektřiny a magnetismu?</a:t>
            </a:r>
          </a:p>
        </p:txBody>
      </p:sp>
    </p:spTree>
    <p:extLst>
      <p:ext uri="{BB962C8B-B14F-4D97-AF65-F5344CB8AC3E}">
        <p14:creationId xmlns:p14="http://schemas.microsoft.com/office/powerpoint/2010/main" val="6590813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1143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17. století</a:t>
            </a:r>
            <a:r>
              <a:rPr lang="cs-CZ" sz="3200" b="1" smtClean="0">
                <a:solidFill>
                  <a:schemeClr val="bg1"/>
                </a:solidFill>
                <a:latin typeface="Arial" charset="0"/>
              </a:rPr>
              <a:t> </a:t>
            </a:r>
            <a:br>
              <a:rPr lang="cs-CZ" sz="3200" b="1" smtClean="0">
                <a:solidFill>
                  <a:schemeClr val="bg1"/>
                </a:solidFill>
                <a:latin typeface="Arial" charset="0"/>
              </a:rPr>
            </a:br>
            <a:r>
              <a:rPr lang="cs-CZ" sz="3200" smtClean="0">
                <a:solidFill>
                  <a:srgbClr val="FFFFCC"/>
                </a:solidFill>
                <a:latin typeface="Arial" charset="0"/>
              </a:rPr>
              <a:t>období vzniku moderní fyziky</a:t>
            </a:r>
          </a:p>
        </p:txBody>
      </p:sp>
      <p:sp>
        <p:nvSpPr>
          <p:cNvPr id="4099" name="Text Box 3"/>
          <p:cNvSpPr txBox="1">
            <a:spLocks noChangeArrowheads="1"/>
          </p:cNvSpPr>
          <p:nvPr/>
        </p:nvSpPr>
        <p:spPr bwMode="auto">
          <a:xfrm>
            <a:off x="304800" y="2884488"/>
            <a:ext cx="2362200" cy="544512"/>
          </a:xfrm>
          <a:prstGeom prst="rect">
            <a:avLst/>
          </a:prstGeom>
          <a:noFill/>
          <a:ln w="25400">
            <a:solidFill>
              <a:srgbClr val="FFCC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>
                <a:solidFill>
                  <a:srgbClr val="FFCC99"/>
                </a:solidFill>
                <a:latin typeface="Arial" charset="0"/>
              </a:rPr>
              <a:t>Co je světlo?</a:t>
            </a:r>
          </a:p>
        </p:txBody>
      </p:sp>
      <p:sp>
        <p:nvSpPr>
          <p:cNvPr id="4100" name="Text Box 4"/>
          <p:cNvSpPr txBox="1">
            <a:spLocks noChangeArrowheads="1"/>
          </p:cNvSpPr>
          <p:nvPr/>
        </p:nvSpPr>
        <p:spPr bwMode="auto">
          <a:xfrm>
            <a:off x="4038600" y="1828800"/>
            <a:ext cx="3429000" cy="544513"/>
          </a:xfrm>
          <a:prstGeom prst="rect">
            <a:avLst/>
          </a:prstGeom>
          <a:noFill/>
          <a:ln w="25400">
            <a:solidFill>
              <a:srgbClr val="FFCC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>
                <a:solidFill>
                  <a:srgbClr val="FFCC99"/>
                </a:solidFill>
                <a:latin typeface="Arial" charset="0"/>
              </a:rPr>
              <a:t>Jak světlo vzniká?</a:t>
            </a:r>
          </a:p>
        </p:txBody>
      </p:sp>
      <p:sp>
        <p:nvSpPr>
          <p:cNvPr id="4101" name="Text Box 5"/>
          <p:cNvSpPr txBox="1">
            <a:spLocks noChangeArrowheads="1"/>
          </p:cNvSpPr>
          <p:nvPr/>
        </p:nvSpPr>
        <p:spPr bwMode="auto">
          <a:xfrm>
            <a:off x="4038600" y="2884488"/>
            <a:ext cx="3429000" cy="544512"/>
          </a:xfrm>
          <a:prstGeom prst="rect">
            <a:avLst/>
          </a:prstGeom>
          <a:noFill/>
          <a:ln w="25400">
            <a:solidFill>
              <a:srgbClr val="FFCC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>
                <a:solidFill>
                  <a:srgbClr val="FFCC99"/>
                </a:solidFill>
                <a:latin typeface="Arial" charset="0"/>
              </a:rPr>
              <a:t>Jak působí?</a:t>
            </a:r>
          </a:p>
        </p:txBody>
      </p:sp>
      <p:sp>
        <p:nvSpPr>
          <p:cNvPr id="4102" name="Text Box 6"/>
          <p:cNvSpPr txBox="1">
            <a:spLocks noChangeArrowheads="1"/>
          </p:cNvSpPr>
          <p:nvPr/>
        </p:nvSpPr>
        <p:spPr bwMode="auto">
          <a:xfrm>
            <a:off x="4038600" y="4038600"/>
            <a:ext cx="3429000" cy="544513"/>
          </a:xfrm>
          <a:prstGeom prst="rect">
            <a:avLst/>
          </a:prstGeom>
          <a:noFill/>
          <a:ln w="25400">
            <a:solidFill>
              <a:srgbClr val="FFCC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>
                <a:solidFill>
                  <a:srgbClr val="FFCC99"/>
                </a:solidFill>
                <a:latin typeface="Arial" charset="0"/>
              </a:rPr>
              <a:t>Jak se šíří?</a:t>
            </a:r>
          </a:p>
        </p:txBody>
      </p:sp>
      <p:sp>
        <p:nvSpPr>
          <p:cNvPr id="4103" name="AutoShape 7"/>
          <p:cNvSpPr>
            <a:spLocks noChangeArrowheads="1"/>
          </p:cNvSpPr>
          <p:nvPr/>
        </p:nvSpPr>
        <p:spPr bwMode="auto">
          <a:xfrm>
            <a:off x="2819400" y="2971800"/>
            <a:ext cx="838200" cy="457200"/>
          </a:xfrm>
          <a:prstGeom prst="rightArrow">
            <a:avLst>
              <a:gd name="adj1" fmla="val 50000"/>
              <a:gd name="adj2" fmla="val 45833"/>
            </a:avLst>
          </a:prstGeom>
          <a:solidFill>
            <a:srgbClr val="FFCC99">
              <a:alpha val="50195"/>
            </a:srgbClr>
          </a:solidFill>
          <a:ln w="22225">
            <a:solidFill>
              <a:srgbClr val="FFCC99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grpSp>
        <p:nvGrpSpPr>
          <p:cNvPr id="2" name="Group 13"/>
          <p:cNvGrpSpPr>
            <a:grpSpLocks/>
          </p:cNvGrpSpPr>
          <p:nvPr/>
        </p:nvGrpSpPr>
        <p:grpSpPr bwMode="auto">
          <a:xfrm>
            <a:off x="5029200" y="4800600"/>
            <a:ext cx="3429000" cy="1306513"/>
            <a:chOff x="3168" y="3024"/>
            <a:chExt cx="2160" cy="823"/>
          </a:xfrm>
        </p:grpSpPr>
        <p:sp>
          <p:nvSpPr>
            <p:cNvPr id="5132" name="Text Box 9"/>
            <p:cNvSpPr txBox="1">
              <a:spLocks noChangeArrowheads="1"/>
            </p:cNvSpPr>
            <p:nvPr/>
          </p:nvSpPr>
          <p:spPr bwMode="auto">
            <a:xfrm>
              <a:off x="3168" y="3504"/>
              <a:ext cx="2160" cy="343"/>
            </a:xfrm>
            <a:prstGeom prst="rect">
              <a:avLst/>
            </a:prstGeom>
            <a:noFill/>
            <a:ln w="25400">
              <a:solidFill>
                <a:srgbClr val="FFFFCC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</a:pPr>
              <a:r>
                <a:rPr lang="cs-CZ" sz="2800">
                  <a:solidFill>
                    <a:srgbClr val="FFFFCC"/>
                  </a:solidFill>
                  <a:latin typeface="Arial" charset="0"/>
                </a:rPr>
                <a:t>Jakou rychlostí?</a:t>
              </a:r>
            </a:p>
          </p:txBody>
        </p:sp>
        <p:sp>
          <p:nvSpPr>
            <p:cNvPr id="5133" name="Line 10"/>
            <p:cNvSpPr>
              <a:spLocks noChangeShapeType="1"/>
            </p:cNvSpPr>
            <p:nvPr/>
          </p:nvSpPr>
          <p:spPr bwMode="auto">
            <a:xfrm>
              <a:off x="3408" y="3024"/>
              <a:ext cx="624" cy="384"/>
            </a:xfrm>
            <a:prstGeom prst="line">
              <a:avLst/>
            </a:prstGeom>
            <a:noFill/>
            <a:ln w="22225">
              <a:solidFill>
                <a:srgbClr val="FFFFCC"/>
              </a:solidFill>
              <a:round/>
              <a:headEnd/>
              <a:tailEnd type="arrow" w="lg" len="lg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</p:grpSp>
      <p:grpSp>
        <p:nvGrpSpPr>
          <p:cNvPr id="3" name="Group 12"/>
          <p:cNvGrpSpPr>
            <a:grpSpLocks/>
          </p:cNvGrpSpPr>
          <p:nvPr/>
        </p:nvGrpSpPr>
        <p:grpSpPr bwMode="auto">
          <a:xfrm>
            <a:off x="609600" y="4724400"/>
            <a:ext cx="3581400" cy="1382713"/>
            <a:chOff x="384" y="2976"/>
            <a:chExt cx="2256" cy="871"/>
          </a:xfrm>
        </p:grpSpPr>
        <p:sp>
          <p:nvSpPr>
            <p:cNvPr id="5130" name="Text Box 8"/>
            <p:cNvSpPr txBox="1">
              <a:spLocks noChangeArrowheads="1"/>
            </p:cNvSpPr>
            <p:nvPr/>
          </p:nvSpPr>
          <p:spPr bwMode="auto">
            <a:xfrm>
              <a:off x="384" y="3504"/>
              <a:ext cx="2160" cy="343"/>
            </a:xfrm>
            <a:prstGeom prst="rect">
              <a:avLst/>
            </a:prstGeom>
            <a:noFill/>
            <a:ln w="25400">
              <a:solidFill>
                <a:srgbClr val="FFFFCC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</a:pPr>
              <a:r>
                <a:rPr lang="cs-CZ" sz="2800">
                  <a:solidFill>
                    <a:srgbClr val="FFFFCC"/>
                  </a:solidFill>
                  <a:latin typeface="Arial" charset="0"/>
                </a:rPr>
                <a:t>Jakým způsobem?</a:t>
              </a:r>
            </a:p>
          </p:txBody>
        </p:sp>
        <p:sp>
          <p:nvSpPr>
            <p:cNvPr id="5131" name="Line 11"/>
            <p:cNvSpPr>
              <a:spLocks noChangeShapeType="1"/>
            </p:cNvSpPr>
            <p:nvPr/>
          </p:nvSpPr>
          <p:spPr bwMode="auto">
            <a:xfrm flipH="1">
              <a:off x="1536" y="2976"/>
              <a:ext cx="1104" cy="480"/>
            </a:xfrm>
            <a:prstGeom prst="line">
              <a:avLst/>
            </a:prstGeom>
            <a:noFill/>
            <a:ln w="22225">
              <a:solidFill>
                <a:srgbClr val="FFFFCC"/>
              </a:solidFill>
              <a:round/>
              <a:headEnd/>
              <a:tailEnd type="arrow" w="lg" len="lg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folHlink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folHlink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99" grpId="0" animBg="1" autoUpdateAnimBg="0"/>
      <p:bldP spid="4100" grpId="0" animBg="1" autoUpdateAnimBg="0"/>
      <p:bldP spid="4101" grpId="0" animBg="1" autoUpdateAnimBg="0"/>
      <p:bldP spid="4102" grpId="0" animBg="1" autoUpdateAnimBg="0"/>
      <p:bldP spid="4103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1143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Částicová (korpuskulární) teorie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pic>
        <p:nvPicPr>
          <p:cNvPr id="6147" name="Picture 16" descr="I:\Co_je_svetlo\Rene_Descartes1596_1650.jp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2112963"/>
            <a:ext cx="2163763" cy="2630487"/>
          </a:xfrm>
          <a:prstGeom prst="rect">
            <a:avLst/>
          </a:prstGeom>
          <a:noFill/>
          <a:ln w="1587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148" name="Text Box 17"/>
          <p:cNvSpPr txBox="1">
            <a:spLocks noChangeArrowheads="1"/>
          </p:cNvSpPr>
          <p:nvPr/>
        </p:nvSpPr>
        <p:spPr bwMode="auto">
          <a:xfrm>
            <a:off x="1371600" y="5029200"/>
            <a:ext cx="2667000" cy="101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Rene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Descartes</a:t>
            </a:r>
          </a:p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(1596 – 1650)</a:t>
            </a:r>
          </a:p>
        </p:txBody>
      </p:sp>
      <p:pic>
        <p:nvPicPr>
          <p:cNvPr id="6149" name="Picture 18" descr="I:\Co_je_svetlo\Isaac_Newton1643_1727.jpe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2095500"/>
            <a:ext cx="2197100" cy="2667000"/>
          </a:xfrm>
          <a:prstGeom prst="rect">
            <a:avLst/>
          </a:prstGeom>
          <a:noFill/>
          <a:ln w="1587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150" name="Text Box 19"/>
          <p:cNvSpPr txBox="1">
            <a:spLocks noChangeArrowheads="1"/>
          </p:cNvSpPr>
          <p:nvPr/>
        </p:nvSpPr>
        <p:spPr bwMode="auto">
          <a:xfrm>
            <a:off x="5181600" y="5029200"/>
            <a:ext cx="2667000" cy="101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Isaac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Newton</a:t>
            </a:r>
          </a:p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(1643 – 1727)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1143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Vlnová teorie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7171" name="Text Box 4"/>
          <p:cNvSpPr txBox="1">
            <a:spLocks noChangeArrowheads="1"/>
          </p:cNvSpPr>
          <p:nvPr/>
        </p:nvSpPr>
        <p:spPr bwMode="auto">
          <a:xfrm>
            <a:off x="1371600" y="5029200"/>
            <a:ext cx="2667000" cy="101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Robert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Hooke</a:t>
            </a:r>
          </a:p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(1635 – 1703)</a:t>
            </a:r>
          </a:p>
        </p:txBody>
      </p:sp>
      <p:sp>
        <p:nvSpPr>
          <p:cNvPr id="7172" name="Text Box 6"/>
          <p:cNvSpPr txBox="1">
            <a:spLocks noChangeArrowheads="1"/>
          </p:cNvSpPr>
          <p:nvPr/>
        </p:nvSpPr>
        <p:spPr bwMode="auto">
          <a:xfrm>
            <a:off x="4953000" y="5029200"/>
            <a:ext cx="3200400" cy="101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Christians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Huygens</a:t>
            </a:r>
          </a:p>
          <a:p>
            <a:pPr algn="ctr" eaLnBrk="1" hangingPunct="1">
              <a:spcBef>
                <a:spcPct val="5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(1629 – 1695)</a:t>
            </a:r>
          </a:p>
        </p:txBody>
      </p:sp>
      <p:pic>
        <p:nvPicPr>
          <p:cNvPr id="7173" name="Picture 7" descr="I:\Co_je_svetlo\Robert_Hooke1635_1703.jp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2073275"/>
            <a:ext cx="2154238" cy="2711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4" name="Picture 8" descr="I:\Co_je_svetlo\Christian_Huygens1629_1695.g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15" r="14815" b="38889"/>
          <a:stretch>
            <a:fillRect/>
          </a:stretch>
        </p:blipFill>
        <p:spPr bwMode="auto">
          <a:xfrm>
            <a:off x="5410200" y="2101850"/>
            <a:ext cx="2290763" cy="2654300"/>
          </a:xfrm>
          <a:prstGeom prst="rect">
            <a:avLst/>
          </a:prstGeom>
          <a:noFill/>
          <a:ln w="1587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Jaké vlastnosti světla byly známé?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8195" name="Text Box 5"/>
          <p:cNvSpPr txBox="1">
            <a:spLocks noChangeArrowheads="1"/>
          </p:cNvSpPr>
          <p:nvPr/>
        </p:nvSpPr>
        <p:spPr bwMode="auto">
          <a:xfrm>
            <a:off x="1028700" y="1339933"/>
            <a:ext cx="7086600" cy="538163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Přímočaré šíření světla</a:t>
            </a:r>
          </a:p>
        </p:txBody>
      </p:sp>
      <p:pic>
        <p:nvPicPr>
          <p:cNvPr id="25602" name="Picture 2" descr="http://files.opravdovysvet.cz/200002145-b178fb36d3/P102076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47513" y="2064327"/>
            <a:ext cx="4048125" cy="46672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Jaké vlastnosti světla byly známé?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9219" name="Text Box 3"/>
          <p:cNvSpPr txBox="1">
            <a:spLocks noChangeArrowheads="1"/>
          </p:cNvSpPr>
          <p:nvPr/>
        </p:nvSpPr>
        <p:spPr bwMode="auto">
          <a:xfrm>
            <a:off x="1028700" y="1981200"/>
            <a:ext cx="7086600" cy="538163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Zákon odrazu a zákon lomu</a:t>
            </a:r>
          </a:p>
        </p:txBody>
      </p:sp>
      <p:grpSp>
        <p:nvGrpSpPr>
          <p:cNvPr id="9220" name="Group 12"/>
          <p:cNvGrpSpPr>
            <a:grpSpLocks/>
          </p:cNvGrpSpPr>
          <p:nvPr/>
        </p:nvGrpSpPr>
        <p:grpSpPr bwMode="auto">
          <a:xfrm>
            <a:off x="838200" y="3048000"/>
            <a:ext cx="3733800" cy="3048000"/>
            <a:chOff x="1728" y="1968"/>
            <a:chExt cx="2352" cy="1920"/>
          </a:xfrm>
        </p:grpSpPr>
        <p:sp>
          <p:nvSpPr>
            <p:cNvPr id="9227" name="Line 4"/>
            <p:cNvSpPr>
              <a:spLocks noChangeShapeType="1"/>
            </p:cNvSpPr>
            <p:nvPr/>
          </p:nvSpPr>
          <p:spPr bwMode="auto">
            <a:xfrm>
              <a:off x="1728" y="3024"/>
              <a:ext cx="2352" cy="0"/>
            </a:xfrm>
            <a:prstGeom prst="line">
              <a:avLst/>
            </a:prstGeom>
            <a:noFill/>
            <a:ln w="28575">
              <a:solidFill>
                <a:srgbClr val="CCFFFF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9228" name="Line 5"/>
            <p:cNvSpPr>
              <a:spLocks noChangeShapeType="1"/>
            </p:cNvSpPr>
            <p:nvPr/>
          </p:nvSpPr>
          <p:spPr bwMode="auto">
            <a:xfrm>
              <a:off x="2880" y="1968"/>
              <a:ext cx="0" cy="1920"/>
            </a:xfrm>
            <a:prstGeom prst="line">
              <a:avLst/>
            </a:prstGeom>
            <a:noFill/>
            <a:ln w="22225">
              <a:solidFill>
                <a:schemeClr val="bg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9229" name="Line 6"/>
            <p:cNvSpPr>
              <a:spLocks noChangeShapeType="1"/>
            </p:cNvSpPr>
            <p:nvPr/>
          </p:nvSpPr>
          <p:spPr bwMode="auto">
            <a:xfrm>
              <a:off x="2304" y="2160"/>
              <a:ext cx="576" cy="864"/>
            </a:xfrm>
            <a:prstGeom prst="line">
              <a:avLst/>
            </a:prstGeom>
            <a:noFill/>
            <a:ln w="19050">
              <a:solidFill>
                <a:srgbClr val="FFCC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9230" name="Line 7"/>
            <p:cNvSpPr>
              <a:spLocks noChangeShapeType="1"/>
            </p:cNvSpPr>
            <p:nvPr/>
          </p:nvSpPr>
          <p:spPr bwMode="auto">
            <a:xfrm>
              <a:off x="2880" y="3024"/>
              <a:ext cx="336" cy="864"/>
            </a:xfrm>
            <a:prstGeom prst="line">
              <a:avLst/>
            </a:prstGeom>
            <a:noFill/>
            <a:ln w="19050">
              <a:solidFill>
                <a:srgbClr val="FFCC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9231" name="Line 8"/>
            <p:cNvSpPr>
              <a:spLocks noChangeShapeType="1"/>
            </p:cNvSpPr>
            <p:nvPr/>
          </p:nvSpPr>
          <p:spPr bwMode="auto">
            <a:xfrm flipV="1">
              <a:off x="2880" y="2160"/>
              <a:ext cx="576" cy="864"/>
            </a:xfrm>
            <a:prstGeom prst="line">
              <a:avLst/>
            </a:prstGeom>
            <a:noFill/>
            <a:ln w="19050">
              <a:solidFill>
                <a:srgbClr val="FFCC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9232" name="Text Box 9"/>
            <p:cNvSpPr txBox="1">
              <a:spLocks noChangeArrowheads="1"/>
            </p:cNvSpPr>
            <p:nvPr/>
          </p:nvSpPr>
          <p:spPr bwMode="auto">
            <a:xfrm>
              <a:off x="2544" y="2304"/>
              <a:ext cx="240" cy="3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</a:pPr>
              <a:r>
                <a:rPr lang="cs-CZ" sz="2800" b="1">
                  <a:solidFill>
                    <a:srgbClr val="FFCC99"/>
                  </a:solidFill>
                  <a:sym typeface="Symbol" pitchFamily="18" charset="2"/>
                </a:rPr>
                <a:t></a:t>
              </a:r>
              <a:endParaRPr lang="cs-CZ" sz="2800" b="1">
                <a:solidFill>
                  <a:srgbClr val="FFCC99"/>
                </a:solidFill>
              </a:endParaRPr>
            </a:p>
          </p:txBody>
        </p:sp>
        <p:sp>
          <p:nvSpPr>
            <p:cNvPr id="9233" name="Text Box 10"/>
            <p:cNvSpPr txBox="1">
              <a:spLocks noChangeArrowheads="1"/>
            </p:cNvSpPr>
            <p:nvPr/>
          </p:nvSpPr>
          <p:spPr bwMode="auto">
            <a:xfrm>
              <a:off x="2880" y="3504"/>
              <a:ext cx="240" cy="3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</a:pPr>
              <a:r>
                <a:rPr lang="cs-CZ" sz="2800" b="1">
                  <a:solidFill>
                    <a:srgbClr val="FFCC99"/>
                  </a:solidFill>
                  <a:sym typeface="Symbol" pitchFamily="18" charset="2"/>
                </a:rPr>
                <a:t></a:t>
              </a:r>
              <a:endParaRPr lang="cs-CZ" sz="2800" b="1">
                <a:solidFill>
                  <a:srgbClr val="FFCC99"/>
                </a:solidFill>
              </a:endParaRPr>
            </a:p>
          </p:txBody>
        </p:sp>
        <p:sp>
          <p:nvSpPr>
            <p:cNvPr id="9234" name="Text Box 11"/>
            <p:cNvSpPr txBox="1">
              <a:spLocks noChangeArrowheads="1"/>
            </p:cNvSpPr>
            <p:nvPr/>
          </p:nvSpPr>
          <p:spPr bwMode="auto">
            <a:xfrm>
              <a:off x="2880" y="2304"/>
              <a:ext cx="336" cy="3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</a:pPr>
              <a:r>
                <a:rPr lang="cs-CZ" sz="2800" b="1">
                  <a:solidFill>
                    <a:srgbClr val="FFCC99"/>
                  </a:solidFill>
                  <a:sym typeface="Symbol" pitchFamily="18" charset="2"/>
                </a:rPr>
                <a:t></a:t>
              </a:r>
              <a:r>
                <a:rPr lang="en-US" sz="2800" b="1">
                  <a:solidFill>
                    <a:srgbClr val="FFCC99"/>
                  </a:solidFill>
                  <a:sym typeface="Symbol" pitchFamily="18" charset="2"/>
                </a:rPr>
                <a:t>’</a:t>
              </a:r>
              <a:endParaRPr lang="cs-CZ" sz="2800" b="1">
                <a:solidFill>
                  <a:srgbClr val="FFCC99"/>
                </a:solidFill>
              </a:endParaRPr>
            </a:p>
          </p:txBody>
        </p:sp>
      </p:grpSp>
      <p:sp>
        <p:nvSpPr>
          <p:cNvPr id="9221" name="Rectangle 13"/>
          <p:cNvSpPr>
            <a:spLocks noChangeArrowheads="1"/>
          </p:cNvSpPr>
          <p:nvPr/>
        </p:nvSpPr>
        <p:spPr bwMode="auto">
          <a:xfrm>
            <a:off x="5410200" y="3429000"/>
            <a:ext cx="1371600" cy="685800"/>
          </a:xfrm>
          <a:prstGeom prst="rect">
            <a:avLst/>
          </a:prstGeom>
          <a:solidFill>
            <a:schemeClr val="bg1"/>
          </a:solidFill>
          <a:ln w="19050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9222" name="Rectangle 14"/>
          <p:cNvSpPr>
            <a:spLocks noChangeArrowheads="1"/>
          </p:cNvSpPr>
          <p:nvPr/>
        </p:nvSpPr>
        <p:spPr bwMode="auto">
          <a:xfrm>
            <a:off x="5410200" y="5029200"/>
            <a:ext cx="2743200" cy="990600"/>
          </a:xfrm>
          <a:prstGeom prst="rect">
            <a:avLst/>
          </a:prstGeom>
          <a:solidFill>
            <a:schemeClr val="bg1"/>
          </a:solidFill>
          <a:ln w="19050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endParaRPr lang="en-US"/>
          </a:p>
        </p:txBody>
      </p:sp>
      <p:sp>
        <p:nvSpPr>
          <p:cNvPr id="9223" name="Rectangle 16"/>
          <p:cNvSpPr>
            <a:spLocks noChangeArrowheads="1"/>
          </p:cNvSpPr>
          <p:nvPr/>
        </p:nvSpPr>
        <p:spPr bwMode="auto">
          <a:xfrm>
            <a:off x="4348163" y="331470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graphicFrame>
        <p:nvGraphicFramePr>
          <p:cNvPr id="9224" name="Object 15"/>
          <p:cNvGraphicFramePr>
            <a:graphicFrameLocks noChangeAspect="1"/>
          </p:cNvGraphicFramePr>
          <p:nvPr/>
        </p:nvGraphicFramePr>
        <p:xfrm>
          <a:off x="5410200" y="3429000"/>
          <a:ext cx="1219200" cy="6238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61" r:id="rId3" imgW="444307" imgH="228501" progId="Equation.3">
                  <p:embed/>
                </p:oleObj>
              </mc:Choice>
              <mc:Fallback>
                <p:oleObj r:id="rId3" imgW="444307" imgH="228501" progId="Equation.3">
                  <p:embed/>
                  <p:pic>
                    <p:nvPicPr>
                      <p:cNvPr id="0" name="Object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10200" y="3429000"/>
                        <a:ext cx="1219200" cy="6238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25" name="Rectangle 18"/>
          <p:cNvSpPr>
            <a:spLocks noChangeArrowheads="1"/>
          </p:cNvSpPr>
          <p:nvPr/>
        </p:nvSpPr>
        <p:spPr bwMode="auto">
          <a:xfrm>
            <a:off x="3938588" y="32194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graphicFrame>
        <p:nvGraphicFramePr>
          <p:cNvPr id="9226" name="Object 17"/>
          <p:cNvGraphicFramePr>
            <a:graphicFrameLocks noChangeAspect="1"/>
          </p:cNvGraphicFramePr>
          <p:nvPr/>
        </p:nvGraphicFramePr>
        <p:xfrm>
          <a:off x="5410200" y="5029200"/>
          <a:ext cx="2743200" cy="9080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62" r:id="rId5" imgW="1270000" imgH="419100" progId="Equation.3">
                  <p:embed/>
                </p:oleObj>
              </mc:Choice>
              <mc:Fallback>
                <p:oleObj r:id="rId5" imgW="1270000" imgH="419100" progId="Equation.3">
                  <p:embed/>
                  <p:pic>
                    <p:nvPicPr>
                      <p:cNvPr id="0" name="Object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10200" y="5029200"/>
                        <a:ext cx="2743200" cy="9080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2400" b="1" dirty="0" smtClean="0">
                <a:solidFill>
                  <a:srgbClr val="FFFFCC"/>
                </a:solidFill>
                <a:latin typeface="Arial" charset="0"/>
              </a:rPr>
              <a:t>Zákon odrazu a lomu podle vlnové teorie</a:t>
            </a:r>
            <a:endParaRPr lang="cs-CZ" sz="2400" dirty="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0243" name="Rectangle 16"/>
          <p:cNvSpPr>
            <a:spLocks noChangeArrowheads="1"/>
          </p:cNvSpPr>
          <p:nvPr/>
        </p:nvSpPr>
        <p:spPr bwMode="auto">
          <a:xfrm>
            <a:off x="4348163" y="331470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sp>
        <p:nvSpPr>
          <p:cNvPr id="10244" name="Rectangle 18"/>
          <p:cNvSpPr>
            <a:spLocks noChangeArrowheads="1"/>
          </p:cNvSpPr>
          <p:nvPr/>
        </p:nvSpPr>
        <p:spPr bwMode="auto">
          <a:xfrm>
            <a:off x="3938588" y="32194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pic>
        <p:nvPicPr>
          <p:cNvPr id="4" name="Obrázek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5" name="Obrázek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6" name="Obrázek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7" name="Obrázek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8" name="Obrázek 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9" name="Obrázek 8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10" name="Obrázek 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11" name="Obrázek 10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12" name="Obrázek 11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13" name="Obrázek 12"/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14" name="Obrázek 13"/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16" name="Obrázek 15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7" name="Obdélník 16"/>
              <p:cNvSpPr/>
              <p:nvPr/>
            </p:nvSpPr>
            <p:spPr>
              <a:xfrm>
                <a:off x="3938588" y="4855576"/>
                <a:ext cx="1758174" cy="850169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cs-CZ" b="1" i="1" smtClean="0">
                              <a:solidFill>
                                <a:srgbClr val="820000"/>
                              </a:solidFill>
                              <a:latin typeface="Cambria Math"/>
                            </a:rPr>
                          </m:ctrlPr>
                        </m:fPr>
                        <m:num>
                          <m:func>
                            <m:funcPr>
                              <m:ctrlPr>
                                <a:rPr lang="cs-CZ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</m:ctrlPr>
                            </m:funcPr>
                            <m:fName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𝐬𝐢𝐧</m:t>
                              </m:r>
                            </m:fName>
                            <m:e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𝜶</m:t>
                              </m:r>
                            </m:e>
                          </m:func>
                        </m:num>
                        <m:den>
                          <m:func>
                            <m:funcPr>
                              <m:ctrlPr>
                                <a:rPr lang="cs-CZ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</m:ctrlPr>
                            </m:funcPr>
                            <m:fName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𝐬𝐢𝐧</m:t>
                              </m:r>
                            </m:fName>
                            <m:e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𝜷</m:t>
                              </m:r>
                            </m:e>
                          </m:func>
                        </m:den>
                      </m:f>
                      <m:r>
                        <a:rPr lang="en-US" b="1" i="1">
                          <a:solidFill>
                            <a:srgbClr val="820000"/>
                          </a:solidFill>
                          <a:latin typeface="Cambria Math"/>
                        </a:rPr>
                        <m:t>= </m:t>
                      </m:r>
                      <m:f>
                        <m:fPr>
                          <m:ctrlPr>
                            <a:rPr lang="cs-CZ" b="1" i="1">
                              <a:solidFill>
                                <a:srgbClr val="820000"/>
                              </a:solidFill>
                              <a:latin typeface="Cambria Math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cs-CZ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𝒗</m:t>
                              </m:r>
                            </m:e>
                            <m:sub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𝟏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cs-CZ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𝒗</m:t>
                              </m:r>
                            </m:e>
                            <m:sub>
                              <m:r>
                                <a:rPr lang="en-US" b="1" i="1">
                                  <a:solidFill>
                                    <a:srgbClr val="820000"/>
                                  </a:solidFill>
                                  <a:latin typeface="Cambria Math"/>
                                </a:rPr>
                                <m:t>𝟐</m:t>
                              </m:r>
                            </m:sub>
                          </m:sSub>
                        </m:den>
                      </m:f>
                    </m:oMath>
                  </m:oMathPara>
                </a14:m>
                <a:endParaRPr lang="cs-CZ" dirty="0"/>
              </a:p>
            </p:txBody>
          </p:sp>
        </mc:Choice>
        <mc:Fallback xmlns="">
          <p:sp>
            <p:nvSpPr>
              <p:cNvPr id="17" name="Obdélník 1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38588" y="4855576"/>
                <a:ext cx="1758174" cy="850169"/>
              </a:xfrm>
              <a:prstGeom prst="rect">
                <a:avLst/>
              </a:prstGeom>
              <a:blipFill rotWithShape="1">
                <a:blip r:embed="rId1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cs-CZ">
                    <a:noFill/>
                  </a:rPr>
                  <a:t> </a:t>
                </a:r>
              </a:p>
            </p:txBody>
          </p:sp>
        </mc:Fallback>
      </mc:AlternateContent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2400" b="1" dirty="0" smtClean="0">
                <a:solidFill>
                  <a:srgbClr val="FFFFCC"/>
                </a:solidFill>
                <a:latin typeface="Arial" charset="0"/>
              </a:rPr>
              <a:t>Zákon odrazu a lomu podle korpuskulární teorie</a:t>
            </a:r>
            <a:endParaRPr lang="cs-CZ" sz="2400" dirty="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0243" name="Rectangle 16"/>
          <p:cNvSpPr>
            <a:spLocks noChangeArrowheads="1"/>
          </p:cNvSpPr>
          <p:nvPr/>
        </p:nvSpPr>
        <p:spPr bwMode="auto">
          <a:xfrm>
            <a:off x="4348163" y="331470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sp>
        <p:nvSpPr>
          <p:cNvPr id="10244" name="Rectangle 18"/>
          <p:cNvSpPr>
            <a:spLocks noChangeArrowheads="1"/>
          </p:cNvSpPr>
          <p:nvPr/>
        </p:nvSpPr>
        <p:spPr bwMode="auto">
          <a:xfrm>
            <a:off x="3938588" y="32194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pic>
        <p:nvPicPr>
          <p:cNvPr id="2" name="Obrázek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4" name="Obrázek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p:pic>
        <p:nvPicPr>
          <p:cNvPr id="5" name="Obrázek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5088" y="914400"/>
            <a:ext cx="6973824" cy="50292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Obdélník 5"/>
              <p:cNvSpPr/>
              <p:nvPr/>
            </p:nvSpPr>
            <p:spPr>
              <a:xfrm>
                <a:off x="2092713" y="4670522"/>
                <a:ext cx="1758174" cy="850169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cs-CZ" b="1" i="1" smtClean="0">
                              <a:solidFill>
                                <a:srgbClr val="C00000"/>
                              </a:solidFill>
                              <a:latin typeface="Cambria Math"/>
                            </a:rPr>
                          </m:ctrlPr>
                        </m:fPr>
                        <m:num>
                          <m:func>
                            <m:funcPr>
                              <m:ctrlPr>
                                <a:rPr lang="cs-CZ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</m:ctrlPr>
                            </m:funcPr>
                            <m:fName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𝐬𝐢𝐧</m:t>
                              </m:r>
                            </m:fName>
                            <m:e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𝜶</m:t>
                              </m:r>
                            </m:e>
                          </m:func>
                        </m:num>
                        <m:den>
                          <m:func>
                            <m:funcPr>
                              <m:ctrlPr>
                                <a:rPr lang="cs-CZ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</m:ctrlPr>
                            </m:funcPr>
                            <m:fName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𝐬𝐢𝐧</m:t>
                              </m:r>
                            </m:fName>
                            <m:e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𝜷</m:t>
                              </m:r>
                            </m:e>
                          </m:func>
                        </m:den>
                      </m:f>
                      <m:r>
                        <a:rPr lang="en-US" b="1" i="1">
                          <a:solidFill>
                            <a:srgbClr val="C00000"/>
                          </a:solidFill>
                          <a:latin typeface="Cambria Math"/>
                        </a:rPr>
                        <m:t>= </m:t>
                      </m:r>
                      <m:f>
                        <m:fPr>
                          <m:ctrlPr>
                            <a:rPr lang="cs-CZ" b="1" i="1">
                              <a:solidFill>
                                <a:srgbClr val="C00000"/>
                              </a:solidFill>
                              <a:latin typeface="Cambria Math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cs-CZ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𝒗</m:t>
                              </m:r>
                            </m:e>
                            <m:sub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𝟐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cs-CZ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</m:ctrlPr>
                            </m:sSubPr>
                            <m:e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𝒗</m:t>
                              </m:r>
                            </m:e>
                            <m:sub>
                              <m:r>
                                <a:rPr lang="en-US" b="1" i="1">
                                  <a:solidFill>
                                    <a:srgbClr val="C00000"/>
                                  </a:solidFill>
                                  <a:latin typeface="Cambria Math"/>
                                </a:rPr>
                                <m:t>𝟏</m:t>
                              </m:r>
                            </m:sub>
                          </m:sSub>
                        </m:den>
                      </m:f>
                    </m:oMath>
                  </m:oMathPara>
                </a14:m>
                <a:endParaRPr lang="cs-CZ" dirty="0">
                  <a:solidFill>
                    <a:srgbClr val="C00000"/>
                  </a:solidFill>
                </a:endParaRPr>
              </a:p>
            </p:txBody>
          </p:sp>
        </mc:Choice>
        <mc:Fallback xmlns="">
          <p:sp>
            <p:nvSpPr>
              <p:cNvPr id="6" name="Obdélník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92713" y="4670522"/>
                <a:ext cx="1758174" cy="850169"/>
              </a:xfrm>
              <a:prstGeom prst="rect">
                <a:avLst/>
              </a:prstGeom>
              <a:blipFill rotWithShape="1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cs-CZ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TextovéPole 6"/>
          <p:cNvSpPr txBox="1"/>
          <p:nvPr/>
        </p:nvSpPr>
        <p:spPr>
          <a:xfrm>
            <a:off x="2555558" y="3886200"/>
            <a:ext cx="138303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b="1" i="1" dirty="0" smtClean="0">
                <a:solidFill>
                  <a:srgbClr val="C00000"/>
                </a:solidFill>
                <a:latin typeface="Symbol" pitchFamily="18" charset="2"/>
              </a:rPr>
              <a:t>a</a:t>
            </a:r>
            <a:r>
              <a:rPr lang="en-US" sz="2800" b="1" i="1" dirty="0" smtClean="0">
                <a:solidFill>
                  <a:srgbClr val="C00000"/>
                </a:solidFill>
              </a:rPr>
              <a:t> = </a:t>
            </a:r>
            <a:r>
              <a:rPr lang="en-US" sz="2800" b="1" i="1" dirty="0" smtClean="0">
                <a:solidFill>
                  <a:srgbClr val="C00000"/>
                </a:solidFill>
                <a:latin typeface="Symbol" pitchFamily="18" charset="2"/>
              </a:rPr>
              <a:t>a</a:t>
            </a:r>
            <a:r>
              <a:rPr lang="en-US" sz="2800" b="1" i="1" dirty="0" smtClean="0">
                <a:solidFill>
                  <a:srgbClr val="C00000"/>
                </a:solidFill>
              </a:rPr>
              <a:t>’</a:t>
            </a:r>
            <a:endParaRPr lang="cs-CZ" sz="2800" b="1" i="1" dirty="0">
              <a:solidFill>
                <a:srgbClr val="C00000"/>
              </a:solidFill>
              <a:latin typeface="Batang" pitchFamily="18" charset="-127"/>
              <a:ea typeface="Batang" pitchFamily="18" charset="-127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964561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Jaké vlastnosti světla byly známé?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1267" name="Text Box 3"/>
          <p:cNvSpPr txBox="1">
            <a:spLocks noChangeArrowheads="1"/>
          </p:cNvSpPr>
          <p:nvPr/>
        </p:nvSpPr>
        <p:spPr bwMode="auto">
          <a:xfrm>
            <a:off x="1028700" y="1981200"/>
            <a:ext cx="7086600" cy="538163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Šíření ve vakuu</a:t>
            </a:r>
          </a:p>
        </p:txBody>
      </p:sp>
      <p:pic>
        <p:nvPicPr>
          <p:cNvPr id="11268" name="Picture 5" descr="HDFWF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5332"/>
          <a:stretch>
            <a:fillRect/>
          </a:stretch>
        </p:blipFill>
        <p:spPr bwMode="auto">
          <a:xfrm>
            <a:off x="2322513" y="3087688"/>
            <a:ext cx="4497387" cy="3243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Jaké vlastnosti světla byly známé?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2291" name="Text Box 3"/>
          <p:cNvSpPr txBox="1">
            <a:spLocks noChangeArrowheads="1"/>
          </p:cNvSpPr>
          <p:nvPr/>
        </p:nvSpPr>
        <p:spPr bwMode="auto">
          <a:xfrm>
            <a:off x="1028700" y="1981200"/>
            <a:ext cx="7086600" cy="538163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Rozklad bílého světla na barevné složky</a:t>
            </a:r>
          </a:p>
        </p:txBody>
      </p:sp>
      <p:pic>
        <p:nvPicPr>
          <p:cNvPr id="12292" name="Picture 5" descr="SOC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68500" y="3429000"/>
            <a:ext cx="5205413" cy="2122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Jaké vlastnosti světla byly známé?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3315" name="Text Box 3"/>
          <p:cNvSpPr txBox="1">
            <a:spLocks noChangeArrowheads="1"/>
          </p:cNvSpPr>
          <p:nvPr/>
        </p:nvSpPr>
        <p:spPr bwMode="auto">
          <a:xfrm>
            <a:off x="1028700" y="1981200"/>
            <a:ext cx="7086600" cy="1179513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Světlé a tmavé kroužky na tenké vrstvě</a:t>
            </a:r>
          </a:p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(Newtonova skla)</a:t>
            </a:r>
          </a:p>
        </p:txBody>
      </p:sp>
      <p:pic>
        <p:nvPicPr>
          <p:cNvPr id="13316" name="Picture 5" descr="Newtonova skla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65763" y="3529013"/>
            <a:ext cx="3028950" cy="2949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317" name="Picture 6" descr="Newtonova skla schema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6675" y="3562350"/>
            <a:ext cx="1987550" cy="27701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318" name="Picture 7" descr="Newtonova skla z boku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36988" y="3517900"/>
            <a:ext cx="1211262" cy="2943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Jaké vlastnosti světla byly známé?</a:t>
            </a:r>
            <a:endParaRPr lang="cs-CZ" sz="32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4339" name="Text Box 3"/>
          <p:cNvSpPr txBox="1">
            <a:spLocks noChangeArrowheads="1"/>
          </p:cNvSpPr>
          <p:nvPr/>
        </p:nvSpPr>
        <p:spPr bwMode="auto">
          <a:xfrm>
            <a:off x="1028700" y="1981200"/>
            <a:ext cx="7086600" cy="1179513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Difrakční jevy</a:t>
            </a:r>
          </a:p>
          <a:p>
            <a:pPr algn="ctr" eaLnBrk="1" hangingPunct="1">
              <a:spcBef>
                <a:spcPct val="50000"/>
              </a:spcBef>
            </a:pPr>
            <a:r>
              <a:rPr lang="cs-CZ" sz="2800" b="1">
                <a:solidFill>
                  <a:schemeClr val="bg1"/>
                </a:solidFill>
                <a:latin typeface="Arial" charset="0"/>
              </a:rPr>
              <a:t>(Grimaldiho pokusy)</a:t>
            </a:r>
          </a:p>
        </p:txBody>
      </p:sp>
      <p:pic>
        <p:nvPicPr>
          <p:cNvPr id="14340" name="Picture 5" descr="difrakc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2913" y="3838575"/>
            <a:ext cx="3178175" cy="2357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Jak se obě teorie vyrovnaly se známými vlastnostmi světla?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graphicFrame>
        <p:nvGraphicFramePr>
          <p:cNvPr id="13499" name="Group 18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48032042"/>
              </p:ext>
            </p:extLst>
          </p:nvPr>
        </p:nvGraphicFramePr>
        <p:xfrm>
          <a:off x="304800" y="1397000"/>
          <a:ext cx="8534400" cy="5008565"/>
        </p:xfrm>
        <a:graphic>
          <a:graphicData uri="http://schemas.openxmlformats.org/drawingml/2006/table">
            <a:tbl>
              <a:tblPr/>
              <a:tblGrid>
                <a:gridCol w="2844800"/>
                <a:gridCol w="2844800"/>
                <a:gridCol w="2844800"/>
              </a:tblGrid>
              <a:tr h="581062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Jev</a:t>
                      </a:r>
                    </a:p>
                  </a:txBody>
                  <a:tcPr marL="45720" marR="45720" marT="45723" marB="45723" anchor="ctr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Vlnová teorie</a:t>
                      </a:r>
                    </a:p>
                  </a:txBody>
                  <a:tcPr marL="45720" marR="45720" marT="45723" marB="45723" anchor="ctr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Korpuskulární teorie</a:t>
                      </a:r>
                    </a:p>
                  </a:txBody>
                  <a:tcPr marL="45720" marR="45720" marT="45723" marB="45723" anchor="ctr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0108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Přímočaré šíření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ANO, ale problém „zpětné vlny“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81062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Zákon odrazu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81062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Zákon lomu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ANO, </a:t>
                      </a:r>
                      <a:r>
                        <a:rPr kumimoji="0" lang="cs-CZ" sz="2000" b="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N</a:t>
                      </a:r>
                      <a:r>
                        <a:rPr kumimoji="0" lang="cs-CZ" sz="2000" b="0" i="1" u="none" strike="noStrike" cap="none" normalizeH="0" baseline="-25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12</a:t>
                      </a:r>
                      <a:r>
                        <a:rPr kumimoji="0" lang="cs-CZ" sz="2000" b="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 = v</a:t>
                      </a:r>
                      <a:r>
                        <a:rPr kumimoji="0" lang="cs-CZ" sz="2000" b="0" i="1" u="none" strike="noStrike" cap="none" normalizeH="0" baseline="-25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1</a:t>
                      </a:r>
                      <a:r>
                        <a:rPr kumimoji="0" lang="cs-CZ" sz="2000" b="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/v</a:t>
                      </a:r>
                      <a:r>
                        <a:rPr kumimoji="0" lang="cs-CZ" sz="2000" b="0" i="1" u="none" strike="noStrike" cap="none" normalizeH="0" baseline="-25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2</a:t>
                      </a:r>
                      <a:endParaRPr kumimoji="0" lang="cs-CZ" sz="2000" b="0" i="1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</a:endParaRP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ANO, </a:t>
                      </a:r>
                      <a:r>
                        <a:rPr kumimoji="0" lang="cs-CZ" sz="2000" b="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N</a:t>
                      </a:r>
                      <a:r>
                        <a:rPr kumimoji="0" lang="cs-CZ" sz="2000" b="0" i="1" u="none" strike="noStrike" cap="none" normalizeH="0" baseline="-25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12</a:t>
                      </a:r>
                      <a:r>
                        <a:rPr kumimoji="0" lang="cs-CZ" sz="2000" b="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 = v</a:t>
                      </a:r>
                      <a:r>
                        <a:rPr kumimoji="0" lang="cs-CZ" sz="2000" b="0" i="1" u="none" strike="noStrike" cap="none" normalizeH="0" baseline="-25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2</a:t>
                      </a:r>
                      <a:r>
                        <a:rPr kumimoji="0" lang="cs-CZ" sz="2000" b="0" i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/v</a:t>
                      </a:r>
                      <a:r>
                        <a:rPr kumimoji="0" lang="cs-CZ" sz="2000" b="0" i="1" u="none" strike="noStrike" cap="none" normalizeH="0" baseline="-25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1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0108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Šíření ve vakuu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Triviálně nelze,     pojem „éteru“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70108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Rozklad na barevné složky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?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ANO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81062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Newtonova skla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?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?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81062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Difrakce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?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cs-CZ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</a:rPr>
                        <a:t>?</a:t>
                      </a:r>
                    </a:p>
                  </a:txBody>
                  <a:tcPr marT="45723" marB="45723" anchor="ctr" anchorCtr="1" horzOverflow="overflow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Od 17. do začátku 19. století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6387" name="Text Box 41"/>
          <p:cNvSpPr txBox="1">
            <a:spLocks noChangeArrowheads="1"/>
          </p:cNvSpPr>
          <p:nvPr/>
        </p:nvSpPr>
        <p:spPr bwMode="auto">
          <a:xfrm>
            <a:off x="533400" y="1282700"/>
            <a:ext cx="8077200" cy="79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spor Hooke x Newton,  příklon ke korpuskulární teorii                            	po celé 18. století</a:t>
            </a:r>
          </a:p>
        </p:txBody>
      </p:sp>
      <p:pic>
        <p:nvPicPr>
          <p:cNvPr id="4" name="Obrázek 3" descr="Thomas_Young1773_1829.jpe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86625" y="2017713"/>
            <a:ext cx="1101725" cy="1309687"/>
          </a:xfrm>
          <a:prstGeom prst="rect">
            <a:avLst/>
          </a:prstGeom>
          <a:noFill/>
          <a:ln w="1587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 Box 41"/>
          <p:cNvSpPr txBox="1">
            <a:spLocks noChangeArrowheads="1"/>
          </p:cNvSpPr>
          <p:nvPr/>
        </p:nvSpPr>
        <p:spPr bwMode="auto">
          <a:xfrm>
            <a:off x="527050" y="2225675"/>
            <a:ext cx="8077200" cy="795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konec 18. století … Thomas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Young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			difrakce na dvojštěrbině – interference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Od 17. do začátku 19. století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7411" name="Text Box 41"/>
          <p:cNvSpPr txBox="1">
            <a:spLocks noChangeArrowheads="1"/>
          </p:cNvSpPr>
          <p:nvPr/>
        </p:nvSpPr>
        <p:spPr bwMode="auto">
          <a:xfrm>
            <a:off x="533400" y="1282700"/>
            <a:ext cx="8077200" cy="236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spor Hooke x Newton,  příklon ke korpuskulární teorii                            	po celé 18. století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konec 18. století … Thomas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Young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			difrakce na dvojštěrbině – interference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Vyhlášení ceny Francouzské akademie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Od 17. do začátku 19. století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8435" name="Text Box 41"/>
          <p:cNvSpPr txBox="1">
            <a:spLocks noChangeArrowheads="1"/>
          </p:cNvSpPr>
          <p:nvPr/>
        </p:nvSpPr>
        <p:spPr bwMode="auto">
          <a:xfrm>
            <a:off x="533400" y="1282700"/>
            <a:ext cx="8382000" cy="2973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spor Hooke x Newton,  příklon ke korpuskulární teorii                            	po celé 18. století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konec 18. století … Thomas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Young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			difrakce na dvojštěrbině – interference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Vyhlášení ceny Francouzské akademie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Augustin Jean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Fresnel: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 světlo jako vlnění, které se skládá</a:t>
            </a:r>
          </a:p>
        </p:txBody>
      </p:sp>
      <p:pic>
        <p:nvPicPr>
          <p:cNvPr id="18436" name="Obrázek 3" descr="Augustin_Jean_Fresnel1788_1827.jpe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55888" y="4324350"/>
            <a:ext cx="1089025" cy="1531938"/>
          </a:xfrm>
          <a:prstGeom prst="rect">
            <a:avLst/>
          </a:prstGeom>
          <a:noFill/>
          <a:ln w="1587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Od 17. do začátku 19. století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9459" name="Text Box 41"/>
          <p:cNvSpPr txBox="1">
            <a:spLocks noChangeArrowheads="1"/>
          </p:cNvSpPr>
          <p:nvPr/>
        </p:nvSpPr>
        <p:spPr bwMode="auto">
          <a:xfrm>
            <a:off x="533400" y="1282700"/>
            <a:ext cx="8267700" cy="3582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spor Hooke x Newton,  příklon ke korpuskulární teorii                            	po celé 18. století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konec 18. století … Thomas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Young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			difrakce na dvojštěrbině – interference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Vyhlášení ceny Francouzské akademie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Augustin Jean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Fresnel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světlo jako vlnění, které se skládá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Snaha o zavržení Fresnelovy teorie (Poisson x Arago)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Od 17. do začátku 19. století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20483" name="Text Box 41"/>
          <p:cNvSpPr txBox="1">
            <a:spLocks noChangeArrowheads="1"/>
          </p:cNvSpPr>
          <p:nvPr/>
        </p:nvSpPr>
        <p:spPr bwMode="auto">
          <a:xfrm>
            <a:off x="533400" y="1282700"/>
            <a:ext cx="8267700" cy="5410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spor Hooke x Newton,  příklon ke korpuskulární teorii                            	po celé 18. století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konec 18. století … Thomas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Young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			difrakce na dvojštěrbině – interference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Vyhlášení ceny Francouzské akademie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Augustin Jean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Fresnel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světlo jako vlnění, které se skládá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Snaha o zavržení Fresnelovy teorie (Poisson x Arago)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endParaRPr lang="cs-CZ">
              <a:solidFill>
                <a:schemeClr val="bg1"/>
              </a:solidFill>
              <a:latin typeface="Arial" charset="0"/>
            </a:endParaRP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		Francois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Arago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endParaRPr lang="cs-CZ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20484" name="Obrázek 3" descr="Francois_Arago1786_1853.jpe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38738" y="5133975"/>
            <a:ext cx="1095375" cy="1354138"/>
          </a:xfrm>
          <a:prstGeom prst="rect">
            <a:avLst/>
          </a:prstGeom>
          <a:noFill/>
          <a:ln w="1587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2286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Od 17. do začátku 19. století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21507" name="Text Box 41"/>
          <p:cNvSpPr txBox="1">
            <a:spLocks noChangeArrowheads="1"/>
          </p:cNvSpPr>
          <p:nvPr/>
        </p:nvSpPr>
        <p:spPr bwMode="auto">
          <a:xfrm>
            <a:off x="533400" y="1282700"/>
            <a:ext cx="8267700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spor Hooke x Newton,  příklon ke korpuskulární teorii                            	po celé 18. století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konec 18. století … Thomas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Young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			difrakce na dvojštěrbině – interference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Vyhlášení ceny Francouzské akademie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Augustin Jean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Fresnel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: světlo jako vlnění, které se skládá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Snaha o zavržení Fresnelovy teorie (Poisson x Arago)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Rozpor s jevem polarizace světla odrazem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- Young, Arago: světlo je </a:t>
            </a:r>
            <a:r>
              <a:rPr lang="cs-CZ" b="1" u="sng">
                <a:solidFill>
                  <a:schemeClr val="bg1"/>
                </a:solidFill>
                <a:latin typeface="Arial" charset="0"/>
              </a:rPr>
              <a:t>příčné vlnění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3048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Další pokrok – určení rychlosti světla</a:t>
            </a:r>
            <a:endParaRPr lang="cs-CZ" sz="2800" smtClean="0">
              <a:solidFill>
                <a:srgbClr val="FFFFCC"/>
              </a:solidFill>
              <a:latin typeface="Arial" charset="0"/>
            </a:endParaRPr>
          </a:p>
        </p:txBody>
      </p:sp>
      <p:sp>
        <p:nvSpPr>
          <p:cNvPr id="19459" name="Text Box 3"/>
          <p:cNvSpPr txBox="1">
            <a:spLocks noChangeArrowheads="1"/>
          </p:cNvSpPr>
          <p:nvPr/>
        </p:nvSpPr>
        <p:spPr bwMode="auto">
          <a:xfrm>
            <a:off x="304800" y="1420813"/>
            <a:ext cx="7177088" cy="1262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just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sz="2000">
                <a:solidFill>
                  <a:schemeClr val="bg1"/>
                </a:solidFill>
                <a:latin typeface="Arial" charset="0"/>
              </a:rPr>
              <a:t>První experimentální zjištění konečné rychlosti světla a odhad její velikosti – Olaf </a:t>
            </a:r>
            <a:r>
              <a:rPr lang="cs-CZ" sz="2000" b="1">
                <a:solidFill>
                  <a:schemeClr val="bg1"/>
                </a:solidFill>
                <a:latin typeface="Arial" charset="0"/>
              </a:rPr>
              <a:t>Römer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(1676) na základě pozorovaných nepravidelností v zatmění Jupiterova měsíčku Io. Získal řádově správnou hodnotu c = 2 x 10</a:t>
            </a:r>
            <a:r>
              <a:rPr lang="cs-CZ" sz="2000" baseline="30000">
                <a:solidFill>
                  <a:schemeClr val="bg1"/>
                </a:solidFill>
                <a:latin typeface="Arial" charset="0"/>
              </a:rPr>
              <a:t>8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m.s</a:t>
            </a:r>
            <a:r>
              <a:rPr lang="cs-CZ" sz="2000" baseline="30000">
                <a:solidFill>
                  <a:schemeClr val="bg1"/>
                </a:solidFill>
                <a:latin typeface="Arial" charset="0"/>
              </a:rPr>
              <a:t>-1</a:t>
            </a:r>
            <a:endParaRPr lang="cs-CZ" sz="2000">
              <a:solidFill>
                <a:schemeClr val="bg1"/>
              </a:solidFill>
              <a:latin typeface="Arial" charset="0"/>
            </a:endParaRPr>
          </a:p>
        </p:txBody>
      </p:sp>
      <p:sp>
        <p:nvSpPr>
          <p:cNvPr id="19460" name="Text Box 4"/>
          <p:cNvSpPr txBox="1">
            <a:spLocks noChangeArrowheads="1"/>
          </p:cNvSpPr>
          <p:nvPr/>
        </p:nvSpPr>
        <p:spPr bwMode="auto">
          <a:xfrm>
            <a:off x="1746250" y="3270250"/>
            <a:ext cx="7099300" cy="1536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just" eaLnBrk="1" hangingPunct="1">
              <a:lnSpc>
                <a:spcPct val="95000"/>
              </a:lnSpc>
            </a:pPr>
            <a:r>
              <a:rPr lang="cs-CZ" sz="2000">
                <a:solidFill>
                  <a:schemeClr val="bg1"/>
                </a:solidFill>
                <a:latin typeface="Arial" charset="0"/>
              </a:rPr>
              <a:t>První změření rychlosti světla v pozemských podmínkách -Hippolyte Armand Louis </a:t>
            </a:r>
            <a:r>
              <a:rPr lang="cs-CZ" sz="2000" b="1">
                <a:solidFill>
                  <a:schemeClr val="bg1"/>
                </a:solidFill>
                <a:latin typeface="Arial" charset="0"/>
              </a:rPr>
              <a:t>Fizeau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(1849) pomocí rychle rotujícího ozubeného kola s využitím stroboskopického principu. Určil rychlost světla ve vzduchu c = 3 x 10</a:t>
            </a:r>
            <a:r>
              <a:rPr lang="cs-CZ" sz="2000" baseline="30000">
                <a:solidFill>
                  <a:schemeClr val="bg1"/>
                </a:solidFill>
                <a:latin typeface="Arial" charset="0"/>
              </a:rPr>
              <a:t>8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m.s</a:t>
            </a:r>
            <a:r>
              <a:rPr lang="cs-CZ" sz="2000" baseline="30000">
                <a:solidFill>
                  <a:schemeClr val="bg1"/>
                </a:solidFill>
                <a:latin typeface="Arial" charset="0"/>
              </a:rPr>
              <a:t>-1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</a:t>
            </a:r>
            <a:endParaRPr lang="en-US" sz="2000">
              <a:solidFill>
                <a:schemeClr val="bg1"/>
              </a:solidFill>
              <a:latin typeface="Arial" charset="0"/>
            </a:endParaRPr>
          </a:p>
          <a:p>
            <a:pPr algn="just" eaLnBrk="1" hangingPunct="1">
              <a:lnSpc>
                <a:spcPct val="95000"/>
              </a:lnSpc>
            </a:pPr>
            <a:r>
              <a:rPr lang="cs-CZ" sz="2000">
                <a:solidFill>
                  <a:schemeClr val="bg1"/>
                </a:solidFill>
                <a:latin typeface="Arial" charset="0"/>
              </a:rPr>
              <a:t>(s chybou 5</a:t>
            </a:r>
            <a:r>
              <a:rPr lang="en-US" sz="2000">
                <a:solidFill>
                  <a:schemeClr val="bg1"/>
                </a:solidFill>
                <a:latin typeface="Arial" charset="0"/>
              </a:rPr>
              <a:t>%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)</a:t>
            </a:r>
          </a:p>
        </p:txBody>
      </p:sp>
      <p:pic>
        <p:nvPicPr>
          <p:cNvPr id="7" name="Picture 5" descr="E:\PREDNASK\Materialy_optika\Co_je_svetlo\Ole_Roemer1644_1710.gi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039" t="3291" r="7039" b="17863"/>
          <a:stretch>
            <a:fillRect/>
          </a:stretch>
        </p:blipFill>
        <p:spPr bwMode="auto">
          <a:xfrm>
            <a:off x="7631113" y="1309688"/>
            <a:ext cx="1362075" cy="1495425"/>
          </a:xfrm>
          <a:prstGeom prst="rect">
            <a:avLst/>
          </a:prstGeom>
          <a:noFill/>
          <a:ln w="28575">
            <a:solidFill>
              <a:srgbClr val="00CC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462" name="Picture 6" descr="E:\PREDNASK\Materialy_optika\Co_je_svetlo\Jean_Bernard_Leon_Foucault1819-1868.g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5275" y="5038725"/>
            <a:ext cx="1295400" cy="1638300"/>
          </a:xfrm>
          <a:prstGeom prst="rect">
            <a:avLst/>
          </a:prstGeom>
          <a:noFill/>
          <a:ln w="1587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464" name="Picture 8" descr="http://130.94.23.9/wigi/thumb.php?f=Fizeau.jpg&amp;w=170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8788" y="3324225"/>
            <a:ext cx="965200" cy="1352550"/>
          </a:xfrm>
          <a:prstGeom prst="rect">
            <a:avLst/>
          </a:prstGeom>
          <a:noFill/>
          <a:ln w="1587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 Box 4"/>
          <p:cNvSpPr txBox="1">
            <a:spLocks noChangeArrowheads="1"/>
          </p:cNvSpPr>
          <p:nvPr/>
        </p:nvSpPr>
        <p:spPr bwMode="auto">
          <a:xfrm>
            <a:off x="1828800" y="5216525"/>
            <a:ext cx="7097713" cy="1262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just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sz="2000">
                <a:solidFill>
                  <a:schemeClr val="bg1"/>
                </a:solidFill>
                <a:latin typeface="Arial" charset="0"/>
              </a:rPr>
              <a:t>Další zpřesnění (chyba pod 1</a:t>
            </a:r>
            <a:r>
              <a:rPr lang="en-US" sz="2000">
                <a:solidFill>
                  <a:schemeClr val="bg1"/>
                </a:solidFill>
                <a:latin typeface="Arial" charset="0"/>
              </a:rPr>
              <a:t>%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) a změření rychlosti světla i v jiném látkovém prostředí – Jean Bernard Leon </a:t>
            </a:r>
            <a:r>
              <a:rPr lang="cs-CZ" sz="2000" b="1">
                <a:solidFill>
                  <a:schemeClr val="bg1"/>
                </a:solidFill>
                <a:latin typeface="Arial" charset="0"/>
              </a:rPr>
              <a:t>Foucault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(1850) pomocí rychle rotujícího zrcadla s využitím stroboskopického principu.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459" grpId="0"/>
      <p:bldP spid="19460" grpId="0"/>
      <p:bldP spid="10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1524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Překvapivé nalezení veličiny 3 x 10</a:t>
            </a:r>
            <a:r>
              <a:rPr lang="cs-CZ" sz="2800" b="1" baseline="30000" smtClean="0">
                <a:solidFill>
                  <a:srgbClr val="FFFFCC"/>
                </a:solidFill>
                <a:latin typeface="Arial" charset="0"/>
              </a:rPr>
              <a:t>8</a:t>
            </a:r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 m.s</a:t>
            </a:r>
            <a:r>
              <a:rPr lang="cs-CZ" sz="2800" b="1" baseline="30000" smtClean="0">
                <a:solidFill>
                  <a:srgbClr val="FFFFCC"/>
                </a:solidFill>
                <a:latin typeface="Arial" charset="0"/>
              </a:rPr>
              <a:t>-1</a:t>
            </a:r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 </a:t>
            </a:r>
            <a:br>
              <a:rPr lang="cs-CZ" sz="2800" b="1" smtClean="0">
                <a:solidFill>
                  <a:srgbClr val="FFFFCC"/>
                </a:solidFill>
                <a:latin typeface="Arial" charset="0"/>
              </a:rPr>
            </a:br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v oblasti elektřiny a magnetismu</a:t>
            </a:r>
          </a:p>
        </p:txBody>
      </p:sp>
      <p:sp>
        <p:nvSpPr>
          <p:cNvPr id="23555" name="Text Box 3"/>
          <p:cNvSpPr txBox="1">
            <a:spLocks noChangeArrowheads="1"/>
          </p:cNvSpPr>
          <p:nvPr/>
        </p:nvSpPr>
        <p:spPr bwMode="auto">
          <a:xfrm>
            <a:off x="304800" y="1096963"/>
            <a:ext cx="8534400" cy="1738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 V 19.století řešení soustavy jednotek. Pro mechaniku soustava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CGS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 (</a:t>
            </a:r>
            <a:r>
              <a:rPr lang="cs-CZ" u="sng">
                <a:solidFill>
                  <a:schemeClr val="bg1"/>
                </a:solidFill>
                <a:latin typeface="Arial" charset="0"/>
              </a:rPr>
              <a:t>C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entimetr </a:t>
            </a:r>
            <a:r>
              <a:rPr lang="cs-CZ" u="sng">
                <a:solidFill>
                  <a:schemeClr val="bg1"/>
                </a:solidFill>
                <a:latin typeface="Arial" charset="0"/>
              </a:rPr>
              <a:t>G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ram </a:t>
            </a:r>
            <a:r>
              <a:rPr lang="cs-CZ" u="sng">
                <a:solidFill>
                  <a:schemeClr val="bg1"/>
                </a:solidFill>
                <a:latin typeface="Arial" charset="0"/>
              </a:rPr>
              <a:t>S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ekunda)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  <a:buFontTx/>
              <a:buChar char="-"/>
            </a:pPr>
            <a:r>
              <a:rPr lang="cs-CZ">
                <a:solidFill>
                  <a:schemeClr val="bg1"/>
                </a:solidFill>
                <a:latin typeface="Arial" charset="0"/>
              </a:rPr>
              <a:t>Pro oblast elektřiny a magnetismu řešení pomocí fyzikálních rovnic. Dvě možná řešení:</a:t>
            </a:r>
            <a:endParaRPr lang="cs-CZ" baseline="30000">
              <a:solidFill>
                <a:schemeClr val="bg1"/>
              </a:solidFill>
              <a:latin typeface="Arial" charset="0"/>
            </a:endParaRPr>
          </a:p>
        </p:txBody>
      </p:sp>
      <p:sp>
        <p:nvSpPr>
          <p:cNvPr id="23556" name="Rectangle 6"/>
          <p:cNvSpPr>
            <a:spLocks noChangeArrowheads="1"/>
          </p:cNvSpPr>
          <p:nvPr/>
        </p:nvSpPr>
        <p:spPr bwMode="auto">
          <a:xfrm>
            <a:off x="3557588" y="320516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grpSp>
        <p:nvGrpSpPr>
          <p:cNvPr id="2" name="Group 10"/>
          <p:cNvGrpSpPr>
            <a:grpSpLocks/>
          </p:cNvGrpSpPr>
          <p:nvPr/>
        </p:nvGrpSpPr>
        <p:grpSpPr bwMode="auto">
          <a:xfrm>
            <a:off x="3810000" y="2895600"/>
            <a:ext cx="5181600" cy="1447800"/>
            <a:chOff x="2400" y="1824"/>
            <a:chExt cx="3264" cy="912"/>
          </a:xfrm>
        </p:grpSpPr>
        <p:sp>
          <p:nvSpPr>
            <p:cNvPr id="23564" name="Rectangle 4"/>
            <p:cNvSpPr>
              <a:spLocks noChangeArrowheads="1"/>
            </p:cNvSpPr>
            <p:nvPr/>
          </p:nvSpPr>
          <p:spPr bwMode="auto">
            <a:xfrm>
              <a:off x="2400" y="1824"/>
              <a:ext cx="3264" cy="912"/>
            </a:xfrm>
            <a:prstGeom prst="rect">
              <a:avLst/>
            </a:prstGeom>
            <a:solidFill>
              <a:schemeClr val="bg1"/>
            </a:solidFill>
            <a:ln w="1587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graphicFrame>
          <p:nvGraphicFramePr>
            <p:cNvPr id="23565" name="Object 5"/>
            <p:cNvGraphicFramePr>
              <a:graphicFrameLocks noChangeAspect="1"/>
            </p:cNvGraphicFramePr>
            <p:nvPr/>
          </p:nvGraphicFramePr>
          <p:xfrm>
            <a:off x="2448" y="1968"/>
            <a:ext cx="3168" cy="699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3592" r:id="rId3" imgW="2032000" imgH="444500" progId="Equation.3">
                    <p:embed/>
                  </p:oleObj>
                </mc:Choice>
                <mc:Fallback>
                  <p:oleObj r:id="rId3" imgW="2032000" imgH="444500" progId="Equation.3">
                    <p:embed/>
                    <p:pic>
                      <p:nvPicPr>
                        <p:cNvPr id="0" name="Object 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4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448" y="1968"/>
                          <a:ext cx="3168" cy="699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23558" name="Rectangle 9"/>
          <p:cNvSpPr>
            <a:spLocks noChangeArrowheads="1"/>
          </p:cNvSpPr>
          <p:nvPr/>
        </p:nvSpPr>
        <p:spPr bwMode="auto">
          <a:xfrm>
            <a:off x="3619500" y="320516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endParaRPr lang="en-US"/>
          </a:p>
        </p:txBody>
      </p:sp>
      <p:grpSp>
        <p:nvGrpSpPr>
          <p:cNvPr id="3" name="Group 11"/>
          <p:cNvGrpSpPr>
            <a:grpSpLocks/>
          </p:cNvGrpSpPr>
          <p:nvPr/>
        </p:nvGrpSpPr>
        <p:grpSpPr bwMode="auto">
          <a:xfrm>
            <a:off x="3810000" y="4953000"/>
            <a:ext cx="5181600" cy="1447800"/>
            <a:chOff x="2400" y="3120"/>
            <a:chExt cx="3264" cy="912"/>
          </a:xfrm>
        </p:grpSpPr>
        <p:sp>
          <p:nvSpPr>
            <p:cNvPr id="23562" name="Rectangle 7"/>
            <p:cNvSpPr>
              <a:spLocks noChangeArrowheads="1"/>
            </p:cNvSpPr>
            <p:nvPr/>
          </p:nvSpPr>
          <p:spPr bwMode="auto">
            <a:xfrm>
              <a:off x="2400" y="3120"/>
              <a:ext cx="3264" cy="912"/>
            </a:xfrm>
            <a:prstGeom prst="rect">
              <a:avLst/>
            </a:prstGeom>
            <a:solidFill>
              <a:schemeClr val="bg1"/>
            </a:solidFill>
            <a:ln w="1587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graphicFrame>
          <p:nvGraphicFramePr>
            <p:cNvPr id="23563" name="Object 8"/>
            <p:cNvGraphicFramePr>
              <a:graphicFrameLocks noChangeAspect="1"/>
            </p:cNvGraphicFramePr>
            <p:nvPr/>
          </p:nvGraphicFramePr>
          <p:xfrm>
            <a:off x="2544" y="3216"/>
            <a:ext cx="2880" cy="677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3593" r:id="rId5" imgW="1905000" imgH="444500" progId="Equation.3">
                    <p:embed/>
                  </p:oleObj>
                </mc:Choice>
                <mc:Fallback>
                  <p:oleObj r:id="rId5" imgW="1905000" imgH="444500" progId="Equation.3">
                    <p:embed/>
                    <p:pic>
                      <p:nvPicPr>
                        <p:cNvPr id="0" name="Object 8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544" y="3216"/>
                          <a:ext cx="2880" cy="677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2061" name="Text Box 3"/>
          <p:cNvSpPr txBox="1">
            <a:spLocks noChangeArrowheads="1"/>
          </p:cNvSpPr>
          <p:nvPr/>
        </p:nvSpPr>
        <p:spPr bwMode="auto">
          <a:xfrm>
            <a:off x="271463" y="2925763"/>
            <a:ext cx="3248025" cy="1646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1. Coulombův zákon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         soustava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CGSE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b="1">
                <a:solidFill>
                  <a:schemeClr val="bg1"/>
                </a:solidFill>
                <a:latin typeface="Arial" charset="0"/>
              </a:rPr>
              <a:t>     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[ Q ]</a:t>
            </a:r>
            <a:r>
              <a:rPr lang="cs-CZ" baseline="-25000">
                <a:solidFill>
                  <a:schemeClr val="bg1"/>
                </a:solidFill>
                <a:latin typeface="Arial" charset="0"/>
              </a:rPr>
              <a:t>E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 = g</a:t>
            </a:r>
            <a:r>
              <a:rPr lang="en-US" baseline="30000">
                <a:solidFill>
                  <a:schemeClr val="bg1"/>
                </a:solidFill>
                <a:latin typeface="Arial" charset="0"/>
              </a:rPr>
              <a:t>1/2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cm</a:t>
            </a:r>
            <a:r>
              <a:rPr lang="en-US" baseline="30000">
                <a:solidFill>
                  <a:schemeClr val="bg1"/>
                </a:solidFill>
                <a:latin typeface="Arial" charset="0"/>
              </a:rPr>
              <a:t>3/2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s</a:t>
            </a:r>
            <a:r>
              <a:rPr lang="en-US" baseline="30000">
                <a:solidFill>
                  <a:schemeClr val="bg1"/>
                </a:solidFill>
                <a:latin typeface="Arial" charset="0"/>
              </a:rPr>
              <a:t>-1</a:t>
            </a:r>
          </a:p>
        </p:txBody>
      </p:sp>
      <p:sp>
        <p:nvSpPr>
          <p:cNvPr id="2062" name="Text Box 3"/>
          <p:cNvSpPr txBox="1">
            <a:spLocks noChangeArrowheads="1"/>
          </p:cNvSpPr>
          <p:nvPr/>
        </p:nvSpPr>
        <p:spPr bwMode="auto">
          <a:xfrm>
            <a:off x="215900" y="4838700"/>
            <a:ext cx="3481388" cy="1646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en-US">
                <a:solidFill>
                  <a:schemeClr val="bg1"/>
                </a:solidFill>
                <a:latin typeface="Arial" charset="0"/>
              </a:rPr>
              <a:t>2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. síla mezi vodiči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         soustava </a:t>
            </a:r>
            <a:r>
              <a:rPr lang="cs-CZ" b="1">
                <a:solidFill>
                  <a:schemeClr val="bg1"/>
                </a:solidFill>
                <a:latin typeface="Arial" charset="0"/>
              </a:rPr>
              <a:t>CGSM</a:t>
            </a:r>
          </a:p>
          <a:p>
            <a:pPr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b="1">
                <a:solidFill>
                  <a:schemeClr val="bg1"/>
                </a:solidFill>
                <a:latin typeface="Arial" charset="0"/>
              </a:rPr>
              <a:t>     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[ Q ]</a:t>
            </a:r>
            <a:r>
              <a:rPr lang="cs-CZ" baseline="-25000">
                <a:solidFill>
                  <a:schemeClr val="bg1"/>
                </a:solidFill>
                <a:latin typeface="Arial" charset="0"/>
              </a:rPr>
              <a:t>M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 = g</a:t>
            </a:r>
            <a:r>
              <a:rPr lang="en-US" baseline="30000">
                <a:solidFill>
                  <a:schemeClr val="bg1"/>
                </a:solidFill>
                <a:latin typeface="Arial" charset="0"/>
              </a:rPr>
              <a:t>1/2</a:t>
            </a:r>
            <a:r>
              <a:rPr lang="en-US">
                <a:solidFill>
                  <a:schemeClr val="bg1"/>
                </a:solidFill>
                <a:latin typeface="Arial" charset="0"/>
              </a:rPr>
              <a:t>cm</a:t>
            </a:r>
            <a:r>
              <a:rPr lang="cs-CZ" baseline="30000">
                <a:solidFill>
                  <a:schemeClr val="bg1"/>
                </a:solidFill>
                <a:latin typeface="Arial" charset="0"/>
              </a:rPr>
              <a:t>1</a:t>
            </a:r>
            <a:r>
              <a:rPr lang="en-US" baseline="30000">
                <a:solidFill>
                  <a:schemeClr val="bg1"/>
                </a:solidFill>
                <a:latin typeface="Arial" charset="0"/>
              </a:rPr>
              <a:t>/2</a:t>
            </a:r>
            <a:endParaRPr lang="cs-CZ" baseline="30000">
              <a:solidFill>
                <a:schemeClr val="bg1"/>
              </a:solidFill>
              <a:latin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61" grpId="0"/>
      <p:bldP spid="2062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15240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Překvapivé nalezení veličiny 3 x 10</a:t>
            </a:r>
            <a:r>
              <a:rPr lang="cs-CZ" sz="2800" b="1" baseline="30000" smtClean="0">
                <a:solidFill>
                  <a:srgbClr val="FFFFCC"/>
                </a:solidFill>
                <a:latin typeface="Arial" charset="0"/>
              </a:rPr>
              <a:t>8</a:t>
            </a:r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 m.s</a:t>
            </a:r>
            <a:r>
              <a:rPr lang="cs-CZ" sz="2800" b="1" baseline="30000" smtClean="0">
                <a:solidFill>
                  <a:srgbClr val="FFFFCC"/>
                </a:solidFill>
                <a:latin typeface="Arial" charset="0"/>
              </a:rPr>
              <a:t>-1</a:t>
            </a:r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 </a:t>
            </a:r>
            <a:br>
              <a:rPr lang="cs-CZ" sz="2800" b="1" smtClean="0">
                <a:solidFill>
                  <a:srgbClr val="FFFFCC"/>
                </a:solidFill>
                <a:latin typeface="Arial" charset="0"/>
              </a:rPr>
            </a:br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v oblasti elektřiny a magnetismu</a:t>
            </a:r>
          </a:p>
        </p:txBody>
      </p:sp>
      <p:sp>
        <p:nvSpPr>
          <p:cNvPr id="24579" name="Text Box 3"/>
          <p:cNvSpPr txBox="1">
            <a:spLocks noChangeArrowheads="1"/>
          </p:cNvSpPr>
          <p:nvPr/>
        </p:nvSpPr>
        <p:spPr bwMode="auto">
          <a:xfrm>
            <a:off x="0" y="2386013"/>
            <a:ext cx="9144000" cy="1244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2286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lvl="4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Velikost obou jednotek náboje je možné určit měřením</a:t>
            </a:r>
          </a:p>
          <a:p>
            <a:pPr lvl="4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sz="3200" b="1">
                <a:solidFill>
                  <a:srgbClr val="FFCC99"/>
                </a:solidFill>
                <a:latin typeface="Arial" charset="0"/>
              </a:rPr>
              <a:t>Výsledek:  </a:t>
            </a:r>
            <a:r>
              <a:rPr lang="en-US" sz="3200" b="1">
                <a:solidFill>
                  <a:srgbClr val="FFCC99"/>
                </a:solidFill>
                <a:latin typeface="Arial" charset="0"/>
              </a:rPr>
              <a:t>[ Q ]</a:t>
            </a:r>
            <a:r>
              <a:rPr lang="cs-CZ" sz="3200" b="1" baseline="-25000">
                <a:solidFill>
                  <a:srgbClr val="FFCC99"/>
                </a:solidFill>
                <a:latin typeface="Arial" charset="0"/>
              </a:rPr>
              <a:t>E</a:t>
            </a:r>
            <a:r>
              <a:rPr lang="cs-CZ" sz="3200" b="1">
                <a:solidFill>
                  <a:srgbClr val="FFCC99"/>
                </a:solidFill>
                <a:latin typeface="Arial" charset="0"/>
              </a:rPr>
              <a:t>/</a:t>
            </a:r>
            <a:r>
              <a:rPr lang="en-US" sz="3200" b="1">
                <a:solidFill>
                  <a:srgbClr val="FFCC99"/>
                </a:solidFill>
                <a:latin typeface="Arial" charset="0"/>
              </a:rPr>
              <a:t> [ Q ]</a:t>
            </a:r>
            <a:r>
              <a:rPr lang="cs-CZ" sz="3200" b="1" baseline="-25000">
                <a:solidFill>
                  <a:srgbClr val="FFCC99"/>
                </a:solidFill>
                <a:latin typeface="Arial" charset="0"/>
              </a:rPr>
              <a:t>M</a:t>
            </a:r>
            <a:r>
              <a:rPr lang="en-US" sz="3200" b="1">
                <a:solidFill>
                  <a:srgbClr val="FFCC99"/>
                </a:solidFill>
                <a:latin typeface="Arial" charset="0"/>
              </a:rPr>
              <a:t> = </a:t>
            </a:r>
            <a:r>
              <a:rPr lang="cs-CZ" sz="3200" b="1">
                <a:solidFill>
                  <a:srgbClr val="FFCC99"/>
                </a:solidFill>
                <a:latin typeface="Arial" charset="0"/>
              </a:rPr>
              <a:t>3 x 10</a:t>
            </a:r>
            <a:r>
              <a:rPr lang="cs-CZ" sz="3200" b="1" baseline="30000">
                <a:solidFill>
                  <a:srgbClr val="FFCC99"/>
                </a:solidFill>
                <a:latin typeface="Arial" charset="0"/>
              </a:rPr>
              <a:t>10</a:t>
            </a:r>
            <a:r>
              <a:rPr lang="cs-CZ" sz="3200" b="1">
                <a:solidFill>
                  <a:srgbClr val="FFCC99"/>
                </a:solidFill>
                <a:latin typeface="Arial" charset="0"/>
              </a:rPr>
              <a:t> </a:t>
            </a:r>
            <a:r>
              <a:rPr lang="en-US" sz="3200" b="1">
                <a:solidFill>
                  <a:srgbClr val="FFCC99"/>
                </a:solidFill>
                <a:latin typeface="Arial" charset="0"/>
              </a:rPr>
              <a:t>cm</a:t>
            </a:r>
            <a:r>
              <a:rPr lang="cs-CZ" sz="3200" b="1">
                <a:solidFill>
                  <a:srgbClr val="FFCC99"/>
                </a:solidFill>
                <a:latin typeface="Arial" charset="0"/>
              </a:rPr>
              <a:t> </a:t>
            </a:r>
            <a:r>
              <a:rPr lang="en-US" sz="3200" b="1">
                <a:solidFill>
                  <a:srgbClr val="FFCC99"/>
                </a:solidFill>
                <a:latin typeface="Arial" charset="0"/>
              </a:rPr>
              <a:t>s</a:t>
            </a:r>
            <a:r>
              <a:rPr lang="en-US" sz="3200" b="1" baseline="30000">
                <a:solidFill>
                  <a:srgbClr val="FFCC99"/>
                </a:solidFill>
                <a:latin typeface="Arial" charset="0"/>
              </a:rPr>
              <a:t>-1</a:t>
            </a:r>
            <a:r>
              <a:rPr lang="cs-CZ" sz="3200" b="1">
                <a:solidFill>
                  <a:srgbClr val="FFCC99"/>
                </a:solidFill>
                <a:latin typeface="Arial" charset="0"/>
              </a:rPr>
              <a:t>   ! ! </a:t>
            </a:r>
            <a:endParaRPr lang="en-US" sz="3200" b="1" baseline="30000">
              <a:solidFill>
                <a:srgbClr val="FFCC99"/>
              </a:solidFill>
              <a:latin typeface="Arial" charset="0"/>
            </a:endParaRPr>
          </a:p>
        </p:txBody>
      </p:sp>
      <p:sp>
        <p:nvSpPr>
          <p:cNvPr id="24580" name="Text Box 10"/>
          <p:cNvSpPr txBox="1">
            <a:spLocks noChangeArrowheads="1"/>
          </p:cNvSpPr>
          <p:nvPr/>
        </p:nvSpPr>
        <p:spPr bwMode="auto">
          <a:xfrm>
            <a:off x="354013" y="4473575"/>
            <a:ext cx="8534400" cy="78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2286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lvl="4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Zpřesňování hodnot tohoto poměru i rychlosti světla ve vakuu </a:t>
            </a:r>
            <a:r>
              <a:rPr lang="cs-CZ">
                <a:solidFill>
                  <a:schemeClr val="bg1"/>
                </a:solidFill>
                <a:latin typeface="Arial" charset="0"/>
                <a:sym typeface="Symbol" pitchFamily="18" charset="2"/>
              </a:rPr>
              <a:t> nejde o nahodilou shodu</a:t>
            </a:r>
            <a:endParaRPr lang="en-US" baseline="30000">
              <a:solidFill>
                <a:schemeClr val="bg1"/>
              </a:solidFill>
              <a:latin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pPr eaLnBrk="1" hangingPunct="1"/>
            <a:r>
              <a:rPr lang="cs-CZ" sz="2800" b="1" smtClean="0">
                <a:solidFill>
                  <a:srgbClr val="FFFFCC"/>
                </a:solidFill>
                <a:latin typeface="Arial" charset="0"/>
              </a:rPr>
              <a:t>Konečné vyřešení problému</a:t>
            </a:r>
          </a:p>
        </p:txBody>
      </p:sp>
      <p:sp>
        <p:nvSpPr>
          <p:cNvPr id="25603" name="Text Box 3"/>
          <p:cNvSpPr txBox="1">
            <a:spLocks noChangeArrowheads="1"/>
          </p:cNvSpPr>
          <p:nvPr/>
        </p:nvSpPr>
        <p:spPr bwMode="auto">
          <a:xfrm>
            <a:off x="138113" y="752475"/>
            <a:ext cx="5946775" cy="4225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2286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lvl="4" algn="just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sz="2000">
                <a:solidFill>
                  <a:schemeClr val="bg1"/>
                </a:solidFill>
                <a:latin typeface="Arial" charset="0"/>
              </a:rPr>
              <a:t>James Clerk </a:t>
            </a:r>
            <a:r>
              <a:rPr lang="cs-CZ" sz="2000" b="1">
                <a:solidFill>
                  <a:schemeClr val="bg1"/>
                </a:solidFill>
                <a:latin typeface="Arial" charset="0"/>
              </a:rPr>
              <a:t>Maxwell</a:t>
            </a:r>
            <a:r>
              <a:rPr lang="cs-CZ" sz="2000">
                <a:solidFill>
                  <a:schemeClr val="bg1"/>
                </a:solidFill>
                <a:latin typeface="Arial" charset="0"/>
              </a:rPr>
              <a:t> (1865) – vytvořil soustavu diferenciálních rovnic (Maxwellovy rovnice), které shrnovaly známé zákonitosti elektrostatického pole, magnetostatického pole, elektromagnetické indukce a vytváření magnetického pole kolem vodiče protékaného proudem. Soustavu ještě doplnil jedním členem.</a:t>
            </a:r>
          </a:p>
          <a:p>
            <a:pPr lvl="4" algn="just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sz="2000">
                <a:solidFill>
                  <a:schemeClr val="bg1"/>
                </a:solidFill>
                <a:latin typeface="Arial" charset="0"/>
              </a:rPr>
              <a:t>Bylo možné ukázat, že tato soustava má řešení v podobě příčného elektromagnetického vlnění, které nese energii (proto se může nazývat záření) a ve vakuu se šíří rychlostí 		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c = 3 x 10</a:t>
            </a:r>
            <a:r>
              <a:rPr lang="cs-CZ" baseline="30000">
                <a:solidFill>
                  <a:schemeClr val="bg1"/>
                </a:solidFill>
                <a:latin typeface="Arial" charset="0"/>
              </a:rPr>
              <a:t>8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 m.s</a:t>
            </a:r>
            <a:r>
              <a:rPr lang="cs-CZ" baseline="30000">
                <a:solidFill>
                  <a:schemeClr val="bg1"/>
                </a:solidFill>
                <a:latin typeface="Arial" charset="0"/>
              </a:rPr>
              <a:t>-1</a:t>
            </a:r>
            <a:r>
              <a:rPr lang="cs-CZ">
                <a:solidFill>
                  <a:schemeClr val="bg1"/>
                </a:solidFill>
                <a:latin typeface="Arial" charset="0"/>
              </a:rPr>
              <a:t>  .</a:t>
            </a:r>
          </a:p>
        </p:txBody>
      </p:sp>
      <p:sp>
        <p:nvSpPr>
          <p:cNvPr id="18439" name="Text Box 7"/>
          <p:cNvSpPr txBox="1">
            <a:spLocks noChangeArrowheads="1"/>
          </p:cNvSpPr>
          <p:nvPr/>
        </p:nvSpPr>
        <p:spPr bwMode="auto">
          <a:xfrm>
            <a:off x="304800" y="5111750"/>
            <a:ext cx="8534400" cy="1550988"/>
          </a:xfrm>
          <a:prstGeom prst="rect">
            <a:avLst/>
          </a:prstGeom>
          <a:noFill/>
          <a:ln w="952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marL="342900" indent="-3429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4572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2286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lvl="4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>
                <a:solidFill>
                  <a:schemeClr val="bg1"/>
                </a:solidFill>
                <a:latin typeface="Arial" charset="0"/>
              </a:rPr>
              <a:t>Závěr ze 70. let 19.století:</a:t>
            </a:r>
          </a:p>
          <a:p>
            <a:pPr lvl="4" algn="ctr" eaLnBrk="1" hangingPunct="1">
              <a:lnSpc>
                <a:spcPct val="95000"/>
              </a:lnSpc>
              <a:spcBef>
                <a:spcPct val="70000"/>
              </a:spcBef>
            </a:pPr>
            <a:r>
              <a:rPr lang="cs-CZ" sz="2800" b="1">
                <a:solidFill>
                  <a:srgbClr val="FFFFCC"/>
                </a:solidFill>
                <a:latin typeface="Arial" charset="0"/>
              </a:rPr>
              <a:t>Světlo je elektromagnetické záření z určitého frekvenčního oboru</a:t>
            </a:r>
            <a:endParaRPr lang="en-US" sz="2800" b="1">
              <a:solidFill>
                <a:srgbClr val="FFFFCC"/>
              </a:solidFill>
              <a:latin typeface="Arial" charset="0"/>
            </a:endParaRPr>
          </a:p>
        </p:txBody>
      </p:sp>
      <p:pic>
        <p:nvPicPr>
          <p:cNvPr id="25605" name="Obrázek 6" descr="maxwell.jpe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86550" y="1703388"/>
            <a:ext cx="1754188" cy="1927225"/>
          </a:xfrm>
          <a:prstGeom prst="rect">
            <a:avLst/>
          </a:prstGeom>
          <a:noFill/>
          <a:ln w="1587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84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84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9" grpId="0" animBg="1" autoUpdateAnimBg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533400" y="0"/>
            <a:ext cx="8077200" cy="1143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Světlo j</a:t>
            </a:r>
            <a:r>
              <a:rPr lang="en-US" sz="3200" b="1" smtClean="0">
                <a:solidFill>
                  <a:srgbClr val="FFFFCC"/>
                </a:solidFill>
                <a:latin typeface="Arial" charset="0"/>
              </a:rPr>
              <a:t>e</a:t>
            </a:r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 elektromagnetické záření</a:t>
            </a:r>
          </a:p>
        </p:txBody>
      </p:sp>
      <p:pic>
        <p:nvPicPr>
          <p:cNvPr id="40963" name="Picture 3" descr="E:\PREDNASK\KurzRS\podklady\EM-wave.gif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77840" y="3933408"/>
            <a:ext cx="2171700" cy="1628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964" name="Picture 4" descr="E:\PREDNASK\Materialy_optika\elmag_vlna\elmag_vlna2.g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5435" y="2236628"/>
            <a:ext cx="4627563" cy="2620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9" name="Text Box 5"/>
          <p:cNvSpPr txBox="1">
            <a:spLocks noChangeArrowheads="1"/>
          </p:cNvSpPr>
          <p:nvPr/>
        </p:nvSpPr>
        <p:spPr bwMode="auto">
          <a:xfrm>
            <a:off x="742950" y="1131570"/>
            <a:ext cx="7658100" cy="1025525"/>
          </a:xfrm>
          <a:prstGeom prst="rect">
            <a:avLst/>
          </a:prstGeom>
          <a:noFill/>
          <a:ln w="19050">
            <a:solidFill>
              <a:schemeClr val="bg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r>
              <a:rPr lang="cs-CZ" sz="2000" u="sng">
                <a:solidFill>
                  <a:schemeClr val="bg1"/>
                </a:solidFill>
                <a:latin typeface="Arial" charset="0"/>
              </a:rPr>
              <a:t>Postupná elektromagnetická vlna:</a:t>
            </a:r>
          </a:p>
          <a:p>
            <a:pPr eaLnBrk="1" hangingPunct="1"/>
            <a:r>
              <a:rPr lang="cs-CZ" sz="2000">
                <a:solidFill>
                  <a:schemeClr val="bg1"/>
                </a:solidFill>
                <a:latin typeface="Arial" charset="0"/>
              </a:rPr>
              <a:t>Elektrické a magnetické pole osciluje ve vzájemně kolmých směrech ve fázi; obě komponenty jsou kolmé na směr šíření</a:t>
            </a:r>
          </a:p>
        </p:txBody>
      </p:sp>
      <p:sp>
        <p:nvSpPr>
          <p:cNvPr id="40967" name="AutoShape 7"/>
          <p:cNvSpPr>
            <a:spLocks noChangeArrowheads="1"/>
          </p:cNvSpPr>
          <p:nvPr/>
        </p:nvSpPr>
        <p:spPr bwMode="auto">
          <a:xfrm>
            <a:off x="7078980" y="3093720"/>
            <a:ext cx="1447800" cy="457200"/>
          </a:xfrm>
          <a:prstGeom prst="wedgeRectCallout">
            <a:avLst>
              <a:gd name="adj1" fmla="val -39583"/>
              <a:gd name="adj2" fmla="val 273611"/>
            </a:avLst>
          </a:prstGeom>
          <a:solidFill>
            <a:srgbClr val="FF99CC"/>
          </a:solidFill>
          <a:ln w="19050">
            <a:solidFill>
              <a:srgbClr val="FF00FF"/>
            </a:solidFill>
            <a:miter lim="800000"/>
            <a:headEnd/>
            <a:tailEnd/>
          </a:ln>
        </p:spPr>
        <p:txBody>
          <a:bodyPr/>
          <a:lstStyle/>
          <a:p>
            <a:pPr algn="ctr"/>
            <a:r>
              <a:rPr lang="en-US" sz="2000" b="1" dirty="0" err="1">
                <a:solidFill>
                  <a:schemeClr val="tx2"/>
                </a:solidFill>
                <a:latin typeface="Arial" charset="0"/>
              </a:rPr>
              <a:t>frekvence</a:t>
            </a:r>
            <a:endParaRPr lang="cs-CZ" sz="2000" b="1" dirty="0">
              <a:solidFill>
                <a:schemeClr val="tx2"/>
              </a:solidFill>
              <a:latin typeface="Arial" charset="0"/>
            </a:endParaRPr>
          </a:p>
        </p:txBody>
      </p:sp>
      <p:grpSp>
        <p:nvGrpSpPr>
          <p:cNvPr id="2" name="Group 10"/>
          <p:cNvGrpSpPr>
            <a:grpSpLocks/>
          </p:cNvGrpSpPr>
          <p:nvPr/>
        </p:nvGrpSpPr>
        <p:grpSpPr bwMode="auto">
          <a:xfrm>
            <a:off x="1761023" y="4317056"/>
            <a:ext cx="2139950" cy="1833562"/>
            <a:chOff x="2360" y="2637"/>
            <a:chExt cx="1336" cy="1155"/>
          </a:xfrm>
        </p:grpSpPr>
        <p:sp>
          <p:nvSpPr>
            <p:cNvPr id="26632" name="AutoShape 8"/>
            <p:cNvSpPr>
              <a:spLocks noChangeArrowheads="1"/>
            </p:cNvSpPr>
            <p:nvPr/>
          </p:nvSpPr>
          <p:spPr bwMode="auto">
            <a:xfrm>
              <a:off x="2544" y="3504"/>
              <a:ext cx="1152" cy="288"/>
            </a:xfrm>
            <a:prstGeom prst="wedgeRectCallout">
              <a:avLst>
                <a:gd name="adj1" fmla="val -40278"/>
                <a:gd name="adj2" fmla="val -304861"/>
              </a:avLst>
            </a:prstGeom>
            <a:solidFill>
              <a:srgbClr val="FF99CC"/>
            </a:solidFill>
            <a:ln w="19050">
              <a:solidFill>
                <a:srgbClr val="FF00FF"/>
              </a:solidFill>
              <a:miter lim="800000"/>
              <a:headEnd/>
              <a:tailEnd/>
            </a:ln>
          </p:spPr>
          <p:txBody>
            <a:bodyPr/>
            <a:lstStyle/>
            <a:p>
              <a:pPr algn="ctr"/>
              <a:r>
                <a:rPr lang="cs-CZ" sz="2000" b="1" dirty="0" smtClean="0">
                  <a:solidFill>
                    <a:schemeClr val="tx2"/>
                  </a:solidFill>
                  <a:latin typeface="Arial" charset="0"/>
                </a:rPr>
                <a:t>vlnová </a:t>
              </a:r>
              <a:r>
                <a:rPr lang="cs-CZ" sz="2000" b="1" dirty="0">
                  <a:solidFill>
                    <a:schemeClr val="tx2"/>
                  </a:solidFill>
                  <a:latin typeface="Arial" charset="0"/>
                </a:rPr>
                <a:t>délka</a:t>
              </a:r>
            </a:p>
          </p:txBody>
        </p:sp>
        <p:sp>
          <p:nvSpPr>
            <p:cNvPr id="26633" name="AutoShape 9"/>
            <p:cNvSpPr>
              <a:spLocks/>
            </p:cNvSpPr>
            <p:nvPr/>
          </p:nvSpPr>
          <p:spPr bwMode="auto">
            <a:xfrm rot="4057254">
              <a:off x="2552" y="2445"/>
              <a:ext cx="143" cy="528"/>
            </a:xfrm>
            <a:prstGeom prst="rightBrace">
              <a:avLst>
                <a:gd name="adj1" fmla="val 30769"/>
                <a:gd name="adj2" fmla="val 50000"/>
              </a:avLst>
            </a:prstGeom>
            <a:noFill/>
            <a:ln w="28575">
              <a:solidFill>
                <a:srgbClr val="FF00FF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3" name="TextovéPole 2"/>
          <p:cNvSpPr txBox="1"/>
          <p:nvPr/>
        </p:nvSpPr>
        <p:spPr>
          <a:xfrm>
            <a:off x="1287780" y="6229349"/>
            <a:ext cx="6568440" cy="461665"/>
          </a:xfrm>
          <a:prstGeom prst="rect">
            <a:avLst/>
          </a:prstGeom>
          <a:solidFill>
            <a:srgbClr val="F5ECD7"/>
          </a:solidFill>
          <a:ln>
            <a:solidFill>
              <a:schemeClr val="accent6">
                <a:lumMod val="50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cs-CZ" b="1" dirty="0" smtClean="0">
                <a:solidFill>
                  <a:schemeClr val="accent6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vlnová délka  x  frekvence  =  rychlost šíření</a:t>
            </a:r>
            <a:endParaRPr lang="cs-CZ" b="1" dirty="0">
              <a:solidFill>
                <a:schemeClr val="accent6">
                  <a:lumMod val="75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9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9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9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967" grpId="0" animBg="1" autoUpdateAnimBg="0"/>
      <p:bldP spid="3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533400" y="0"/>
            <a:ext cx="8077200" cy="1143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Světlo j</a:t>
            </a:r>
            <a:r>
              <a:rPr lang="en-US" sz="3200" b="1" smtClean="0">
                <a:solidFill>
                  <a:srgbClr val="FFFFCC"/>
                </a:solidFill>
                <a:latin typeface="Arial" charset="0"/>
              </a:rPr>
              <a:t>e</a:t>
            </a:r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 elektromagnetické záření</a:t>
            </a:r>
          </a:p>
        </p:txBody>
      </p:sp>
      <p:grpSp>
        <p:nvGrpSpPr>
          <p:cNvPr id="27651" name="Group 22"/>
          <p:cNvGrpSpPr>
            <a:grpSpLocks/>
          </p:cNvGrpSpPr>
          <p:nvPr/>
        </p:nvGrpSpPr>
        <p:grpSpPr bwMode="auto">
          <a:xfrm>
            <a:off x="0" y="1339850"/>
            <a:ext cx="9144000" cy="4176713"/>
            <a:chOff x="0" y="844"/>
            <a:chExt cx="5760" cy="2631"/>
          </a:xfrm>
        </p:grpSpPr>
        <p:pic>
          <p:nvPicPr>
            <p:cNvPr id="27666" name="Picture 10" descr="EMSpec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13007"/>
            <a:stretch>
              <a:fillRect/>
            </a:stretch>
          </p:blipFill>
          <p:spPr bwMode="auto">
            <a:xfrm>
              <a:off x="0" y="844"/>
              <a:ext cx="5760" cy="26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7667" name="Text Box 18"/>
            <p:cNvSpPr txBox="1">
              <a:spLocks noChangeArrowheads="1"/>
            </p:cNvSpPr>
            <p:nvPr/>
          </p:nvSpPr>
          <p:spPr bwMode="auto">
            <a:xfrm>
              <a:off x="114" y="2050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Typ záření</a:t>
              </a:r>
            </a:p>
            <a:p>
              <a:pPr eaLnBrk="1" hangingPunct="1"/>
              <a:endParaRPr lang="cs-CZ" sz="1200" b="1">
                <a:latin typeface="Arial" charset="0"/>
              </a:endParaRPr>
            </a:p>
          </p:txBody>
        </p:sp>
        <p:sp>
          <p:nvSpPr>
            <p:cNvPr id="27668" name="Text Box 19"/>
            <p:cNvSpPr txBox="1">
              <a:spLocks noChangeArrowheads="1"/>
            </p:cNvSpPr>
            <p:nvPr/>
          </p:nvSpPr>
          <p:spPr bwMode="auto">
            <a:xfrm>
              <a:off x="113" y="1744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Velikost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vlnové délky</a:t>
              </a:r>
            </a:p>
          </p:txBody>
        </p:sp>
        <p:sp>
          <p:nvSpPr>
            <p:cNvPr id="27669" name="Text Box 20"/>
            <p:cNvSpPr txBox="1">
              <a:spLocks noChangeArrowheads="1"/>
            </p:cNvSpPr>
            <p:nvPr/>
          </p:nvSpPr>
          <p:spPr bwMode="auto">
            <a:xfrm>
              <a:off x="130" y="2732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Zdroje záření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 </a:t>
              </a:r>
            </a:p>
          </p:txBody>
        </p:sp>
        <p:sp>
          <p:nvSpPr>
            <p:cNvPr id="27670" name="Text Box 21"/>
            <p:cNvSpPr txBox="1">
              <a:spLocks noChangeArrowheads="1"/>
            </p:cNvSpPr>
            <p:nvPr/>
          </p:nvSpPr>
          <p:spPr bwMode="auto">
            <a:xfrm>
              <a:off x="173" y="3089"/>
              <a:ext cx="524" cy="345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Frekvence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 (kmitů za sekundu)</a:t>
              </a:r>
            </a:p>
          </p:txBody>
        </p:sp>
        <p:sp>
          <p:nvSpPr>
            <p:cNvPr id="27671" name="Text Box 17"/>
            <p:cNvSpPr txBox="1">
              <a:spLocks noChangeArrowheads="1"/>
            </p:cNvSpPr>
            <p:nvPr/>
          </p:nvSpPr>
          <p:spPr bwMode="auto">
            <a:xfrm>
              <a:off x="103" y="1424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Vlnová délka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 (v metrech)</a:t>
              </a:r>
            </a:p>
          </p:txBody>
        </p:sp>
      </p:grpSp>
      <p:sp>
        <p:nvSpPr>
          <p:cNvPr id="27652" name="Text Box 18"/>
          <p:cNvSpPr txBox="1">
            <a:spLocks noChangeArrowheads="1"/>
          </p:cNvSpPr>
          <p:nvPr/>
        </p:nvSpPr>
        <p:spPr bwMode="auto">
          <a:xfrm>
            <a:off x="1077913" y="2547938"/>
            <a:ext cx="515937" cy="246062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sp>
        <p:nvSpPr>
          <p:cNvPr id="27653" name="Text Box 18"/>
          <p:cNvSpPr txBox="1">
            <a:spLocks noChangeArrowheads="1"/>
          </p:cNvSpPr>
          <p:nvPr/>
        </p:nvSpPr>
        <p:spPr bwMode="auto">
          <a:xfrm>
            <a:off x="1035050" y="5272088"/>
            <a:ext cx="515938" cy="246062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sp>
        <p:nvSpPr>
          <p:cNvPr id="27654" name="Text Box 18"/>
          <p:cNvSpPr txBox="1">
            <a:spLocks noChangeArrowheads="1"/>
          </p:cNvSpPr>
          <p:nvPr/>
        </p:nvSpPr>
        <p:spPr bwMode="auto">
          <a:xfrm>
            <a:off x="8491538" y="2559050"/>
            <a:ext cx="515937" cy="246063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sp>
        <p:nvSpPr>
          <p:cNvPr id="27655" name="Text Box 18"/>
          <p:cNvSpPr txBox="1">
            <a:spLocks noChangeArrowheads="1"/>
          </p:cNvSpPr>
          <p:nvPr/>
        </p:nvSpPr>
        <p:spPr bwMode="auto">
          <a:xfrm>
            <a:off x="8612188" y="5267325"/>
            <a:ext cx="411162" cy="246063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grpSp>
        <p:nvGrpSpPr>
          <p:cNvPr id="3" name="Group 4"/>
          <p:cNvGrpSpPr>
            <a:grpSpLocks/>
          </p:cNvGrpSpPr>
          <p:nvPr/>
        </p:nvGrpSpPr>
        <p:grpSpPr bwMode="auto">
          <a:xfrm>
            <a:off x="1408113" y="3030538"/>
            <a:ext cx="4103687" cy="3384550"/>
            <a:chOff x="748" y="1888"/>
            <a:chExt cx="2585" cy="2132"/>
          </a:xfrm>
        </p:grpSpPr>
        <p:sp>
          <p:nvSpPr>
            <p:cNvPr id="27662" name="Rectangle 5"/>
            <p:cNvSpPr>
              <a:spLocks noChangeArrowheads="1"/>
            </p:cNvSpPr>
            <p:nvPr/>
          </p:nvSpPr>
          <p:spPr bwMode="auto">
            <a:xfrm>
              <a:off x="748" y="1888"/>
              <a:ext cx="1996" cy="2132"/>
            </a:xfrm>
            <a:prstGeom prst="rect">
              <a:avLst/>
            </a:prstGeom>
            <a:solidFill>
              <a:srgbClr val="FFCC99">
                <a:alpha val="89803"/>
              </a:srgbClr>
            </a:solidFill>
            <a:ln w="57150" cmpd="thinThick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663" name="AutoShape 6"/>
            <p:cNvSpPr>
              <a:spLocks noChangeArrowheads="1"/>
            </p:cNvSpPr>
            <p:nvPr/>
          </p:nvSpPr>
          <p:spPr bwMode="auto">
            <a:xfrm rot="6235167">
              <a:off x="2698" y="2342"/>
              <a:ext cx="953" cy="317"/>
            </a:xfrm>
            <a:prstGeom prst="curvedDownArrow">
              <a:avLst>
                <a:gd name="adj1" fmla="val 60126"/>
                <a:gd name="adj2" fmla="val 120252"/>
                <a:gd name="adj3" fmla="val 33333"/>
              </a:avLst>
            </a:prstGeom>
            <a:solidFill>
              <a:srgbClr val="FFCC9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664" name="Text Box 7"/>
            <p:cNvSpPr txBox="1">
              <a:spLocks noChangeArrowheads="1"/>
            </p:cNvSpPr>
            <p:nvPr/>
          </p:nvSpPr>
          <p:spPr bwMode="auto">
            <a:xfrm>
              <a:off x="839" y="1939"/>
              <a:ext cx="1860" cy="199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</a:pPr>
              <a:r>
                <a:rPr lang="cs-CZ" sz="2000" b="1">
                  <a:solidFill>
                    <a:schemeClr val="tx2"/>
                  </a:solidFill>
                  <a:latin typeface="Arial" charset="0"/>
                  <a:cs typeface="Arial" charset="0"/>
                </a:rPr>
                <a:t>Objev infračerveného záření</a:t>
              </a:r>
            </a:p>
            <a:p>
              <a:pPr algn="ctr" eaLnBrk="1" hangingPunct="1">
                <a:spcBef>
                  <a:spcPct val="50000"/>
                </a:spcBef>
              </a:pP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eaLnBrk="1" hangingPunct="1">
                <a:spcBef>
                  <a:spcPct val="50000"/>
                </a:spcBef>
              </a:pPr>
              <a:r>
                <a:rPr lang="cs-CZ" b="1">
                  <a:solidFill>
                    <a:schemeClr val="tx2"/>
                  </a:solidFill>
                  <a:latin typeface="Arial" charset="0"/>
                  <a:cs typeface="Arial" charset="0"/>
                </a:rPr>
                <a:t>                  1800</a:t>
              </a: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eaLnBrk="1" hangingPunct="1">
                <a:spcBef>
                  <a:spcPct val="50000"/>
                </a:spcBef>
              </a:pP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eaLnBrk="1" hangingPunct="1">
                <a:spcBef>
                  <a:spcPct val="50000"/>
                </a:spcBef>
              </a:pP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algn="ctr" eaLnBrk="1" hangingPunct="1">
                <a:spcBef>
                  <a:spcPct val="50000"/>
                </a:spcBef>
              </a:pPr>
              <a:r>
                <a:rPr lang="cs-CZ" sz="2000">
                  <a:solidFill>
                    <a:schemeClr val="tx2"/>
                  </a:solidFill>
                  <a:latin typeface="Arial" charset="0"/>
                  <a:cs typeface="Arial" charset="0"/>
                </a:rPr>
                <a:t>William</a:t>
              </a:r>
              <a:r>
                <a:rPr lang="cs-CZ" sz="2000" b="1">
                  <a:solidFill>
                    <a:schemeClr val="tx2"/>
                  </a:solidFill>
                  <a:latin typeface="Arial" charset="0"/>
                  <a:cs typeface="Arial" charset="0"/>
                </a:rPr>
                <a:t> Herschel</a:t>
              </a:r>
              <a:endParaRPr lang="en-US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</p:txBody>
        </p:sp>
        <p:pic>
          <p:nvPicPr>
            <p:cNvPr id="27665" name="Picture 8" descr="William_Herschel_1738_1822_IR_1800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84" y="2341"/>
              <a:ext cx="961" cy="13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4" name="Skupina 41"/>
          <p:cNvGrpSpPr>
            <a:grpSpLocks/>
          </p:cNvGrpSpPr>
          <p:nvPr/>
        </p:nvGrpSpPr>
        <p:grpSpPr bwMode="auto">
          <a:xfrm>
            <a:off x="5975350" y="2708275"/>
            <a:ext cx="3168650" cy="4149725"/>
            <a:chOff x="5975349" y="2708275"/>
            <a:chExt cx="3168651" cy="4149725"/>
          </a:xfrm>
        </p:grpSpPr>
        <p:sp>
          <p:nvSpPr>
            <p:cNvPr id="27658" name="AutoShape 10"/>
            <p:cNvSpPr>
              <a:spLocks noChangeArrowheads="1"/>
            </p:cNvSpPr>
            <p:nvPr/>
          </p:nvSpPr>
          <p:spPr bwMode="auto">
            <a:xfrm rot="-10476463" flipH="1" flipV="1">
              <a:off x="6443662" y="2708275"/>
              <a:ext cx="1512888" cy="503238"/>
            </a:xfrm>
            <a:prstGeom prst="curvedDownArrow">
              <a:avLst>
                <a:gd name="adj1" fmla="val 60126"/>
                <a:gd name="adj2" fmla="val 120252"/>
                <a:gd name="adj3" fmla="val 33333"/>
              </a:avLst>
            </a:prstGeom>
            <a:solidFill>
              <a:srgbClr val="CC99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659" name="Rectangle 11"/>
            <p:cNvSpPr>
              <a:spLocks noChangeArrowheads="1"/>
            </p:cNvSpPr>
            <p:nvPr/>
          </p:nvSpPr>
          <p:spPr bwMode="auto">
            <a:xfrm>
              <a:off x="5975349" y="3473450"/>
              <a:ext cx="3168650" cy="3384550"/>
            </a:xfrm>
            <a:prstGeom prst="rect">
              <a:avLst/>
            </a:prstGeom>
            <a:solidFill>
              <a:srgbClr val="CC99FF">
                <a:alpha val="89803"/>
              </a:srgbClr>
            </a:solidFill>
            <a:ln w="57150" cmpd="thinThick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660" name="Text Box 12"/>
            <p:cNvSpPr txBox="1">
              <a:spLocks noChangeArrowheads="1"/>
            </p:cNvSpPr>
            <p:nvPr/>
          </p:nvSpPr>
          <p:spPr bwMode="auto">
            <a:xfrm>
              <a:off x="6011862" y="3644900"/>
              <a:ext cx="3132138" cy="31718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</a:pPr>
              <a:r>
                <a:rPr lang="cs-CZ" sz="2000" b="1">
                  <a:solidFill>
                    <a:schemeClr val="tx2"/>
                  </a:solidFill>
                  <a:latin typeface="Arial" charset="0"/>
                  <a:cs typeface="Arial" charset="0"/>
                </a:rPr>
                <a:t>Objev ultrafialového záření</a:t>
              </a:r>
            </a:p>
            <a:p>
              <a:pPr algn="ctr" eaLnBrk="1" hangingPunct="1">
                <a:spcBef>
                  <a:spcPct val="50000"/>
                </a:spcBef>
              </a:pP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eaLnBrk="1" hangingPunct="1">
                <a:spcBef>
                  <a:spcPct val="50000"/>
                </a:spcBef>
              </a:pPr>
              <a:r>
                <a:rPr lang="cs-CZ" b="1">
                  <a:solidFill>
                    <a:schemeClr val="tx2"/>
                  </a:solidFill>
                  <a:latin typeface="Arial" charset="0"/>
                  <a:cs typeface="Arial" charset="0"/>
                </a:rPr>
                <a:t>                   1801</a:t>
              </a: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eaLnBrk="1" hangingPunct="1">
                <a:spcBef>
                  <a:spcPct val="50000"/>
                </a:spcBef>
              </a:pP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eaLnBrk="1" hangingPunct="1">
                <a:spcBef>
                  <a:spcPct val="50000"/>
                </a:spcBef>
              </a:pPr>
              <a:endParaRPr lang="cs-CZ" sz="2000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  <a:p>
              <a:pPr algn="ctr" eaLnBrk="1" hangingPunct="1">
                <a:spcBef>
                  <a:spcPct val="50000"/>
                </a:spcBef>
              </a:pPr>
              <a:r>
                <a:rPr lang="cs-CZ" sz="2000">
                  <a:solidFill>
                    <a:schemeClr val="tx2"/>
                  </a:solidFill>
                  <a:latin typeface="Arial" charset="0"/>
                  <a:cs typeface="Arial" charset="0"/>
                </a:rPr>
                <a:t>Johann Wilhelm </a:t>
              </a:r>
              <a:r>
                <a:rPr lang="cs-CZ" sz="2000" b="1">
                  <a:solidFill>
                    <a:schemeClr val="tx2"/>
                  </a:solidFill>
                  <a:latin typeface="Arial" charset="0"/>
                  <a:cs typeface="Arial" charset="0"/>
                </a:rPr>
                <a:t>Ritter</a:t>
              </a:r>
              <a:endParaRPr lang="en-US" b="1">
                <a:solidFill>
                  <a:schemeClr val="tx2"/>
                </a:solidFill>
                <a:latin typeface="Arial" charset="0"/>
                <a:cs typeface="Arial" charset="0"/>
              </a:endParaRPr>
            </a:p>
          </p:txBody>
        </p:sp>
        <p:pic>
          <p:nvPicPr>
            <p:cNvPr id="27661" name="Picture 13" descr="Johann_Wilhelm_Ritter_1776_1810_UV_1801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26162" y="4373440"/>
              <a:ext cx="1524000" cy="19288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533400" y="0"/>
            <a:ext cx="8077200" cy="1143000"/>
          </a:xfrm>
        </p:spPr>
        <p:txBody>
          <a:bodyPr/>
          <a:lstStyle/>
          <a:p>
            <a:pPr eaLnBrk="1" hangingPunct="1"/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Světlo j</a:t>
            </a:r>
            <a:r>
              <a:rPr lang="en-US" sz="3200" b="1" smtClean="0">
                <a:solidFill>
                  <a:srgbClr val="FFFFCC"/>
                </a:solidFill>
                <a:latin typeface="Arial" charset="0"/>
              </a:rPr>
              <a:t>e</a:t>
            </a:r>
            <a:r>
              <a:rPr lang="cs-CZ" sz="3200" b="1" smtClean="0">
                <a:solidFill>
                  <a:srgbClr val="FFFFCC"/>
                </a:solidFill>
                <a:latin typeface="Arial" charset="0"/>
              </a:rPr>
              <a:t> elektromagnetické záření</a:t>
            </a:r>
          </a:p>
        </p:txBody>
      </p:sp>
      <p:grpSp>
        <p:nvGrpSpPr>
          <p:cNvPr id="28675" name="Group 22"/>
          <p:cNvGrpSpPr>
            <a:grpSpLocks/>
          </p:cNvGrpSpPr>
          <p:nvPr/>
        </p:nvGrpSpPr>
        <p:grpSpPr bwMode="auto">
          <a:xfrm>
            <a:off x="0" y="1339850"/>
            <a:ext cx="9144000" cy="4176713"/>
            <a:chOff x="0" y="844"/>
            <a:chExt cx="5760" cy="2631"/>
          </a:xfrm>
        </p:grpSpPr>
        <p:pic>
          <p:nvPicPr>
            <p:cNvPr id="28686" name="Picture 10" descr="EMSpec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13007"/>
            <a:stretch>
              <a:fillRect/>
            </a:stretch>
          </p:blipFill>
          <p:spPr bwMode="auto">
            <a:xfrm>
              <a:off x="0" y="844"/>
              <a:ext cx="5760" cy="26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8687" name="Text Box 18"/>
            <p:cNvSpPr txBox="1">
              <a:spLocks noChangeArrowheads="1"/>
            </p:cNvSpPr>
            <p:nvPr/>
          </p:nvSpPr>
          <p:spPr bwMode="auto">
            <a:xfrm>
              <a:off x="114" y="2050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Typ záření</a:t>
              </a:r>
            </a:p>
            <a:p>
              <a:pPr eaLnBrk="1" hangingPunct="1"/>
              <a:endParaRPr lang="cs-CZ" sz="1200" b="1">
                <a:latin typeface="Arial" charset="0"/>
              </a:endParaRPr>
            </a:p>
          </p:txBody>
        </p:sp>
        <p:sp>
          <p:nvSpPr>
            <p:cNvPr id="28688" name="Text Box 19"/>
            <p:cNvSpPr txBox="1">
              <a:spLocks noChangeArrowheads="1"/>
            </p:cNvSpPr>
            <p:nvPr/>
          </p:nvSpPr>
          <p:spPr bwMode="auto">
            <a:xfrm>
              <a:off x="113" y="1744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Velikost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vlnové délky</a:t>
              </a:r>
            </a:p>
          </p:txBody>
        </p:sp>
        <p:sp>
          <p:nvSpPr>
            <p:cNvPr id="28689" name="Text Box 20"/>
            <p:cNvSpPr txBox="1">
              <a:spLocks noChangeArrowheads="1"/>
            </p:cNvSpPr>
            <p:nvPr/>
          </p:nvSpPr>
          <p:spPr bwMode="auto">
            <a:xfrm>
              <a:off x="130" y="2732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Zdroje záření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 </a:t>
              </a:r>
            </a:p>
          </p:txBody>
        </p:sp>
        <p:sp>
          <p:nvSpPr>
            <p:cNvPr id="28690" name="Text Box 21"/>
            <p:cNvSpPr txBox="1">
              <a:spLocks noChangeArrowheads="1"/>
            </p:cNvSpPr>
            <p:nvPr/>
          </p:nvSpPr>
          <p:spPr bwMode="auto">
            <a:xfrm>
              <a:off x="173" y="3089"/>
              <a:ext cx="524" cy="345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Frekvence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 (kmitů za sekundu)</a:t>
              </a:r>
            </a:p>
          </p:txBody>
        </p:sp>
        <p:sp>
          <p:nvSpPr>
            <p:cNvPr id="28691" name="Text Box 17"/>
            <p:cNvSpPr txBox="1">
              <a:spLocks noChangeArrowheads="1"/>
            </p:cNvSpPr>
            <p:nvPr/>
          </p:nvSpPr>
          <p:spPr bwMode="auto">
            <a:xfrm>
              <a:off x="103" y="1424"/>
              <a:ext cx="619" cy="230"/>
            </a:xfrm>
            <a:prstGeom prst="rect">
              <a:avLst/>
            </a:prstGeom>
            <a:solidFill>
              <a:srgbClr val="F5ECD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 anchor="ctr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eaLnBrk="1" hangingPunct="1"/>
              <a:r>
                <a:rPr lang="cs-CZ" sz="1200" b="1">
                  <a:latin typeface="Arial" charset="0"/>
                </a:rPr>
                <a:t>Vlnová délka</a:t>
              </a:r>
            </a:p>
            <a:p>
              <a:pPr eaLnBrk="1" hangingPunct="1"/>
              <a:r>
                <a:rPr lang="cs-CZ" sz="1200" b="1">
                  <a:latin typeface="Arial" charset="0"/>
                </a:rPr>
                <a:t> (v metrech)</a:t>
              </a:r>
            </a:p>
          </p:txBody>
        </p:sp>
      </p:grpSp>
      <p:grpSp>
        <p:nvGrpSpPr>
          <p:cNvPr id="3" name="Group 15"/>
          <p:cNvGrpSpPr>
            <a:grpSpLocks/>
          </p:cNvGrpSpPr>
          <p:nvPr/>
        </p:nvGrpSpPr>
        <p:grpSpPr bwMode="auto">
          <a:xfrm>
            <a:off x="2046288" y="2465388"/>
            <a:ext cx="3233737" cy="4200525"/>
            <a:chOff x="1289" y="1553"/>
            <a:chExt cx="2037" cy="2646"/>
          </a:xfrm>
        </p:grpSpPr>
        <p:sp>
          <p:nvSpPr>
            <p:cNvPr id="28684" name="Line 11"/>
            <p:cNvSpPr>
              <a:spLocks noChangeShapeType="1"/>
            </p:cNvSpPr>
            <p:nvPr/>
          </p:nvSpPr>
          <p:spPr bwMode="auto">
            <a:xfrm>
              <a:off x="2771" y="1553"/>
              <a:ext cx="0" cy="2208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dash"/>
              <a:round/>
              <a:headEnd type="stealth" w="lg" len="lg"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28685" name="Text Box 13"/>
            <p:cNvSpPr txBox="1">
              <a:spLocks noChangeArrowheads="1"/>
            </p:cNvSpPr>
            <p:nvPr/>
          </p:nvSpPr>
          <p:spPr bwMode="auto">
            <a:xfrm>
              <a:off x="1289" y="3559"/>
              <a:ext cx="2037" cy="640"/>
            </a:xfrm>
            <a:prstGeom prst="rect">
              <a:avLst/>
            </a:prstGeom>
            <a:solidFill>
              <a:schemeClr val="bg1"/>
            </a:solidFill>
            <a:ln w="25400">
              <a:solidFill>
                <a:srgbClr val="FF0000"/>
              </a:solidFill>
              <a:miter lim="800000"/>
              <a:headEnd/>
              <a:tailEnd/>
            </a:ln>
          </p:spPr>
          <p:txBody>
            <a:bodyPr wrap="square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</a:pPr>
              <a:r>
                <a:rPr lang="cs-CZ" sz="2000" dirty="0" smtClean="0">
                  <a:solidFill>
                    <a:srgbClr val="FF0000"/>
                  </a:solidFill>
                  <a:latin typeface="Arial" charset="0"/>
                </a:rPr>
                <a:t>Vlnová délka přestává být mnohem menší než běžné velikosti technických </a:t>
              </a:r>
              <a:r>
                <a:rPr lang="cs-CZ" sz="2000" dirty="0">
                  <a:solidFill>
                    <a:srgbClr val="FF0000"/>
                  </a:solidFill>
                  <a:latin typeface="Arial" charset="0"/>
                </a:rPr>
                <a:t>prvků</a:t>
              </a:r>
            </a:p>
          </p:txBody>
        </p:sp>
      </p:grpSp>
      <p:grpSp>
        <p:nvGrpSpPr>
          <p:cNvPr id="4" name="Group 16"/>
          <p:cNvGrpSpPr>
            <a:grpSpLocks/>
          </p:cNvGrpSpPr>
          <p:nvPr/>
        </p:nvGrpSpPr>
        <p:grpSpPr bwMode="auto">
          <a:xfrm>
            <a:off x="5648325" y="2465388"/>
            <a:ext cx="3359149" cy="4195763"/>
            <a:chOff x="3558" y="1553"/>
            <a:chExt cx="2116" cy="2643"/>
          </a:xfrm>
        </p:grpSpPr>
        <p:sp>
          <p:nvSpPr>
            <p:cNvPr id="28682" name="Line 12"/>
            <p:cNvSpPr>
              <a:spLocks noChangeShapeType="1"/>
            </p:cNvSpPr>
            <p:nvPr/>
          </p:nvSpPr>
          <p:spPr bwMode="auto">
            <a:xfrm>
              <a:off x="4246" y="1553"/>
              <a:ext cx="0" cy="2208"/>
            </a:xfrm>
            <a:prstGeom prst="line">
              <a:avLst/>
            </a:prstGeom>
            <a:noFill/>
            <a:ln w="28575">
              <a:solidFill>
                <a:srgbClr val="800080"/>
              </a:solidFill>
              <a:prstDash val="dash"/>
              <a:round/>
              <a:headEnd type="stealth" w="lg" len="lg"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cs-CZ"/>
            </a:p>
          </p:txBody>
        </p:sp>
        <p:sp>
          <p:nvSpPr>
            <p:cNvPr id="28683" name="Text Box 14"/>
            <p:cNvSpPr txBox="1">
              <a:spLocks noChangeArrowheads="1"/>
            </p:cNvSpPr>
            <p:nvPr/>
          </p:nvSpPr>
          <p:spPr bwMode="auto">
            <a:xfrm>
              <a:off x="3558" y="3556"/>
              <a:ext cx="2116" cy="640"/>
            </a:xfrm>
            <a:prstGeom prst="rect">
              <a:avLst/>
            </a:prstGeom>
            <a:solidFill>
              <a:schemeClr val="bg1"/>
            </a:solidFill>
            <a:ln w="25400">
              <a:solidFill>
                <a:srgbClr val="800080"/>
              </a:solidFill>
              <a:miter lim="800000"/>
              <a:headEnd/>
              <a:tailEnd/>
            </a:ln>
          </p:spPr>
          <p:txBody>
            <a:bodyPr wrap="square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 New Roman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</a:pPr>
              <a:r>
                <a:rPr lang="cs-CZ" sz="2000" dirty="0" smtClean="0">
                  <a:solidFill>
                    <a:srgbClr val="9900CC"/>
                  </a:solidFill>
                  <a:latin typeface="Arial" charset="0"/>
                </a:rPr>
                <a:t>Vlnová délka přestává být mnohem větší než meziatomové </a:t>
              </a:r>
              <a:r>
                <a:rPr lang="cs-CZ" sz="2000" dirty="0">
                  <a:solidFill>
                    <a:srgbClr val="9900CC"/>
                  </a:solidFill>
                  <a:latin typeface="Arial" charset="0"/>
                </a:rPr>
                <a:t>vzdálenosti</a:t>
              </a:r>
            </a:p>
          </p:txBody>
        </p:sp>
      </p:grpSp>
      <p:sp>
        <p:nvSpPr>
          <p:cNvPr id="28678" name="Text Box 18"/>
          <p:cNvSpPr txBox="1">
            <a:spLocks noChangeArrowheads="1"/>
          </p:cNvSpPr>
          <p:nvPr/>
        </p:nvSpPr>
        <p:spPr bwMode="auto">
          <a:xfrm>
            <a:off x="1077913" y="2547938"/>
            <a:ext cx="515937" cy="246062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sp>
        <p:nvSpPr>
          <p:cNvPr id="28679" name="Text Box 18"/>
          <p:cNvSpPr txBox="1">
            <a:spLocks noChangeArrowheads="1"/>
          </p:cNvSpPr>
          <p:nvPr/>
        </p:nvSpPr>
        <p:spPr bwMode="auto">
          <a:xfrm>
            <a:off x="1035050" y="5272088"/>
            <a:ext cx="515938" cy="246062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sp>
        <p:nvSpPr>
          <p:cNvPr id="28680" name="Text Box 18"/>
          <p:cNvSpPr txBox="1">
            <a:spLocks noChangeArrowheads="1"/>
          </p:cNvSpPr>
          <p:nvPr/>
        </p:nvSpPr>
        <p:spPr bwMode="auto">
          <a:xfrm>
            <a:off x="8491538" y="2559050"/>
            <a:ext cx="515937" cy="246063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  <p:sp>
        <p:nvSpPr>
          <p:cNvPr id="28681" name="Text Box 18"/>
          <p:cNvSpPr txBox="1">
            <a:spLocks noChangeArrowheads="1"/>
          </p:cNvSpPr>
          <p:nvPr/>
        </p:nvSpPr>
        <p:spPr bwMode="auto">
          <a:xfrm>
            <a:off x="8612188" y="5267325"/>
            <a:ext cx="411162" cy="246063"/>
          </a:xfrm>
          <a:prstGeom prst="rect">
            <a:avLst/>
          </a:prstGeom>
          <a:solidFill>
            <a:srgbClr val="F5ECD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anchor="ctr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/>
            <a:endParaRPr lang="cs-CZ" sz="800" b="1">
              <a:latin typeface="Arial" charset="0"/>
            </a:endParaRPr>
          </a:p>
          <a:p>
            <a:pPr eaLnBrk="1" hangingPunct="1"/>
            <a:endParaRPr lang="cs-CZ" sz="800" b="1">
              <a:latin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866</TotalTime>
  <Words>927</Words>
  <Application>Microsoft Office PowerPoint</Application>
  <PresentationFormat>Předvádění na obrazovce (4:3)</PresentationFormat>
  <Paragraphs>173</Paragraphs>
  <Slides>29</Slides>
  <Notes>0</Notes>
  <HiddenSlides>0</HiddenSlides>
  <MMClips>0</MMClips>
  <ScaleCrop>false</ScaleCrop>
  <HeadingPairs>
    <vt:vector size="6" baseType="variant">
      <vt:variant>
        <vt:lpstr>Motiv</vt:lpstr>
      </vt:variant>
      <vt:variant>
        <vt:i4>1</vt:i4>
      </vt:variant>
      <vt:variant>
        <vt:lpstr>Vložené servery OLE</vt:lpstr>
      </vt:variant>
      <vt:variant>
        <vt:i4>1</vt:i4>
      </vt:variant>
      <vt:variant>
        <vt:lpstr>Nadpisy snímků</vt:lpstr>
      </vt:variant>
      <vt:variant>
        <vt:i4>29</vt:i4>
      </vt:variant>
    </vt:vector>
  </HeadingPairs>
  <TitlesOfParts>
    <vt:vector size="31" baseType="lpstr">
      <vt:lpstr>Default Design</vt:lpstr>
      <vt:lpstr>Editor rovnic 3.0</vt:lpstr>
      <vt:lpstr>Optika</vt:lpstr>
      <vt:lpstr>Optika</vt:lpstr>
      <vt:lpstr>Co je to světlo?</vt:lpstr>
      <vt:lpstr>Co je to světlo?</vt:lpstr>
      <vt:lpstr>17. století  období vzniku moderní fyziky</vt:lpstr>
      <vt:lpstr>Částicová (korpuskulární) teorie</vt:lpstr>
      <vt:lpstr>Vlnová teorie</vt:lpstr>
      <vt:lpstr>Jaké vlastnosti světla byly známé?</vt:lpstr>
      <vt:lpstr>Jaké vlastnosti světla byly známé?</vt:lpstr>
      <vt:lpstr>Zákon odrazu a lomu podle vlnové teorie</vt:lpstr>
      <vt:lpstr>Zákon odrazu a lomu podle korpuskulární teorie</vt:lpstr>
      <vt:lpstr>Jaké vlastnosti světla byly známé?</vt:lpstr>
      <vt:lpstr>Jaké vlastnosti světla byly známé?</vt:lpstr>
      <vt:lpstr>Jaké vlastnosti světla byly známé?</vt:lpstr>
      <vt:lpstr>Jaké vlastnosti světla byly známé?</vt:lpstr>
      <vt:lpstr>Jak se obě teorie vyrovnaly se známými vlastnostmi světla?</vt:lpstr>
      <vt:lpstr>Od 17. do začátku 19. století</vt:lpstr>
      <vt:lpstr>Od 17. do začátku 19. století</vt:lpstr>
      <vt:lpstr>Od 17. do začátku 19. století</vt:lpstr>
      <vt:lpstr>Od 17. do začátku 19. století</vt:lpstr>
      <vt:lpstr>Od 17. do začátku 19. století</vt:lpstr>
      <vt:lpstr>Od 17. do začátku 19. století</vt:lpstr>
      <vt:lpstr>Další pokrok – určení rychlosti světla</vt:lpstr>
      <vt:lpstr>Překvapivé nalezení veličiny 3 x 108 m.s-1  v oblasti elektřiny a magnetismu</vt:lpstr>
      <vt:lpstr>Překvapivé nalezení veličiny 3 x 108 m.s-1  v oblasti elektřiny a magnetismu</vt:lpstr>
      <vt:lpstr>Konečné vyřešení problému</vt:lpstr>
      <vt:lpstr>Světlo je elektromagnetické záření</vt:lpstr>
      <vt:lpstr>Světlo je elektromagnetické záření</vt:lpstr>
      <vt:lpstr>Světlo je elektromagnetické záření</vt:lpstr>
    </vt:vector>
  </TitlesOfParts>
  <Company>Fyzikální ústav UK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 je to světlo?</dc:title>
  <dc:creator>OFB</dc:creator>
  <cp:lastModifiedBy>Pepa</cp:lastModifiedBy>
  <cp:revision>49</cp:revision>
  <dcterms:created xsi:type="dcterms:W3CDTF">2005-04-10T19:47:03Z</dcterms:created>
  <dcterms:modified xsi:type="dcterms:W3CDTF">2015-02-15T22:15:22Z</dcterms:modified>
</cp:coreProperties>
</file>