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1" r:id="rId9"/>
    <p:sldId id="262" r:id="rId10"/>
    <p:sldId id="263" r:id="rId11"/>
    <p:sldId id="265" r:id="rId12"/>
    <p:sldId id="273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2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E1B7DFA-7A72-4776-8D24-2287E5F704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52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Klepnutím lze upravit styly předlohy textu.</a:t>
            </a:r>
          </a:p>
          <a:p>
            <a:pPr lvl="1"/>
            <a:r>
              <a:rPr lang="en-US" altLang="cs-CZ" noProof="0" smtClean="0"/>
              <a:t>Druhá úroveň</a:t>
            </a:r>
          </a:p>
          <a:p>
            <a:pPr lvl="2"/>
            <a:r>
              <a:rPr lang="en-US" altLang="cs-CZ" noProof="0" smtClean="0"/>
              <a:t>Třetí úroveň</a:t>
            </a:r>
          </a:p>
          <a:p>
            <a:pPr lvl="3"/>
            <a:r>
              <a:rPr lang="en-US" altLang="cs-CZ" noProof="0" smtClean="0"/>
              <a:t>Čtvrtá úroveň</a:t>
            </a:r>
          </a:p>
          <a:p>
            <a:pPr lvl="4"/>
            <a:r>
              <a:rPr lang="en-US" alt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C29251E-0806-4B5C-B2CF-E3F7FCF35B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84824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7F547D-46B8-410E-8527-7A16FBDFFFA1}" type="slidenum">
              <a:rPr lang="en-US" altLang="cs-CZ"/>
              <a:pPr eaLnBrk="1" hangingPunct="1">
                <a:spcBef>
                  <a:spcPct val="0"/>
                </a:spcBef>
              </a:pPr>
              <a:t>1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9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2B3F3-4450-4579-BC36-5EA8CA3FE393}" type="slidenum">
              <a:rPr lang="en-US" altLang="cs-CZ"/>
              <a:pPr eaLnBrk="1" hangingPunct="1"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cs-CZ" noProof="0" smtClean="0"/>
              <a:t>Klepnutím lze upravit styl předlohy podnadpisů.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44730-5E06-4ED4-B26F-94E49C09D55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18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B9CCE-44C6-42B3-A9FE-A825008C1CB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717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69DC-F5E6-48B4-BD94-A5BD1D94E1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9691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5BE16-13C7-4402-A944-205BAC12C5B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597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593C5-08D7-4194-A9B6-1ABA6A8207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1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5E5F9-B659-42A2-89BE-93B2F8AC036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85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688EC-4AFE-4A7F-8909-3ADE870F3D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367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90BE0-210D-412B-BDAF-71AF568FDAF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32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4802B-E1B9-4F5F-8606-638A34E1B4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441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2C607-610C-47EA-8960-4D8F4D61022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747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55942-47D0-470B-B6A3-34A75456C6C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508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916681CF-B578-4ED8-9582-9E6A0E23F95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H2O_2D_labelled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File:Water_molecule_3D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3D_model_hydrogen_bonds_in_water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5CF5EC-43EF-4966-B03A-FD352ABBA4E3}" type="slidenum">
              <a:rPr lang="en-US" altLang="cs-CZ" b="0">
                <a:latin typeface="Arial" panose="020B0604020202020204" pitchFamily="34" charset="0"/>
              </a:rPr>
              <a:pPr eaLnBrk="1" hangingPunct="1"/>
              <a:t>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         voda</a:t>
            </a:r>
            <a:endParaRPr lang="en-US" altLang="cs-CZ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U3V, 2016-10-24</a:t>
            </a:r>
          </a:p>
          <a:p>
            <a:pPr eaLnBrk="1" hangingPunct="1">
              <a:defRPr/>
            </a:pPr>
            <a:r>
              <a:rPr lang="cs-CZ" altLang="cs-CZ" dirty="0" smtClean="0"/>
              <a:t>Jan Obdržálek</a:t>
            </a:r>
          </a:p>
          <a:p>
            <a:pPr eaLnBrk="1" hangingPunct="1">
              <a:defRPr/>
            </a:pPr>
            <a:r>
              <a:rPr lang="cs-CZ" altLang="cs-CZ" dirty="0" smtClean="0"/>
              <a:t>ÚTF MFF UK</a:t>
            </a:r>
            <a:endParaRPr lang="en-US" altLang="cs-CZ" dirty="0" smtClean="0"/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2987675" y="2636838"/>
            <a:ext cx="1477963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i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Podivná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0DF4078-4E00-4749-97FA-B6377068DC95}" type="slidenum">
              <a:rPr lang="en-US" altLang="cs-CZ" b="0">
                <a:latin typeface="Arial" panose="020B0604020202020204" pitchFamily="34" charset="0"/>
              </a:rPr>
              <a:pPr eaLnBrk="1" hangingPunct="1"/>
              <a:t>10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Za atmoférického tlaku (100 kPa) kapalina: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smtClean="0"/>
              <a:t>tuhne (taje) 0 °C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smtClean="0"/>
              <a:t>vaří se 100 °C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Trojný bod: T = 0,01 °C; p = 615 Pa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Teplotní stupnice Celsius; kelvin; nyní jinak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>
                <a:solidFill>
                  <a:schemeClr val="hlink"/>
                </a:solidFill>
              </a:rPr>
              <a:t>Anomálie vody</a:t>
            </a:r>
            <a:r>
              <a:rPr lang="cs-CZ" altLang="cs-CZ" sz="280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mechanické: hustota 3,98 °C, viskozita,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tepelné: teplota tání, varu,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elektrické: permitivita 80 (silně polární)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smtClean="0"/>
              <a:t>(ale na webu i 41 anomálií)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B996EB-00D4-4385-A181-19E8CA1EA2EF}" type="slidenum">
              <a:rPr lang="en-US" altLang="cs-CZ" b="0">
                <a:latin typeface="Arial" panose="020B0604020202020204" pitchFamily="34" charset="0"/>
              </a:rPr>
              <a:pPr eaLnBrk="1" hangingPunct="1"/>
              <a:t>11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Co je to voda ve </a:t>
            </a:r>
            <a:r>
              <a:rPr lang="cs-CZ" altLang="cs-CZ" dirty="0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Anomálie, kde se dá</a:t>
            </a:r>
          </a:p>
        </p:txBody>
      </p:sp>
      <p:pic>
        <p:nvPicPr>
          <p:cNvPr id="13317" name="Picture 4" descr="Anomalous properties of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544764"/>
            <a:ext cx="5905400" cy="3215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4223209" y="3884274"/>
            <a:ext cx="53732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/>
              <a:t>husota</a:t>
            </a:r>
            <a:endParaRPr lang="cs-CZ" sz="800" dirty="0"/>
          </a:p>
        </p:txBody>
      </p:sp>
      <p:sp>
        <p:nvSpPr>
          <p:cNvPr id="9" name="Obdélník 8"/>
          <p:cNvSpPr/>
          <p:nvPr/>
        </p:nvSpPr>
        <p:spPr>
          <a:xfrm>
            <a:off x="4314097" y="3997516"/>
            <a:ext cx="5822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vazkost</a:t>
            </a:r>
            <a:endParaRPr lang="cs-CZ" sz="800" dirty="0"/>
          </a:p>
        </p:txBody>
      </p:sp>
      <p:sp>
        <p:nvSpPr>
          <p:cNvPr id="10" name="Obdélník 9"/>
          <p:cNvSpPr/>
          <p:nvPr/>
        </p:nvSpPr>
        <p:spPr>
          <a:xfrm>
            <a:off x="5749793" y="4145987"/>
            <a:ext cx="146386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Zm</a:t>
            </a:r>
            <a:r>
              <a:rPr lang="cs-CZ" sz="800" dirty="0" smtClean="0"/>
              <a:t>ě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vazkosti</a:t>
            </a:r>
            <a:r>
              <a:rPr lang="en-US" sz="800" dirty="0" smtClean="0"/>
              <a:t> z </a:t>
            </a:r>
            <a:r>
              <a:rPr lang="en-US" sz="800" dirty="0" err="1" smtClean="0"/>
              <a:t>tlakem</a:t>
            </a:r>
            <a:endParaRPr lang="cs-CZ" sz="800" dirty="0"/>
          </a:p>
        </p:txBody>
      </p:sp>
      <p:sp>
        <p:nvSpPr>
          <p:cNvPr id="11" name="Obdélník 10"/>
          <p:cNvSpPr/>
          <p:nvPr/>
        </p:nvSpPr>
        <p:spPr>
          <a:xfrm>
            <a:off x="4716016" y="4242256"/>
            <a:ext cx="81785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stlačitelnost</a:t>
            </a:r>
            <a:endParaRPr lang="cs-CZ" sz="800" dirty="0"/>
          </a:p>
        </p:txBody>
      </p:sp>
      <p:sp>
        <p:nvSpPr>
          <p:cNvPr id="12" name="Obdélník 11"/>
          <p:cNvSpPr/>
          <p:nvPr/>
        </p:nvSpPr>
        <p:spPr>
          <a:xfrm>
            <a:off x="4818452" y="4502146"/>
            <a:ext cx="80182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Měrné teplo</a:t>
            </a:r>
            <a:endParaRPr lang="cs-CZ" sz="800" dirty="0"/>
          </a:p>
        </p:txBody>
      </p:sp>
      <p:sp>
        <p:nvSpPr>
          <p:cNvPr id="13" name="Obdélník 12"/>
          <p:cNvSpPr/>
          <p:nvPr/>
        </p:nvSpPr>
        <p:spPr>
          <a:xfrm>
            <a:off x="4949414" y="4592223"/>
            <a:ext cx="116891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Tepelná roztažnost</a:t>
            </a:r>
            <a:endParaRPr lang="cs-CZ" sz="800" dirty="0"/>
          </a:p>
        </p:txBody>
      </p:sp>
      <p:sp>
        <p:nvSpPr>
          <p:cNvPr id="3" name="Obdélník 2"/>
          <p:cNvSpPr/>
          <p:nvPr/>
        </p:nvSpPr>
        <p:spPr>
          <a:xfrm>
            <a:off x="4738303" y="4356788"/>
            <a:ext cx="96693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Rychlost </a:t>
            </a:r>
            <a:r>
              <a:rPr lang="cs-CZ" sz="800" dirty="0" smtClean="0"/>
              <a:t>zvuku</a:t>
            </a:r>
            <a:endParaRPr lang="cs-CZ" sz="800" dirty="0"/>
          </a:p>
        </p:txBody>
      </p:sp>
      <p:sp>
        <p:nvSpPr>
          <p:cNvPr id="4" name="Obdélník 3"/>
          <p:cNvSpPr/>
          <p:nvPr/>
        </p:nvSpPr>
        <p:spPr>
          <a:xfrm>
            <a:off x="1368071" y="5940022"/>
            <a:ext cx="623559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Obrázek převzat z:http://www1.lsbu.ac.uk/water/water_anomalies.html</a:t>
            </a:r>
            <a:endParaRPr lang="cs-CZ" sz="12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C9353C-726D-4433-BE61-AEC2F93BDF54}" type="slidenum">
              <a:rPr lang="en-US" altLang="cs-CZ" b="0">
                <a:latin typeface="Arial" panose="020B0604020202020204" pitchFamily="34" charset="0"/>
              </a:rPr>
              <a:pPr eaLnBrk="1" hangingPunct="1"/>
              <a:t>12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Fázové diagramy</a:t>
            </a:r>
          </a:p>
        </p:txBody>
      </p:sp>
      <p:pic>
        <p:nvPicPr>
          <p:cNvPr id="143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060575"/>
            <a:ext cx="5197475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087563"/>
            <a:ext cx="3400425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050A40B-BBA4-43C9-9D4C-D844CE695468}" type="slidenum">
              <a:rPr lang="en-US" altLang="cs-CZ" b="0">
                <a:latin typeface="Arial" panose="020B0604020202020204" pitchFamily="34" charset="0"/>
              </a:rPr>
              <a:pPr eaLnBrk="1" hangingPunct="1"/>
              <a:t>13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Anomálie</a:t>
            </a:r>
            <a:r>
              <a:rPr lang="cs-CZ" altLang="cs-CZ" smtClean="0"/>
              <a:t> v termodynamice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Vysoká teplota tání i varu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kapacita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vodivost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výparné teplo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latentní teplo tání</a:t>
            </a:r>
          </a:p>
          <a:p>
            <a:pPr eaLnBrk="1" hangingPunct="1">
              <a:defRPr/>
            </a:pPr>
            <a:r>
              <a:rPr lang="cs-CZ" altLang="cs-CZ" sz="2800" dirty="0" smtClean="0"/>
              <a:t>Hydratační vlastnosti (proteiny, </a:t>
            </a:r>
            <a:r>
              <a:rPr lang="cs-CZ" altLang="cs-CZ" sz="2800" dirty="0" err="1" smtClean="0"/>
              <a:t>nukl.kys</a:t>
            </a:r>
            <a:r>
              <a:rPr lang="cs-CZ" altLang="cs-CZ" sz="2800" dirty="0" smtClean="0"/>
              <a:t>.)</a:t>
            </a:r>
          </a:p>
          <a:p>
            <a:pPr eaLnBrk="1" hangingPunct="1">
              <a:defRPr/>
            </a:pPr>
            <a:r>
              <a:rPr lang="cs-CZ" altLang="cs-CZ" sz="2800" dirty="0" smtClean="0"/>
              <a:t>Iontové reakce a interakce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měrný objem ledu &gt; vody (rybníček nepromrzne)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4094BD7-6D2D-40CA-9BA8-808DE0D5DBC0}" type="slidenum">
              <a:rPr lang="en-US" altLang="cs-CZ" b="0">
                <a:latin typeface="Arial" panose="020B0604020202020204" pitchFamily="34" charset="0"/>
              </a:rPr>
              <a:pPr eaLnBrk="1" hangingPunct="1"/>
              <a:t>14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Anomálie v termodynamice</a:t>
            </a:r>
          </a:p>
        </p:txBody>
      </p:sp>
      <p:sp>
        <p:nvSpPr>
          <p:cNvPr id="2356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ale hlavně: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Nejvyšší hustota (minimální objem) při </a:t>
            </a:r>
            <a:r>
              <a:rPr lang="en-US" altLang="cs-CZ" smtClean="0">
                <a:cs typeface="Tahoma" pitchFamily="34" charset="0"/>
              </a:rPr>
              <a:t>~</a:t>
            </a:r>
            <a:r>
              <a:rPr lang="cs-CZ" altLang="cs-CZ" smtClean="0"/>
              <a:t>4 °C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Význam pro přežití ryb v zimě (spolu s hustotou ledu nižší než u vody):</a:t>
            </a:r>
            <a:br>
              <a:rPr lang="cs-CZ" altLang="cs-CZ" smtClean="0"/>
            </a:br>
            <a:r>
              <a:rPr lang="cs-CZ" altLang="cs-CZ" smtClean="0"/>
              <a:t>- do 4 °C voda chladne „normálně“</a:t>
            </a:r>
            <a:br>
              <a:rPr lang="cs-CZ" altLang="cs-CZ" smtClean="0"/>
            </a:br>
            <a:r>
              <a:rPr lang="cs-CZ" altLang="cs-CZ" smtClean="0"/>
              <a:t>- poté zůstává u dna 4 °C, shora chladne, ale bez míchání, tedy pomalu</a:t>
            </a:r>
            <a:br>
              <a:rPr lang="cs-CZ" altLang="cs-CZ" smtClean="0"/>
            </a:br>
            <a:r>
              <a:rPr lang="cs-CZ" altLang="cs-CZ" smtClean="0"/>
              <a:t>- pod 0 °C zatuhne povrch, ale (studený) led neklesá dolů a chrání vše shora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B3FD0-D69E-4288-B7FE-A5B8497D9A38}" type="slidenum">
              <a:rPr lang="en-US" altLang="cs-CZ" b="0">
                <a:latin typeface="Arial" panose="020B0604020202020204" pitchFamily="34" charset="0"/>
              </a:rPr>
              <a:pPr eaLnBrk="1" hangingPunct="1"/>
              <a:t>15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Anomálie v termodynamice</a:t>
            </a:r>
            <a:br>
              <a:rPr lang="cs-CZ" altLang="cs-CZ" sz="4000" smtClean="0"/>
            </a:br>
            <a:r>
              <a:rPr lang="cs-CZ" altLang="cs-CZ" sz="4000" smtClean="0">
                <a:solidFill>
                  <a:schemeClr val="hlink"/>
                </a:solidFill>
              </a:rPr>
              <a:t>pro biologii savců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Vysoká tepelná kapacita umožní jen malé změny teploty při příjmu i výdeji energie</a:t>
            </a:r>
          </a:p>
          <a:p>
            <a:pPr eaLnBrk="1" hangingPunct="1">
              <a:defRPr/>
            </a:pPr>
            <a:r>
              <a:rPr lang="cs-CZ" altLang="cs-CZ" smtClean="0"/>
              <a:t>Vysoká tepelná vodivost urychlí vyrovnání teplot v organismu</a:t>
            </a:r>
          </a:p>
          <a:p>
            <a:pPr eaLnBrk="1" hangingPunct="1">
              <a:defRPr/>
            </a:pPr>
            <a:r>
              <a:rPr lang="cs-CZ" altLang="cs-CZ" smtClean="0"/>
              <a:t>Vysoké výparné teplo umožní v horku ochladit se potem (pes vyplazí jazyk)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A1C0F5A-B43B-435F-BCCF-BBD16E80C70E}" type="slidenum">
              <a:rPr lang="en-US" altLang="cs-CZ" b="0">
                <a:latin typeface="Arial" panose="020B0604020202020204" pitchFamily="34" charset="0"/>
              </a:rPr>
              <a:pPr eaLnBrk="1" hangingPunct="1"/>
              <a:t>16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Kritický, ale ne slepý přístup </a:t>
            </a:r>
            <a:br>
              <a:rPr lang="cs-CZ" altLang="cs-CZ" sz="4000" smtClean="0"/>
            </a:br>
            <a:r>
              <a:rPr lang="cs-CZ" altLang="cs-CZ" sz="4000" smtClean="0"/>
              <a:t>k informacím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>
                <a:solidFill>
                  <a:schemeClr val="hlink"/>
                </a:solidFill>
              </a:rPr>
              <a:t>Efekt Mpembe: </a:t>
            </a:r>
            <a:r>
              <a:rPr lang="cs-CZ" altLang="cs-CZ" smtClean="0"/>
              <a:t>horká šťáva se v lednici zmrazí dříve než studená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mtClean="0"/>
              <a:t>Anomálie? Neúspěch termodynamiky? (Školometi nic nevědí, ale my víme…)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smtClean="0"/>
              <a:t>Horký hrnec rozmrazí napřed sněhové závěje a pak má lepší tepelný kontakt s mrazákem než studený hrnec, zdola izolovaný sněhem… Experimentálně potvrdil můj diplomant Pavel Böhm před cca 6 lety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07F18F-8C49-4C49-8A5D-832283B94B21}" type="slidenum">
              <a:rPr lang="en-US" altLang="cs-CZ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5400" dirty="0" smtClean="0">
                <a:solidFill>
                  <a:srgbClr val="FF00FF"/>
                </a:solidFill>
              </a:rPr>
              <a:t>Cimrman</a:t>
            </a:r>
            <a:r>
              <a:rPr lang="cs-CZ" altLang="cs-CZ" sz="5400" dirty="0" smtClean="0"/>
              <a:t> varuje: Pozor na </a:t>
            </a:r>
            <a:r>
              <a:rPr lang="cs-CZ" altLang="cs-CZ" sz="5400" dirty="0" err="1" smtClean="0">
                <a:solidFill>
                  <a:srgbClr val="FF00FF"/>
                </a:solidFill>
              </a:rPr>
              <a:t>dihydrogenmonoxyd</a:t>
            </a:r>
            <a:r>
              <a:rPr lang="cs-CZ" altLang="cs-CZ" sz="5400" dirty="0" smtClean="0">
                <a:solidFill>
                  <a:srgbClr val="FF00FF"/>
                </a:solidFill>
              </a:rPr>
              <a:t> </a:t>
            </a:r>
            <a:r>
              <a:rPr lang="cs-CZ" altLang="cs-CZ" sz="5400" dirty="0" smtClean="0">
                <a:solidFill>
                  <a:srgbClr val="FF0000"/>
                </a:solidFill>
              </a:rPr>
              <a:t>H</a:t>
            </a:r>
            <a:r>
              <a:rPr lang="cs-CZ" altLang="cs-CZ" sz="5400" baseline="-25000" dirty="0" smtClean="0">
                <a:solidFill>
                  <a:srgbClr val="FF0000"/>
                </a:solidFill>
              </a:rPr>
              <a:t>2</a:t>
            </a:r>
            <a:r>
              <a:rPr lang="cs-CZ" altLang="cs-CZ" sz="5400" dirty="0" smtClean="0">
                <a:solidFill>
                  <a:srgbClr val="FF0000"/>
                </a:solidFill>
              </a:rPr>
              <a:t>O</a:t>
            </a:r>
            <a:r>
              <a:rPr lang="cs-CZ" altLang="cs-CZ" sz="5400" dirty="0" smtClean="0"/>
              <a:t>!!</a:t>
            </a:r>
            <a:endParaRPr lang="cs-CZ" altLang="cs-CZ" sz="5400" dirty="0" smtClean="0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Je podstatnou součástí kyselých dešťů</a:t>
            </a:r>
          </a:p>
          <a:p>
            <a:pPr eaLnBrk="1" hangingPunct="1">
              <a:defRPr/>
            </a:pPr>
            <a:r>
              <a:rPr lang="cs-CZ" altLang="cs-CZ" sz="2400" dirty="0" smtClean="0"/>
              <a:t>V plících usmrtí dospělého člověka za 5 minut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nalezen a potvrzen v krvi VŠECH vrahů z vilnosti a násobných („</a:t>
            </a:r>
            <a:r>
              <a:rPr lang="cs-CZ" altLang="cs-CZ" sz="2400" dirty="0" err="1" smtClean="0"/>
              <a:t>seriových</a:t>
            </a:r>
            <a:r>
              <a:rPr lang="cs-CZ" altLang="cs-CZ" sz="2400" dirty="0" smtClean="0"/>
              <a:t>“) vrahů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příčinou zániku prakticky všech nepřeživších cestujících na </a:t>
            </a:r>
            <a:r>
              <a:rPr lang="cs-CZ" altLang="cs-CZ" sz="2400" dirty="0" err="1" smtClean="0"/>
              <a:t>Titanicu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Při záplavách zahubil tisíce nevinných lidí, i dětí</a:t>
            </a:r>
          </a:p>
          <a:p>
            <a:pPr eaLnBrk="1" hangingPunct="1">
              <a:defRPr/>
            </a:pPr>
            <a:r>
              <a:rPr lang="cs-CZ" altLang="cs-CZ" sz="2400" dirty="0" smtClean="0"/>
              <a:t>…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F637D28-4093-4699-A304-F7C348A6E433}" type="slidenum">
              <a:rPr lang="en-US" altLang="cs-CZ" b="0">
                <a:latin typeface="Arial" panose="020B0604020202020204" pitchFamily="34" charset="0"/>
              </a:rPr>
              <a:pPr eaLnBrk="1" hangingPunct="1"/>
              <a:t>18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-38735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altLang="cs-CZ" sz="40000" smtClean="0">
                <a:sym typeface="Wingdings" pitchFamily="2" charset="2"/>
              </a:rPr>
              <a:t></a:t>
            </a:r>
            <a:endParaRPr lang="cs-CZ" altLang="cs-CZ" sz="40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825" y="5013325"/>
            <a:ext cx="871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6000"/>
              <a:t>Děkuji za pozornost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156325" y="6021388"/>
            <a:ext cx="3024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copyleft – lze volně šířit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2478D-1A07-4EE5-9522-3D86E8CD7B18}" type="slidenum">
              <a:rPr lang="en-US" altLang="cs-CZ" b="0">
                <a:latin typeface="Arial" panose="020B0604020202020204" pitchFamily="34" charset="0"/>
              </a:rPr>
              <a:pPr eaLnBrk="1" hangingPunct="1"/>
              <a:t>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765175"/>
            <a:ext cx="7416800" cy="5480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Zeptejte se známých, jakou znají typickou kapalinu: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Líh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Rtuť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Nafta, benzin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pivo…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sice na Zemi nejrozšířenější kapalinou, ale </a:t>
            </a:r>
            <a:r>
              <a:rPr lang="cs-CZ" altLang="cs-CZ" dirty="0" smtClean="0">
                <a:solidFill>
                  <a:schemeClr val="hlink"/>
                </a:solidFill>
              </a:rPr>
              <a:t>vůbec</a:t>
            </a:r>
            <a:r>
              <a:rPr lang="cs-CZ" altLang="cs-CZ" dirty="0" smtClean="0"/>
              <a:t> není typická</a:t>
            </a:r>
            <a:endParaRPr lang="en-US" altLang="cs-CZ" dirty="0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835150" y="2276475"/>
            <a:ext cx="884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3600" b="0">
                <a:solidFill>
                  <a:schemeClr val="hlink"/>
                </a:solidFill>
                <a:latin typeface="Adobe Fan Heiti Std B" pitchFamily="34" charset="-128"/>
                <a:ea typeface="Adobe Fan Heiti Std B" pitchFamily="34" charset="-128"/>
              </a:rPr>
              <a:t>???</a:t>
            </a:r>
            <a:endParaRPr lang="en-US" altLang="cs-CZ" sz="3600" b="0">
              <a:solidFill>
                <a:schemeClr val="hlink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347864" y="6466036"/>
            <a:ext cx="2520280" cy="25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cs-CZ" smtClean="0"/>
              <a:t>Podivná voda</a:t>
            </a:r>
            <a:r>
              <a:rPr lang="cs-CZ" altLang="cs-CZ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D35363F-A5E3-4B89-916E-0622A92F428B}" type="slidenum">
              <a:rPr lang="en-US" altLang="cs-CZ" b="0">
                <a:latin typeface="Arial" panose="020B0604020202020204" pitchFamily="34" charset="0"/>
              </a:rPr>
              <a:pPr eaLnBrk="1" hangingPunct="1"/>
              <a:t>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tx1"/>
                </a:solidFill>
                <a:latin typeface="HGSSoeiKakupoptai" pitchFamily="50" charset="-128"/>
                <a:ea typeface="HGSSoeiKakupoptai" pitchFamily="50" charset="-128"/>
              </a:rPr>
              <a:t>V o d 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36295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 smtClean="0"/>
              <a:t>Co je voda? </a:t>
            </a:r>
            <a:r>
              <a:rPr lang="cs-CZ" altLang="cs-CZ" sz="2800" dirty="0" smtClean="0"/>
              <a:t>Lépe:</a:t>
            </a:r>
            <a:r>
              <a:rPr lang="cs-CZ" altLang="cs-CZ" sz="5400" dirty="0" smtClean="0"/>
              <a:t> </a:t>
            </a:r>
            <a:r>
              <a:rPr lang="cs-CZ" altLang="cs-CZ" sz="2800" dirty="0" smtClean="0"/>
              <a:t>co se stane, když…</a:t>
            </a:r>
          </a:p>
          <a:p>
            <a:pPr eaLnBrk="1" hangingPunct="1">
              <a:defRPr/>
            </a:pPr>
            <a:r>
              <a:rPr lang="cs-CZ" altLang="cs-CZ" sz="5400" dirty="0" smtClean="0"/>
              <a:t>Co o vodě víme? </a:t>
            </a:r>
          </a:p>
          <a:p>
            <a:pPr eaLnBrk="1" hangingPunct="1">
              <a:defRPr/>
            </a:pPr>
            <a:r>
              <a:rPr lang="cs-CZ" altLang="cs-CZ" sz="5400" dirty="0" smtClean="0"/>
              <a:t>F, Ch, </a:t>
            </a:r>
            <a:r>
              <a:rPr lang="cs-CZ" altLang="cs-CZ" sz="5400" dirty="0" err="1" smtClean="0"/>
              <a:t>Bi</a:t>
            </a:r>
            <a:r>
              <a:rPr lang="cs-CZ" altLang="cs-CZ" sz="5400" dirty="0" smtClean="0"/>
              <a:t>, </a:t>
            </a:r>
            <a:r>
              <a:rPr lang="cs-CZ" altLang="cs-CZ" sz="5400" dirty="0" err="1" smtClean="0"/>
              <a:t>SpV</a:t>
            </a:r>
            <a:r>
              <a:rPr lang="cs-CZ" altLang="cs-CZ" sz="4400" dirty="0" smtClean="0"/>
              <a:t> </a:t>
            </a:r>
            <a:r>
              <a:rPr lang="cs-CZ" altLang="cs-CZ" sz="3600" dirty="0" smtClean="0"/>
              <a:t>(spol. vědy)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208F67-B015-4312-9589-D32C8378B13A}" type="slidenum">
              <a:rPr lang="en-US" altLang="cs-CZ" b="0">
                <a:latin typeface="Arial" panose="020B0604020202020204" pitchFamily="34" charset="0"/>
              </a:rPr>
              <a:pPr eaLnBrk="1" hangingPunct="1"/>
              <a:t>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živel (země, voda, vzduch, oheň)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F: obvykle kapalina, ale i led, pára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Bi</a:t>
            </a:r>
            <a:r>
              <a:rPr lang="cs-CZ" altLang="cs-CZ" dirty="0" smtClean="0"/>
              <a:t>: základ života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SpV</a:t>
            </a:r>
            <a:r>
              <a:rPr lang="cs-CZ" altLang="cs-CZ" dirty="0" smtClean="0"/>
              <a:t>: základ života; ale i války pro vodu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nápoj pro lidi i dobytek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pro hygienu, řemeslo i průmysl;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doprava (města na řece, soutocích, brodech; moře)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4F6C8B6-7FE8-4723-AC26-AABAB788AE2B}" type="slidenum">
              <a:rPr lang="en-US" altLang="cs-CZ" b="0">
                <a:latin typeface="Arial" panose="020B0604020202020204" pitchFamily="34" charset="0"/>
              </a:rPr>
              <a:pPr eaLnBrk="1" hangingPunct="1"/>
              <a:t>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6103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O;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18</a:t>
            </a:r>
          </a:p>
          <a:p>
            <a:pPr eaLnBrk="1" hangingPunct="1">
              <a:defRPr/>
            </a:pPr>
            <a:r>
              <a:rPr lang="cs-CZ" altLang="cs-CZ" dirty="0" smtClean="0"/>
              <a:t>H – O – H </a:t>
            </a:r>
          </a:p>
          <a:p>
            <a:pPr eaLnBrk="1" hangingPunct="1">
              <a:defRPr/>
            </a:pP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  <a:r>
              <a:rPr lang="cs-CZ" altLang="cs-CZ" baseline="-32000" dirty="0" smtClean="0"/>
              <a:t> </a:t>
            </a:r>
            <a:r>
              <a:rPr lang="cs-CZ" altLang="cs-CZ" dirty="0" smtClean="0"/>
              <a:t>/</a:t>
            </a:r>
            <a:r>
              <a:rPr lang="cs-CZ" altLang="cs-CZ" baseline="60000" dirty="0" smtClean="0">
                <a:solidFill>
                  <a:srgbClr val="FFFFFF"/>
                </a:solidFill>
              </a:rPr>
              <a:t>O</a:t>
            </a:r>
            <a:r>
              <a:rPr lang="cs-CZ" altLang="cs-CZ" baseline="80000" dirty="0" smtClean="0">
                <a:solidFill>
                  <a:srgbClr val="FFFFFF"/>
                </a:solidFill>
              </a:rPr>
              <a:t>=</a:t>
            </a:r>
            <a:r>
              <a:rPr lang="cs-CZ" altLang="cs-CZ" dirty="0" smtClean="0"/>
              <a:t>\ </a:t>
            </a: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</a:p>
          <a:p>
            <a:pPr eaLnBrk="1" hangingPunct="1">
              <a:defRPr/>
            </a:pPr>
            <a:r>
              <a:rPr lang="cs-CZ" altLang="cs-CZ" dirty="0" smtClean="0"/>
              <a:t>obvykle ale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5</a:t>
            </a:r>
            <a:r>
              <a:rPr lang="cs-CZ" altLang="cs-CZ" dirty="0" smtClean="0"/>
              <a:t> ;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6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100</a:t>
            </a:r>
          </a:p>
          <a:p>
            <a:pPr eaLnBrk="1" hangingPunct="1">
              <a:defRPr/>
            </a:pPr>
            <a:r>
              <a:rPr lang="cs-CZ" altLang="cs-CZ" dirty="0" smtClean="0"/>
              <a:t>vysoce polární kapalina </a:t>
            </a:r>
            <a:r>
              <a:rPr lang="cs-CZ" altLang="cs-CZ" dirty="0" smtClean="0">
                <a:sym typeface="Symbol"/>
              </a:rPr>
              <a:t></a:t>
            </a:r>
            <a:r>
              <a:rPr lang="cs-CZ" altLang="cs-CZ" dirty="0" smtClean="0"/>
              <a:t> rozpustidlo</a:t>
            </a:r>
          </a:p>
          <a:p>
            <a:pPr eaLnBrk="1" hangingPunct="1">
              <a:defRPr/>
            </a:pPr>
            <a:r>
              <a:rPr lang="cs-CZ" altLang="cs-CZ" dirty="0" smtClean="0"/>
              <a:t>jak kyselá: H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 (resp. H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O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), </a:t>
            </a:r>
          </a:p>
          <a:p>
            <a:pPr eaLnBrk="1" hangingPunct="1">
              <a:defRPr/>
            </a:pPr>
            <a:r>
              <a:rPr lang="cs-CZ" altLang="cs-CZ" dirty="0" smtClean="0"/>
              <a:t>tak i  zásaditá: OH</a:t>
            </a:r>
            <a:r>
              <a:rPr lang="cs-CZ" altLang="cs-CZ" baseline="50000" dirty="0" smtClean="0"/>
              <a:t>–</a:t>
            </a:r>
            <a:r>
              <a:rPr lang="cs-CZ" altLang="cs-CZ" dirty="0" smtClean="0"/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chemii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5E611C-906F-4472-8425-4398F68D98FE}" type="slidenum">
              <a:rPr lang="en-US" altLang="cs-CZ" b="0">
                <a:latin typeface="Arial" panose="020B0604020202020204" pitchFamily="34" charset="0"/>
              </a:rPr>
              <a:pPr eaLnBrk="1" hangingPunct="1"/>
              <a:t>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Ch: Oxid vodný H</a:t>
            </a:r>
            <a:r>
              <a:rPr lang="cs-CZ" altLang="cs-CZ" baseline="-25000" smtClean="0"/>
              <a:t>2</a:t>
            </a:r>
            <a:r>
              <a:rPr lang="cs-CZ" altLang="cs-CZ" smtClean="0"/>
              <a:t>O; rel. m. h. 18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8197" name="Picture 5" descr="135px-H2O_2D_labelled">
            <a:hlinkClick r:id="rId2" tooltip="&quot;The water molecule has this basic geometric structure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405063"/>
            <a:ext cx="31607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106px-Water_molecule_3D">
            <a:hlinkClick r:id="rId4" tooltip="&quot;Space filling model of a water molecule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230505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EA257F-CE21-4702-9A5E-846C3B7FCDB3}" type="slidenum">
              <a:rPr lang="en-US" altLang="cs-CZ" b="0">
                <a:latin typeface="Arial" panose="020B0604020202020204" pitchFamily="34" charset="0"/>
              </a:rPr>
              <a:pPr eaLnBrk="1" hangingPunct="1"/>
              <a:t>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 smtClean="0"/>
              <a:t>„Partička 5 až 6 molekul“ </a:t>
            </a:r>
            <a:br>
              <a:rPr lang="cs-CZ" altLang="cs-CZ" dirty="0" smtClean="0"/>
            </a:br>
            <a:r>
              <a:rPr lang="cs-CZ" altLang="cs-CZ" dirty="0" smtClean="0"/>
              <a:t>(jen na 200 </a:t>
            </a:r>
            <a:r>
              <a:rPr lang="cs-CZ" altLang="cs-CZ" dirty="0" err="1" smtClean="0"/>
              <a:t>fs</a:t>
            </a:r>
            <a:r>
              <a:rPr lang="cs-CZ" altLang="cs-CZ" dirty="0" smtClean="0"/>
              <a:t> – a pak zas jiní kamarádi)</a:t>
            </a:r>
          </a:p>
        </p:txBody>
      </p:sp>
      <p:pic>
        <p:nvPicPr>
          <p:cNvPr id="9221" name="Picture 7" descr="225px-3D_model_hydrogen_bonds_in_wa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41663"/>
            <a:ext cx="2141538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859338" y="5456238"/>
            <a:ext cx="29527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cs-CZ" altLang="cs-CZ" sz="2400" b="0">
                <a:effectLst>
                  <a:outerShdw blurRad="38100" dist="38100" dir="2700000" algn="tl">
                    <a:srgbClr val="000000"/>
                  </a:outerShdw>
                </a:effectLst>
              </a:rPr>
              <a:t>1: vodíkový můstek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739DD6-03CD-4F39-B551-B54066A94529}" type="slidenum">
              <a:rPr lang="en-US" altLang="cs-CZ" b="0">
                <a:latin typeface="Arial" panose="020B0604020202020204" pitchFamily="34" charset="0"/>
              </a:rPr>
              <a:pPr eaLnBrk="1" hangingPunct="1"/>
              <a:t>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Za obvyklých podmínek známe vodu jako kapalinu,</a:t>
            </a:r>
          </a:p>
          <a:p>
            <a:pPr eaLnBrk="1" hangingPunct="1">
              <a:defRPr/>
            </a:pPr>
            <a:r>
              <a:rPr lang="cs-CZ" altLang="cs-CZ" smtClean="0"/>
              <a:t>ale i tuhou látku (led)</a:t>
            </a:r>
          </a:p>
          <a:p>
            <a:pPr eaLnBrk="1" hangingPunct="1">
              <a:defRPr/>
            </a:pPr>
            <a:r>
              <a:rPr lang="cs-CZ" altLang="cs-CZ" smtClean="0"/>
              <a:t>i plyn (pára); pozor – nikoli mlha!! (tu tvoří kapičky kapalné vody v plynu).</a:t>
            </a:r>
          </a:p>
          <a:p>
            <a:pPr eaLnBrk="1" hangingPunct="1">
              <a:defRPr/>
            </a:pPr>
            <a:r>
              <a:rPr lang="cs-CZ" altLang="cs-CZ" smtClean="0"/>
              <a:t>Páru není vidět  (ale je tam!).</a:t>
            </a:r>
          </a:p>
          <a:p>
            <a:pPr eaLnBrk="1" hangingPunct="1">
              <a:defRPr/>
            </a:pPr>
            <a:r>
              <a:rPr lang="cs-CZ" altLang="cs-CZ" smtClean="0"/>
              <a:t>Takových látek je velmi málo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0389F-5243-4988-A9AC-9190E745EAF3}" type="slidenum">
              <a:rPr lang="en-US" altLang="cs-CZ" b="0">
                <a:latin typeface="Arial" panose="020B0604020202020204" pitchFamily="34" charset="0"/>
              </a:rPr>
              <a:pPr eaLnBrk="1" hangingPunct="1"/>
              <a:t>9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Koloběh vody v přírodě: kapalina – plyn</a:t>
            </a:r>
          </a:p>
          <a:p>
            <a:pPr eaLnBrk="1" hangingPunct="1">
              <a:defRPr/>
            </a:pPr>
            <a:r>
              <a:rPr lang="cs-CZ" altLang="cs-CZ" smtClean="0"/>
              <a:t>Přenos vody, ale i energie (vodní toky)</a:t>
            </a:r>
          </a:p>
          <a:p>
            <a:pPr eaLnBrk="1" hangingPunct="1">
              <a:defRPr/>
            </a:pPr>
            <a:r>
              <a:rPr lang="cs-CZ" altLang="cs-CZ" smtClean="0"/>
              <a:t>Vliv na atmosféru (fázový přechod)</a:t>
            </a:r>
          </a:p>
          <a:p>
            <a:pPr eaLnBrk="1" hangingPunct="1">
              <a:defRPr/>
            </a:pPr>
            <a:r>
              <a:rPr lang="cs-CZ" altLang="cs-CZ" smtClean="0"/>
              <a:t>Voda ve vzduchu:</a:t>
            </a:r>
          </a:p>
          <a:p>
            <a:pPr lvl="1" eaLnBrk="1" hangingPunct="1">
              <a:defRPr/>
            </a:pPr>
            <a:r>
              <a:rPr lang="cs-CZ" altLang="cs-CZ" smtClean="0"/>
              <a:t>plyn (vodní pára)</a:t>
            </a:r>
          </a:p>
          <a:p>
            <a:pPr lvl="1" eaLnBrk="1" hangingPunct="1">
              <a:defRPr/>
            </a:pPr>
            <a:r>
              <a:rPr lang="cs-CZ" altLang="cs-CZ" smtClean="0"/>
              <a:t>kapalina (déšť, oblaka)</a:t>
            </a:r>
          </a:p>
          <a:p>
            <a:pPr lvl="1" eaLnBrk="1" hangingPunct="1">
              <a:defRPr/>
            </a:pPr>
            <a:r>
              <a:rPr lang="cs-CZ" altLang="cs-CZ" smtClean="0"/>
              <a:t>pevná látka (sníh, kroupy, oblaka vysoko)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865</TotalTime>
  <Words>825</Words>
  <Application>Microsoft Office PowerPoint</Application>
  <PresentationFormat>Předvádění na obrazovce (4:3)</PresentationFormat>
  <Paragraphs>149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Adobe Fan Heiti Std B</vt:lpstr>
      <vt:lpstr>Arial</vt:lpstr>
      <vt:lpstr>HGSSoeiKakupoptai</vt:lpstr>
      <vt:lpstr>Impact</vt:lpstr>
      <vt:lpstr>Symbol</vt:lpstr>
      <vt:lpstr>Tahoma</vt:lpstr>
      <vt:lpstr>Wingdings</vt:lpstr>
      <vt:lpstr>Oceán</vt:lpstr>
      <vt:lpstr>         voda</vt:lpstr>
      <vt:lpstr>Prezentace aplikace PowerPoint</vt:lpstr>
      <vt:lpstr>V o d a</vt:lpstr>
      <vt:lpstr>Co je to voda</vt:lpstr>
      <vt:lpstr>Co je to voda v chemii</vt:lpstr>
      <vt:lpstr>Co je to voda v chemii</vt:lpstr>
      <vt:lpstr>Co je to voda v chemii</vt:lpstr>
      <vt:lpstr>Co je to voda ve fyzice</vt:lpstr>
      <vt:lpstr>Co je to voda ve fyzice</vt:lpstr>
      <vt:lpstr>Co je to voda ve fyzice</vt:lpstr>
      <vt:lpstr>Co je to voda ve fyzice</vt:lpstr>
      <vt:lpstr>Co je to voda ve fyzice</vt:lpstr>
      <vt:lpstr>Anomálie v termodynamice</vt:lpstr>
      <vt:lpstr>Anomálie v termodynamice</vt:lpstr>
      <vt:lpstr>Anomálie v termodynamice pro biologii savců</vt:lpstr>
      <vt:lpstr>Kritický, ale ne slepý přístup  k informacím</vt:lpstr>
      <vt:lpstr>Cimrman varuje: Pozor na dihydrogenmonoxyd H2O!!</vt:lpstr>
      <vt:lpstr>Prezentace aplikace PowerPoint</vt:lpstr>
    </vt:vector>
  </TitlesOfParts>
  <Company>MFF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Jan Obdrzalek</dc:creator>
  <cp:lastModifiedBy>Jan Obdrzalek</cp:lastModifiedBy>
  <cp:revision>35</cp:revision>
  <cp:lastPrinted>2013-10-06T21:59:36Z</cp:lastPrinted>
  <dcterms:created xsi:type="dcterms:W3CDTF">2012-11-19T23:27:32Z</dcterms:created>
  <dcterms:modified xsi:type="dcterms:W3CDTF">2016-11-23T19:54:46Z</dcterms:modified>
</cp:coreProperties>
</file>