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75" r:id="rId4"/>
    <p:sldId id="277" r:id="rId5"/>
    <p:sldId id="314" r:id="rId6"/>
    <p:sldId id="315" r:id="rId7"/>
    <p:sldId id="316" r:id="rId8"/>
    <p:sldId id="266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45"/>
    <p:restoredTop sz="94674"/>
  </p:normalViewPr>
  <p:slideViewPr>
    <p:cSldViewPr snapToGrid="0" snapToObjects="1">
      <p:cViewPr varScale="1">
        <p:scale>
          <a:sx n="128" d="100"/>
          <a:sy n="128" d="100"/>
        </p:scale>
        <p:origin x="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D73C2-38F6-044B-B588-CFFB8E8F7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DEACB8-D3A4-7841-B5A2-636CF62A2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8BCDA-5209-FE4D-BEC3-E71CACC5C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C319-9A0A-E24B-974F-0A7B800A5722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765DF-A058-1243-B6F0-AC0543957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0834C-6CC6-DE43-9BC0-E44A59812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7019-2960-A240-8446-C4ACAC5980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45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4FBEB-057F-1042-AF6E-52A39AF00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EAD930-3321-A342-B8B6-6B2C3EFA2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2A669-8615-8647-8DB6-FA7FB2902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C319-9A0A-E24B-974F-0A7B800A5722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97CEA-E10E-5C45-92D0-F47132281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57CCC-052C-3B45-B08C-4C441361E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7019-2960-A240-8446-C4ACAC5980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11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B10806-13EB-A840-AD84-A34369173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6B8B15-38E2-0C44-8061-D62C41CC1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39E77-AB11-3843-B72B-F49919226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C319-9A0A-E24B-974F-0A7B800A5722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8327C-FAF7-1441-8101-6E3468349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6827F-0D6F-DF4A-A65F-5EFE77B68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7019-2960-A240-8446-C4ACAC5980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8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B5B60-86C7-6A40-BA9A-46ACA985B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D384F-D9C8-3241-9486-999A7CFDE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3468C-AEDB-8B44-8252-51DE55F5C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C319-9A0A-E24B-974F-0A7B800A5722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529B3-E42A-3248-B3BF-8F2C211BA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CBE54-44B0-5247-ADA5-FBB01ED12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7019-2960-A240-8446-C4ACAC5980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51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006A-7F16-BE46-BC3D-84C5F445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897F2-B880-124A-8A6E-63DFDCCFF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BC32B-06A0-0644-93D1-30D7CD73D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C319-9A0A-E24B-974F-0A7B800A5722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8C90E-73C8-7848-96FB-735A24C3D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D013D-A027-1447-8699-B034B4B3C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7019-2960-A240-8446-C4ACAC5980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361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F70B3-42DA-F548-94D6-99D8D44F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26685-943B-C041-9B01-33CDD821F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1F3FC-61A3-8D45-9D45-87536F771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11D6C-6624-B84D-B33C-87C04F47C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C319-9A0A-E24B-974F-0A7B800A5722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CFB5E-74B3-B148-A15A-C86F36979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37D35-69E1-DE40-9094-A566F15C3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7019-2960-A240-8446-C4ACAC5980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7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B0B42-FC71-4943-BC7A-41FAA0859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1DFAB-76AA-0649-B33A-C9C8606F2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EC946-F212-4E48-89FE-9A65A49A3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68A9F8-DF15-4C4D-929A-720F6F5BF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5282F6-D58D-424A-849F-9A9D0BE317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BF9DC5-1422-ED48-9D94-EE8A96C98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C319-9A0A-E24B-974F-0A7B800A5722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E8C7E6-E344-E34F-8244-6365FCB27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0A5C33-F94D-6F46-BE37-2E39310BC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7019-2960-A240-8446-C4ACAC5980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72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0BBC1-4BCE-2248-A565-7722078BA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81BE84-D680-3345-8B7A-CEFA3FC99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C319-9A0A-E24B-974F-0A7B800A5722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25309-B159-D040-8684-2F11E226C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F6A85C-52A1-2B48-9181-30B4F5371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7019-2960-A240-8446-C4ACAC5980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44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FD862A-27EF-5D40-926B-F577CB4FA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C319-9A0A-E24B-974F-0A7B800A5722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3CF797-BFAE-8D4F-A87F-2E463FEBE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756DA-AA5A-404D-8F50-7E91AAE37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7019-2960-A240-8446-C4ACAC5980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06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5ECA2-25DB-FF4E-8660-5F7AF6F4B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1A6CD-D155-0F47-9ABB-D819762B2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9B530C-8213-E04D-BF77-9EF48F0D7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02FCC-2030-C840-AF07-E5B63BD51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C319-9A0A-E24B-974F-0A7B800A5722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52A82-64C0-9743-8DEA-014D26D08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F8F40-E352-5B4F-B380-43395FDF6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7019-2960-A240-8446-C4ACAC5980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57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7250E-831F-9347-A569-31C28B29A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73A588-9758-8D47-BD17-2B1670C18E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A77A3-6B3E-4741-8CD6-4C7041437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31BB0-1C8A-DB40-B85C-6AA16BFFC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C319-9A0A-E24B-974F-0A7B800A5722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FA305-67C7-3749-8436-9515F7377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40F61-7C5A-2E47-92A6-4AF05A123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7019-2960-A240-8446-C4ACAC5980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490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C75297-266B-1643-84AF-D3BBC8AC6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121D3-5E13-074C-B2CE-438AF1C97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7A1A9-0B61-9648-AC15-8AB770D569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8C319-9A0A-E24B-974F-0A7B800A5722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8F2B1-22AF-B249-A986-43C57781A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A9ED8-BB23-A343-9CC6-E62D6BED0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17019-2960-A240-8446-C4ACAC5980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3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0.emf"/><Relationship Id="rId5" Type="http://schemas.openxmlformats.org/officeDocument/2006/relationships/image" Target="../media/image7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7.emf"/><Relationship Id="rId7" Type="http://schemas.openxmlformats.org/officeDocument/2006/relationships/image" Target="../media/image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C6AE71-79AC-FA4D-9282-C52D4CF3955D}"/>
              </a:ext>
            </a:extLst>
          </p:cNvPr>
          <p:cNvSpPr txBox="1"/>
          <p:nvPr/>
        </p:nvSpPr>
        <p:spPr>
          <a:xfrm>
            <a:off x="1305003" y="172634"/>
            <a:ext cx="10192790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Kvantově-mechanický a QM/MM popis reakčních center:</a:t>
            </a:r>
          </a:p>
          <a:p>
            <a:pPr algn="ctr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Termodynamický a kinetický pohled na inhibici rakovinných mechanismů.</a:t>
            </a:r>
          </a:p>
          <a:p>
            <a:pPr algn="ctr"/>
            <a:endParaRPr lang="cs-CZ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Jaroslav Burda, KCHFO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E0700F-4BF6-9548-8B87-764313304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273" y="2298531"/>
            <a:ext cx="2260172" cy="1568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8219BD-0FE5-104E-982C-0015826F44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80" b="11949"/>
          <a:stretch/>
        </p:blipFill>
        <p:spPr>
          <a:xfrm flipH="1">
            <a:off x="334977" y="1708924"/>
            <a:ext cx="1819584" cy="16639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029369-339E-CC42-BE7B-DC4170BF22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28"/>
          <a:stretch/>
        </p:blipFill>
        <p:spPr>
          <a:xfrm>
            <a:off x="2425891" y="3571089"/>
            <a:ext cx="2308667" cy="18295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68D138-B13E-CE43-9CFB-D371BB076844}"/>
              </a:ext>
            </a:extLst>
          </p:cNvPr>
          <p:cNvSpPr txBox="1"/>
          <p:nvPr/>
        </p:nvSpPr>
        <p:spPr>
          <a:xfrm>
            <a:off x="2643645" y="5493977"/>
            <a:ext cx="603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/>
              <a:t>pH závislé modely pro výpočet </a:t>
            </a:r>
            <a:r>
              <a:rPr lang="cs-CZ" dirty="0" err="1"/>
              <a:t>Gibbs-Albertyho</a:t>
            </a:r>
            <a:r>
              <a:rPr lang="cs-CZ" dirty="0"/>
              <a:t> volné energie: kde se při jakém pH koordinují zvolené komplexy?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F18FC9-2CAE-2049-A4A1-785A93D015D9}"/>
              </a:ext>
            </a:extLst>
          </p:cNvPr>
          <p:cNvSpPr txBox="1"/>
          <p:nvPr/>
        </p:nvSpPr>
        <p:spPr>
          <a:xfrm>
            <a:off x="2155356" y="1795956"/>
            <a:ext cx="4246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/>
              <a:t>Výpočty energetických profilů interakcí kovů s biologicky aktivními místy v buněčném prostředí: QM a QM/MM popis termodynamiky a kinetických faktorů a jejich ovlivnění pH prostředím.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7D6B76-F062-0D41-AEB1-65A0E8E58D0D}"/>
              </a:ext>
            </a:extLst>
          </p:cNvPr>
          <p:cNvSpPr txBox="1"/>
          <p:nvPr/>
        </p:nvSpPr>
        <p:spPr>
          <a:xfrm>
            <a:off x="7384610" y="3977030"/>
            <a:ext cx="4807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/>
              <a:t>Interakce Au(I) komplexů s </a:t>
            </a:r>
            <a:r>
              <a:rPr lang="cs-CZ" dirty="0" err="1"/>
              <a:t>thioredoxin</a:t>
            </a:r>
            <a:r>
              <a:rPr lang="cs-CZ" dirty="0"/>
              <a:t> reduktázou =&gt; zvýšení oxidačního stresu v rakovinných buňkách =&gt; </a:t>
            </a:r>
            <a:r>
              <a:rPr lang="cs-CZ" dirty="0" err="1"/>
              <a:t>apoptóza</a:t>
            </a:r>
            <a:endParaRPr lang="cs-CZ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FBC62FA-169A-E04D-88C2-BD30D0C5D5F0}"/>
              </a:ext>
            </a:extLst>
          </p:cNvPr>
          <p:cNvGrpSpPr/>
          <p:nvPr/>
        </p:nvGrpSpPr>
        <p:grpSpPr>
          <a:xfrm>
            <a:off x="337838" y="4645635"/>
            <a:ext cx="3245176" cy="2145933"/>
            <a:chOff x="3488404" y="3371134"/>
            <a:chExt cx="3245176" cy="214593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233DA3D-CB65-7642-9A22-F1A231F4A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91192" y="3371134"/>
              <a:ext cx="2116393" cy="2006452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F58786A-1911-D44E-B68A-C4DA7FD24281}"/>
                </a:ext>
              </a:extLst>
            </p:cNvPr>
            <p:cNvSpPr/>
            <p:nvPr/>
          </p:nvSpPr>
          <p:spPr>
            <a:xfrm>
              <a:off x="4047510" y="4833106"/>
              <a:ext cx="780313" cy="268446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10B91B6-AB1F-2248-995B-C3E60FFED267}"/>
                </a:ext>
              </a:extLst>
            </p:cNvPr>
            <p:cNvSpPr/>
            <p:nvPr/>
          </p:nvSpPr>
          <p:spPr>
            <a:xfrm rot="19054131">
              <a:off x="4713444" y="4351723"/>
              <a:ext cx="795095" cy="251068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897B0CA-6828-4940-A252-A71ADECB71ED}"/>
                </a:ext>
              </a:extLst>
            </p:cNvPr>
            <p:cNvSpPr/>
            <p:nvPr/>
          </p:nvSpPr>
          <p:spPr>
            <a:xfrm rot="18388837">
              <a:off x="3754815" y="4349344"/>
              <a:ext cx="216004" cy="515276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06D0C17-05F1-5D47-8818-980B4D8A060E}"/>
                </a:ext>
              </a:extLst>
            </p:cNvPr>
            <p:cNvSpPr txBox="1"/>
            <p:nvPr/>
          </p:nvSpPr>
          <p:spPr>
            <a:xfrm>
              <a:off x="3488404" y="5135945"/>
              <a:ext cx="3245176" cy="381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/>
                <a:t>Pt:O</a:t>
              </a:r>
              <a:r>
                <a:rPr lang="cs-CZ" dirty="0"/>
                <a:t>    </a:t>
              </a:r>
              <a:r>
                <a:rPr lang="cs-CZ" dirty="0" err="1"/>
                <a:t>Pt:S</a:t>
              </a:r>
              <a:r>
                <a:rPr lang="cs-CZ" dirty="0"/>
                <a:t>       </a:t>
              </a:r>
              <a:r>
                <a:rPr lang="cs-CZ" dirty="0" err="1"/>
                <a:t>Pt:N</a:t>
              </a:r>
              <a:r>
                <a:rPr lang="cs-CZ" dirty="0"/>
                <a:t>  preference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2648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4119" y="702298"/>
            <a:ext cx="8353425" cy="23399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QM/MM study on Ru(II) cross-linked GG structure </a:t>
            </a:r>
            <a:r>
              <a:rPr lang="en-US" dirty="0"/>
              <a:t>in </a:t>
            </a:r>
            <a:r>
              <a:rPr lang="en-US" dirty="0" err="1"/>
              <a:t>decamer</a:t>
            </a:r>
            <a:r>
              <a:rPr lang="en-US" dirty="0"/>
              <a:t> ds-DNA model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charset="2"/>
              <a:buChar char="ü"/>
              <a:defRPr/>
            </a:pPr>
            <a:endParaRPr lang="en-US" sz="9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charset="2"/>
              <a:buChar char="ü"/>
              <a:defRPr/>
            </a:pPr>
            <a:r>
              <a:rPr lang="en-US" sz="1400" dirty="0"/>
              <a:t>10 base-pair DNA oligonucleotide with sequence 5'-ATGGGACCT-3’ (standard B-DNA structure parameters, Watson-Crick base pairing)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charset="2"/>
              <a:buChar char="ü"/>
              <a:defRPr/>
            </a:pPr>
            <a:r>
              <a:rPr lang="en-US" sz="1400" dirty="0"/>
              <a:t>Relaxation of DNA structure by MD run in water (Amber FF03, T = 300 K, p = 1 </a:t>
            </a:r>
            <a:r>
              <a:rPr lang="en-US" sz="1400" dirty="0" err="1"/>
              <a:t>atm</a:t>
            </a:r>
            <a:r>
              <a:rPr lang="en-US" sz="1400" dirty="0"/>
              <a:t>, total charge set to zero by adding Na+ cations) and consequent MM minimization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charset="2"/>
              <a:buChar char="ü"/>
              <a:defRPr/>
            </a:pPr>
            <a:r>
              <a:rPr lang="en-US" sz="1400" dirty="0"/>
              <a:t>Initial structure of Ru(II) complex from previous QM/MM calculations, MM parametrization of organic ligands by GAFF, atomic point-charges were determined by RESP method</a:t>
            </a:r>
          </a:p>
        </p:txBody>
      </p:sp>
      <p:graphicFrame>
        <p:nvGraphicFramePr>
          <p:cNvPr id="686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620702"/>
              </p:ext>
            </p:extLst>
          </p:nvPr>
        </p:nvGraphicFramePr>
        <p:xfrm>
          <a:off x="2448755" y="3539298"/>
          <a:ext cx="5400675" cy="214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78500" imgH="2489200" progId="Word.Document.12">
                  <p:embed/>
                </p:oleObj>
              </mc:Choice>
              <mc:Fallback>
                <p:oleObj name="Document" r:id="rId2" imgW="5778500" imgH="2489200" progId="Word.Document.12">
                  <p:embed/>
                  <p:pic>
                    <p:nvPicPr>
                      <p:cNvPr id="686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8755" y="3539298"/>
                        <a:ext cx="5400675" cy="214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8111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26D72E-E6AD-5D4C-8626-9AC4C56BC29F}"/>
              </a:ext>
            </a:extLst>
          </p:cNvPr>
          <p:cNvSpPr txBox="1"/>
          <p:nvPr/>
        </p:nvSpPr>
        <p:spPr>
          <a:xfrm>
            <a:off x="3242128" y="393701"/>
            <a:ext cx="4457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b="1" dirty="0">
                <a:solidFill>
                  <a:srgbClr val="FF0000"/>
                </a:solidFill>
              </a:rPr>
              <a:t>How to address pH dependent </a:t>
            </a:r>
            <a:r>
              <a:rPr lang="en-CZ" b="1" dirty="0">
                <a:solidFill>
                  <a:srgbClr val="FF0000"/>
                </a:solidFill>
                <a:latin typeface="Symbol" pitchFamily="2" charset="2"/>
              </a:rPr>
              <a:t>D</a:t>
            </a:r>
            <a:r>
              <a:rPr lang="en-CZ" b="1" dirty="0">
                <a:solidFill>
                  <a:srgbClr val="FF0000"/>
                </a:solidFill>
              </a:rPr>
              <a:t>G?</a:t>
            </a:r>
          </a:p>
          <a:p>
            <a:endParaRPr lang="en-CZ" b="1" dirty="0">
              <a:solidFill>
                <a:srgbClr val="FF0000"/>
              </a:solidFill>
            </a:endParaRPr>
          </a:p>
          <a:p>
            <a:endParaRPr lang="en-CZ" b="1" dirty="0">
              <a:solidFill>
                <a:srgbClr val="FF0000"/>
              </a:solidFill>
            </a:endParaRPr>
          </a:p>
          <a:p>
            <a:endParaRPr lang="en-CZ" b="1" dirty="0"/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DA157F79-8DD7-6078-CEBE-21A2B989E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065" y="855444"/>
            <a:ext cx="885825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CZ" sz="1800" dirty="0">
                <a:latin typeface="Calibri" panose="020F0502020204030204" pitchFamily="34" charset="0"/>
              </a:rPr>
              <a:t>	</a:t>
            </a:r>
            <a:r>
              <a:rPr lang="en-US" altLang="en-CZ" sz="1800" dirty="0">
                <a:latin typeface="Times New Roman" panose="02020603050405020304" pitchFamily="18" charset="0"/>
              </a:rPr>
              <a:t>An example: </a:t>
            </a:r>
          </a:p>
          <a:p>
            <a:pPr eaLnBrk="1" hangingPunct="1"/>
            <a:endParaRPr lang="en-US" altLang="en-CZ" sz="18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CZ" sz="1800" dirty="0">
                <a:latin typeface="Times New Roman" panose="02020603050405020304" pitchFamily="18" charset="0"/>
              </a:rPr>
              <a:t>	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v"/>
            </a:pPr>
            <a:r>
              <a:rPr lang="en-US" altLang="en-CZ" sz="1800" dirty="0">
                <a:latin typeface="Times New Roman" panose="02020603050405020304" pitchFamily="18" charset="0"/>
              </a:rPr>
              <a:t> water as H</a:t>
            </a:r>
            <a:r>
              <a:rPr lang="en-US" altLang="en-CZ" sz="1800" baseline="-25000" dirty="0">
                <a:latin typeface="Times New Roman" panose="02020603050405020304" pitchFamily="18" charset="0"/>
              </a:rPr>
              <a:t>3</a:t>
            </a:r>
            <a:r>
              <a:rPr lang="en-US" altLang="en-CZ" sz="1800" dirty="0">
                <a:latin typeface="Times New Roman" panose="02020603050405020304" pitchFamily="18" charset="0"/>
              </a:rPr>
              <a:t>O</a:t>
            </a:r>
            <a:r>
              <a:rPr lang="en-US" altLang="en-CZ" sz="1800" baseline="30000" dirty="0">
                <a:latin typeface="Times New Roman" panose="02020603050405020304" pitchFamily="18" charset="0"/>
              </a:rPr>
              <a:t>+</a:t>
            </a:r>
            <a:r>
              <a:rPr lang="en-US" altLang="en-CZ" sz="1800" dirty="0">
                <a:latin typeface="Times New Roman" panose="02020603050405020304" pitchFamily="18" charset="0"/>
              </a:rPr>
              <a:t>, H</a:t>
            </a:r>
            <a:r>
              <a:rPr lang="en-US" altLang="en-CZ" sz="1800" baseline="-25000" dirty="0">
                <a:latin typeface="Times New Roman" panose="02020603050405020304" pitchFamily="18" charset="0"/>
              </a:rPr>
              <a:t>2</a:t>
            </a:r>
            <a:r>
              <a:rPr lang="en-US" altLang="en-CZ" sz="1800" dirty="0">
                <a:latin typeface="Times New Roman" panose="02020603050405020304" pitchFamily="18" charset="0"/>
              </a:rPr>
              <a:t>O, and OH</a:t>
            </a:r>
            <a:r>
              <a:rPr lang="en-US" altLang="en-CZ" sz="1800" baseline="30000" dirty="0">
                <a:latin typeface="Times New Roman" panose="02020603050405020304" pitchFamily="18" charset="0"/>
              </a:rPr>
              <a:t>-</a:t>
            </a:r>
            <a:r>
              <a:rPr lang="en-US" altLang="en-CZ" sz="1800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v"/>
            </a:pPr>
            <a:r>
              <a:rPr lang="en-US" altLang="en-CZ" sz="1800" dirty="0">
                <a:latin typeface="Times New Roman" panose="02020603050405020304" pitchFamily="18" charset="0"/>
              </a:rPr>
              <a:t>two forms of the Pt-complex - cis-[Pt(NH</a:t>
            </a:r>
            <a:r>
              <a:rPr lang="en-US" altLang="en-CZ" sz="1800" baseline="-25000" dirty="0">
                <a:latin typeface="Times New Roman" panose="02020603050405020304" pitchFamily="18" charset="0"/>
              </a:rPr>
              <a:t>3</a:t>
            </a:r>
            <a:r>
              <a:rPr lang="en-US" altLang="en-CZ" sz="1800" dirty="0">
                <a:latin typeface="Times New Roman" panose="02020603050405020304" pitchFamily="18" charset="0"/>
              </a:rPr>
              <a:t>)</a:t>
            </a:r>
            <a:r>
              <a:rPr lang="en-US" altLang="en-CZ" sz="1800" baseline="-25000" dirty="0">
                <a:latin typeface="Times New Roman" panose="02020603050405020304" pitchFamily="18" charset="0"/>
              </a:rPr>
              <a:t>2</a:t>
            </a:r>
            <a:r>
              <a:rPr lang="en-US" altLang="en-CZ" sz="1800" dirty="0">
                <a:latin typeface="Times New Roman" panose="02020603050405020304" pitchFamily="18" charset="0"/>
              </a:rPr>
              <a:t>Cl(H</a:t>
            </a:r>
            <a:r>
              <a:rPr lang="en-US" altLang="en-CZ" sz="1800" baseline="-25000" dirty="0">
                <a:latin typeface="Times New Roman" panose="02020603050405020304" pitchFamily="18" charset="0"/>
              </a:rPr>
              <a:t>2</a:t>
            </a:r>
            <a:r>
              <a:rPr lang="en-US" altLang="en-CZ" sz="1800" dirty="0">
                <a:latin typeface="Times New Roman" panose="02020603050405020304" pitchFamily="18" charset="0"/>
              </a:rPr>
              <a:t>O)]</a:t>
            </a:r>
            <a:r>
              <a:rPr lang="en-US" altLang="en-CZ" sz="1800" baseline="30000" dirty="0">
                <a:latin typeface="Times New Roman" panose="02020603050405020304" pitchFamily="18" charset="0"/>
              </a:rPr>
              <a:t>+ </a:t>
            </a:r>
            <a:r>
              <a:rPr lang="en-US" altLang="en-CZ" sz="1800" dirty="0">
                <a:latin typeface="Times New Roman" panose="02020603050405020304" pitchFamily="18" charset="0"/>
              </a:rPr>
              <a:t> and cis-[Pt(NH</a:t>
            </a:r>
            <a:r>
              <a:rPr lang="en-US" altLang="en-CZ" sz="1800" baseline="-25000" dirty="0">
                <a:latin typeface="Times New Roman" panose="02020603050405020304" pitchFamily="18" charset="0"/>
              </a:rPr>
              <a:t>3</a:t>
            </a:r>
            <a:r>
              <a:rPr lang="en-US" altLang="en-CZ" sz="1800" dirty="0">
                <a:latin typeface="Times New Roman" panose="02020603050405020304" pitchFamily="18" charset="0"/>
              </a:rPr>
              <a:t>)</a:t>
            </a:r>
            <a:r>
              <a:rPr lang="en-US" altLang="en-CZ" sz="1800" baseline="-25000" dirty="0">
                <a:latin typeface="Times New Roman" panose="02020603050405020304" pitchFamily="18" charset="0"/>
              </a:rPr>
              <a:t>2</a:t>
            </a:r>
            <a:r>
              <a:rPr lang="en-US" altLang="en-CZ" sz="1800" dirty="0">
                <a:latin typeface="Times New Roman" panose="02020603050405020304" pitchFamily="18" charset="0"/>
              </a:rPr>
              <a:t>Cl(OH)]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v"/>
            </a:pPr>
            <a:r>
              <a:rPr lang="en-US" altLang="en-CZ" sz="1800" dirty="0">
                <a:latin typeface="Times New Roman" panose="02020603050405020304" pitchFamily="18" charset="0"/>
              </a:rPr>
              <a:t> four different states of cysteine: protonated </a:t>
            </a:r>
            <a:r>
              <a:rPr lang="en-US" altLang="en-CZ" sz="1800" dirty="0" err="1">
                <a:latin typeface="Times New Roman" panose="02020603050405020304" pitchFamily="18" charset="0"/>
              </a:rPr>
              <a:t>Cys</a:t>
            </a:r>
            <a:r>
              <a:rPr lang="en-US" altLang="en-CZ" sz="1800" baseline="30000" dirty="0">
                <a:latin typeface="Times New Roman" panose="02020603050405020304" pitchFamily="18" charset="0"/>
              </a:rPr>
              <a:t>+</a:t>
            </a:r>
            <a:r>
              <a:rPr lang="en-US" altLang="en-CZ" sz="1800" dirty="0">
                <a:latin typeface="Times New Roman" panose="02020603050405020304" pitchFamily="18" charset="0"/>
              </a:rPr>
              <a:t>, neutral </a:t>
            </a:r>
            <a:r>
              <a:rPr lang="en-US" altLang="en-CZ" sz="1800" dirty="0" err="1">
                <a:latin typeface="Times New Roman" panose="02020603050405020304" pitchFamily="18" charset="0"/>
              </a:rPr>
              <a:t>Cys</a:t>
            </a:r>
            <a:r>
              <a:rPr lang="en-US" altLang="en-CZ" sz="1800" dirty="0">
                <a:latin typeface="Times New Roman" panose="02020603050405020304" pitchFamily="18" charset="0"/>
              </a:rPr>
              <a:t>, </a:t>
            </a:r>
          </a:p>
          <a:p>
            <a:pPr eaLnBrk="1" hangingPunct="1"/>
            <a:r>
              <a:rPr lang="en-US" altLang="en-CZ" sz="1800" dirty="0">
                <a:latin typeface="Times New Roman" panose="02020603050405020304" pitchFamily="18" charset="0"/>
              </a:rPr>
              <a:t>            and two deprotonated forms: </a:t>
            </a:r>
            <a:r>
              <a:rPr lang="en-US" altLang="en-CZ" sz="1800" dirty="0" err="1">
                <a:latin typeface="Times New Roman" panose="02020603050405020304" pitchFamily="18" charset="0"/>
              </a:rPr>
              <a:t>Cys</a:t>
            </a:r>
            <a:r>
              <a:rPr lang="en-US" altLang="en-CZ" sz="1800" baseline="30000" dirty="0">
                <a:latin typeface="Times New Roman" panose="02020603050405020304" pitchFamily="18" charset="0"/>
              </a:rPr>
              <a:t>-</a:t>
            </a:r>
            <a:r>
              <a:rPr lang="en-US" altLang="en-CZ" sz="1800" dirty="0">
                <a:latin typeface="Times New Roman" panose="02020603050405020304" pitchFamily="18" charset="0"/>
              </a:rPr>
              <a:t> and Cys</a:t>
            </a:r>
            <a:r>
              <a:rPr lang="en-US" altLang="en-CZ" sz="1800" baseline="30000" dirty="0">
                <a:latin typeface="Times New Roman" panose="02020603050405020304" pitchFamily="18" charset="0"/>
              </a:rPr>
              <a:t>2-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v"/>
            </a:pPr>
            <a:r>
              <a:rPr lang="en-US" altLang="en-CZ" sz="1800" dirty="0">
                <a:latin typeface="Times New Roman" panose="02020603050405020304" pitchFamily="18" charset="0"/>
              </a:rPr>
              <a:t>Pt(S-</a:t>
            </a:r>
            <a:r>
              <a:rPr lang="en-US" altLang="en-CZ" sz="1800" dirty="0" err="1">
                <a:latin typeface="Times New Roman" panose="02020603050405020304" pitchFamily="18" charset="0"/>
              </a:rPr>
              <a:t>Cys</a:t>
            </a:r>
            <a:r>
              <a:rPr lang="en-US" altLang="en-CZ" sz="1800" dirty="0">
                <a:latin typeface="Times New Roman" panose="02020603050405020304" pitchFamily="18" charset="0"/>
              </a:rPr>
              <a:t>) complex in 1- , neutral, and 1+ charged forms: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4364F5ED-E46E-C7EA-0B02-CD569FB6F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685" y="993865"/>
            <a:ext cx="6572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CZ" sz="1800" dirty="0">
                <a:latin typeface="Times New Roman" panose="02020603050405020304" pitchFamily="18" charset="0"/>
              </a:rPr>
              <a:t>cis-[Pt(NH</a:t>
            </a:r>
            <a:r>
              <a:rPr lang="en-US" altLang="en-CZ" sz="1800" baseline="-25000" dirty="0">
                <a:latin typeface="Times New Roman" panose="02020603050405020304" pitchFamily="18" charset="0"/>
              </a:rPr>
              <a:t>3</a:t>
            </a:r>
            <a:r>
              <a:rPr lang="en-US" altLang="en-CZ" sz="1800" dirty="0">
                <a:latin typeface="Times New Roman" panose="02020603050405020304" pitchFamily="18" charset="0"/>
              </a:rPr>
              <a:t>)</a:t>
            </a:r>
            <a:r>
              <a:rPr lang="en-US" altLang="en-CZ" sz="1800" baseline="-25000" dirty="0">
                <a:latin typeface="Times New Roman" panose="02020603050405020304" pitchFamily="18" charset="0"/>
              </a:rPr>
              <a:t>2</a:t>
            </a:r>
            <a:r>
              <a:rPr lang="en-US" altLang="en-CZ" sz="1800" dirty="0">
                <a:latin typeface="Times New Roman" panose="02020603050405020304" pitchFamily="18" charset="0"/>
              </a:rPr>
              <a:t>Cl(H</a:t>
            </a:r>
            <a:r>
              <a:rPr lang="en-US" altLang="en-CZ" sz="1800" baseline="-25000" dirty="0">
                <a:latin typeface="Times New Roman" panose="02020603050405020304" pitchFamily="18" charset="0"/>
              </a:rPr>
              <a:t>2</a:t>
            </a:r>
            <a:r>
              <a:rPr lang="en-US" altLang="en-CZ" sz="1800" dirty="0">
                <a:latin typeface="Times New Roman" panose="02020603050405020304" pitchFamily="18" charset="0"/>
              </a:rPr>
              <a:t>O)]</a:t>
            </a:r>
            <a:r>
              <a:rPr lang="en-US" altLang="en-CZ" sz="1800" baseline="30000" dirty="0">
                <a:latin typeface="Times New Roman" panose="02020603050405020304" pitchFamily="18" charset="0"/>
              </a:rPr>
              <a:t>+ </a:t>
            </a:r>
            <a:r>
              <a:rPr lang="en-US" altLang="en-CZ" sz="1800" dirty="0">
                <a:latin typeface="Times New Roman" panose="02020603050405020304" pitchFamily="18" charset="0"/>
              </a:rPr>
              <a:t> + </a:t>
            </a:r>
            <a:r>
              <a:rPr lang="en-US" altLang="en-CZ" sz="1800" dirty="0" err="1">
                <a:latin typeface="Times New Roman" panose="02020603050405020304" pitchFamily="18" charset="0"/>
              </a:rPr>
              <a:t>Cys</a:t>
            </a:r>
            <a:r>
              <a:rPr lang="en-US" altLang="en-CZ" sz="1800" dirty="0">
                <a:latin typeface="Times New Roman" panose="02020603050405020304" pitchFamily="18" charset="0"/>
              </a:rPr>
              <a:t> → cis-[Pt(NH</a:t>
            </a:r>
            <a:r>
              <a:rPr lang="en-US" altLang="en-CZ" sz="1800" baseline="-25000" dirty="0">
                <a:latin typeface="Times New Roman" panose="02020603050405020304" pitchFamily="18" charset="0"/>
              </a:rPr>
              <a:t>3</a:t>
            </a:r>
            <a:r>
              <a:rPr lang="en-US" altLang="en-CZ" sz="1800" dirty="0">
                <a:latin typeface="Times New Roman" panose="02020603050405020304" pitchFamily="18" charset="0"/>
              </a:rPr>
              <a:t>)</a:t>
            </a:r>
            <a:r>
              <a:rPr lang="en-US" altLang="en-CZ" sz="1800" baseline="-25000" dirty="0">
                <a:latin typeface="Times New Roman" panose="02020603050405020304" pitchFamily="18" charset="0"/>
              </a:rPr>
              <a:t>2</a:t>
            </a:r>
            <a:r>
              <a:rPr lang="en-US" altLang="en-CZ" sz="1800" dirty="0">
                <a:latin typeface="Times New Roman" panose="02020603050405020304" pitchFamily="18" charset="0"/>
              </a:rPr>
              <a:t>Cl(S-</a:t>
            </a:r>
            <a:r>
              <a:rPr lang="en-US" altLang="en-CZ" sz="1800" dirty="0" err="1">
                <a:latin typeface="Times New Roman" panose="02020603050405020304" pitchFamily="18" charset="0"/>
              </a:rPr>
              <a:t>Cys</a:t>
            </a:r>
            <a:r>
              <a:rPr lang="en-US" altLang="en-CZ" sz="1800" dirty="0">
                <a:latin typeface="Times New Roman" panose="02020603050405020304" pitchFamily="18" charset="0"/>
              </a:rPr>
              <a:t>)]</a:t>
            </a:r>
            <a:r>
              <a:rPr lang="en-US" altLang="en-CZ" sz="1800" baseline="30000" dirty="0">
                <a:latin typeface="Times New Roman" panose="02020603050405020304" pitchFamily="18" charset="0"/>
              </a:rPr>
              <a:t>+ </a:t>
            </a:r>
            <a:r>
              <a:rPr lang="en-US" altLang="en-CZ" sz="1800" dirty="0">
                <a:latin typeface="Times New Roman" panose="02020603050405020304" pitchFamily="18" charset="0"/>
              </a:rPr>
              <a:t>+ H</a:t>
            </a:r>
            <a:r>
              <a:rPr lang="en-US" altLang="en-CZ" sz="1800" baseline="-25000" dirty="0">
                <a:latin typeface="Times New Roman" panose="02020603050405020304" pitchFamily="18" charset="0"/>
              </a:rPr>
              <a:t>2</a:t>
            </a:r>
            <a:r>
              <a:rPr lang="en-US" altLang="en-CZ" sz="1800" dirty="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47D5B7B5-2751-5B3F-1078-005E56BED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43561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CZ" sz="1800"/>
              <a:t>➡</a:t>
            </a:r>
          </a:p>
        </p:txBody>
      </p:sp>
      <p:graphicFrame>
        <p:nvGraphicFramePr>
          <p:cNvPr id="14" name="Object 4">
            <a:extLst>
              <a:ext uri="{FF2B5EF4-FFF2-40B4-BE49-F238E27FC236}">
                <a16:creationId xmlns:a16="http://schemas.microsoft.com/office/drawing/2014/main" id="{C3CEBC2F-F58E-0429-5FE0-979C89A662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1475" y="5262563"/>
          <a:ext cx="1739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500" imgH="482600" progId="Equation.3">
                  <p:embed/>
                </p:oleObj>
              </mc:Choice>
              <mc:Fallback>
                <p:oleObj name="Equation" r:id="rId2" imgW="1333500" imgH="482600" progId="Equation.3">
                  <p:embed/>
                  <p:pic>
                    <p:nvPicPr>
                      <p:cNvPr id="2" name="Object 4">
                        <a:extLst>
                          <a:ext uri="{FF2B5EF4-FFF2-40B4-BE49-F238E27FC236}">
                            <a16:creationId xmlns:a16="http://schemas.microsoft.com/office/drawing/2014/main" id="{9CD93129-8FFA-F548-8A44-1A0430C7CE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5262563"/>
                        <a:ext cx="17399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17FF92-AC5D-CC3D-458E-7CBBD4AF4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7525" y="4141788"/>
            <a:ext cx="2266950" cy="4254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aphicFrame>
        <p:nvGraphicFramePr>
          <p:cNvPr id="16" name="Object 2">
            <a:extLst>
              <a:ext uri="{FF2B5EF4-FFF2-40B4-BE49-F238E27FC236}">
                <a16:creationId xmlns:a16="http://schemas.microsoft.com/office/drawing/2014/main" id="{D8CC3DC4-924E-E712-ECF4-1F8EAEE2DE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650" y="4237038"/>
          <a:ext cx="175418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2700" imgH="482600" progId="Equation.3">
                  <p:embed/>
                </p:oleObj>
              </mc:Choice>
              <mc:Fallback>
                <p:oleObj name="Equation" r:id="rId4" imgW="1282700" imgH="482600" progId="Equation.3">
                  <p:embed/>
                  <p:pic>
                    <p:nvPicPr>
                      <p:cNvPr id="24583" name="Object 2">
                        <a:extLst>
                          <a:ext uri="{FF2B5EF4-FFF2-40B4-BE49-F238E27FC236}">
                            <a16:creationId xmlns:a16="http://schemas.microsoft.com/office/drawing/2014/main" id="{DA97333E-E638-7341-91C2-993952479B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4237038"/>
                        <a:ext cx="1754188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>
            <a:extLst>
              <a:ext uri="{FF2B5EF4-FFF2-40B4-BE49-F238E27FC236}">
                <a16:creationId xmlns:a16="http://schemas.microsoft.com/office/drawing/2014/main" id="{52001FB7-9472-0CBA-F676-DE89D0DEA0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1150" y="5827713"/>
          <a:ext cx="18700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35100" imgH="508000" progId="Equation.3">
                  <p:embed/>
                </p:oleObj>
              </mc:Choice>
              <mc:Fallback>
                <p:oleObj name="Equation" r:id="rId6" imgW="1435100" imgH="508000" progId="Equation.3">
                  <p:embed/>
                  <p:pic>
                    <p:nvPicPr>
                      <p:cNvPr id="13" name="Object 4">
                        <a:extLst>
                          <a:ext uri="{FF2B5EF4-FFF2-40B4-BE49-F238E27FC236}">
                            <a16:creationId xmlns:a16="http://schemas.microsoft.com/office/drawing/2014/main" id="{83D0FA00-3663-204C-A543-74C0B8C9E7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" y="5827713"/>
                        <a:ext cx="1870075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>
            <a:extLst>
              <a:ext uri="{FF2B5EF4-FFF2-40B4-BE49-F238E27FC236}">
                <a16:creationId xmlns:a16="http://schemas.microsoft.com/office/drawing/2014/main" id="{1350A7DC-CBAF-00E1-CBCB-FD2B553420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1913" y="4173538"/>
          <a:ext cx="3976687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08300" imgH="533400" progId="Equation.3">
                  <p:embed/>
                </p:oleObj>
              </mc:Choice>
              <mc:Fallback>
                <p:oleObj name="Equation" r:id="rId8" imgW="2908300" imgH="533400" progId="Equation.3">
                  <p:embed/>
                  <p:pic>
                    <p:nvPicPr>
                      <p:cNvPr id="16" name="Object 2">
                        <a:extLst>
                          <a:ext uri="{FF2B5EF4-FFF2-40B4-BE49-F238E27FC236}">
                            <a16:creationId xmlns:a16="http://schemas.microsoft.com/office/drawing/2014/main" id="{6F6AB25B-8526-A24B-B0AD-969E07CF75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913" y="4173538"/>
                        <a:ext cx="3976687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>
            <a:extLst>
              <a:ext uri="{FF2B5EF4-FFF2-40B4-BE49-F238E27FC236}">
                <a16:creationId xmlns:a16="http://schemas.microsoft.com/office/drawing/2014/main" id="{DC943A5A-8022-023C-E273-F6527DD113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35250" y="5172075"/>
          <a:ext cx="413385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022600" imgH="889000" progId="Equation.3">
                  <p:embed/>
                </p:oleObj>
              </mc:Choice>
              <mc:Fallback>
                <p:oleObj name="Equation" r:id="rId10" imgW="3022600" imgH="889000" progId="Equation.3">
                  <p:embed/>
                  <p:pic>
                    <p:nvPicPr>
                      <p:cNvPr id="17" name="Object 2">
                        <a:extLst>
                          <a:ext uri="{FF2B5EF4-FFF2-40B4-BE49-F238E27FC236}">
                            <a16:creationId xmlns:a16="http://schemas.microsoft.com/office/drawing/2014/main" id="{99B41A62-E609-0C40-B283-24CB3C9C5D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0" y="5172075"/>
                        <a:ext cx="413385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76E058A-BB09-FD7C-337D-4A02279B3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200" y="5122863"/>
            <a:ext cx="2428875" cy="94297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644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26D72E-E6AD-5D4C-8626-9AC4C56BC29F}"/>
              </a:ext>
            </a:extLst>
          </p:cNvPr>
          <p:cNvSpPr txBox="1"/>
          <p:nvPr/>
        </p:nvSpPr>
        <p:spPr>
          <a:xfrm>
            <a:off x="3242128" y="393701"/>
            <a:ext cx="4457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b="1" dirty="0">
                <a:solidFill>
                  <a:srgbClr val="FF0000"/>
                </a:solidFill>
              </a:rPr>
              <a:t>How to address pH dependent </a:t>
            </a:r>
            <a:r>
              <a:rPr lang="en-CZ" b="1" dirty="0">
                <a:solidFill>
                  <a:srgbClr val="FF0000"/>
                </a:solidFill>
                <a:latin typeface="Symbol" pitchFamily="2" charset="2"/>
              </a:rPr>
              <a:t>D</a:t>
            </a:r>
            <a:r>
              <a:rPr lang="en-CZ" b="1" dirty="0">
                <a:solidFill>
                  <a:srgbClr val="FF0000"/>
                </a:solidFill>
              </a:rPr>
              <a:t>G?</a:t>
            </a:r>
          </a:p>
          <a:p>
            <a:endParaRPr lang="en-CZ" b="1" dirty="0">
              <a:solidFill>
                <a:srgbClr val="FF0000"/>
              </a:solidFill>
            </a:endParaRPr>
          </a:p>
          <a:p>
            <a:endParaRPr lang="en-CZ" b="1" dirty="0">
              <a:solidFill>
                <a:srgbClr val="FF0000"/>
              </a:solidFill>
            </a:endParaRPr>
          </a:p>
          <a:p>
            <a:endParaRPr lang="en-CZ" b="1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A8E6A4C-8D33-E53B-6ABE-BDA7D3001C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3074" y="724242"/>
          <a:ext cx="175418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700" imgH="482600" progId="Equation.3">
                  <p:embed/>
                </p:oleObj>
              </mc:Choice>
              <mc:Fallback>
                <p:oleObj name="Equation" r:id="rId2" imgW="1282700" imgH="482600" progId="Equation.3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A8E6A4C-8D33-E53B-6ABE-BDA7D3001C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4" y="724242"/>
                        <a:ext cx="1754188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2">
            <a:extLst>
              <a:ext uri="{FF2B5EF4-FFF2-40B4-BE49-F238E27FC236}">
                <a16:creationId xmlns:a16="http://schemas.microsoft.com/office/drawing/2014/main" id="{DA157F79-8DD7-6078-CEBE-21A2B989E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065" y="855444"/>
            <a:ext cx="885825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CZ" sz="1800" dirty="0">
                <a:latin typeface="Calibri" panose="020F0502020204030204" pitchFamily="34" charset="0"/>
              </a:rPr>
              <a:t>	</a:t>
            </a:r>
            <a:r>
              <a:rPr lang="en-US" altLang="en-CZ" sz="1800" dirty="0">
                <a:latin typeface="Times New Roman" panose="02020603050405020304" pitchFamily="18" charset="0"/>
              </a:rPr>
              <a:t>An example: </a:t>
            </a:r>
          </a:p>
          <a:p>
            <a:pPr eaLnBrk="1" hangingPunct="1"/>
            <a:endParaRPr lang="en-US" altLang="en-CZ" sz="18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CZ" sz="1800" dirty="0">
                <a:latin typeface="Times New Roman" panose="02020603050405020304" pitchFamily="18" charset="0"/>
              </a:rPr>
              <a:t>	comprises:</a:t>
            </a:r>
          </a:p>
          <a:p>
            <a:pPr eaLnBrk="1" hangingPunct="1"/>
            <a:r>
              <a:rPr lang="en-US" altLang="en-CZ" sz="1800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v"/>
            </a:pPr>
            <a:r>
              <a:rPr lang="en-US" altLang="en-CZ" sz="1800" dirty="0">
                <a:latin typeface="Times New Roman" panose="02020603050405020304" pitchFamily="18" charset="0"/>
              </a:rPr>
              <a:t> two forms of the Pt-complex - cis-[Pt(NH</a:t>
            </a:r>
            <a:r>
              <a:rPr lang="en-US" altLang="en-CZ" sz="1800" baseline="-25000" dirty="0">
                <a:latin typeface="Times New Roman" panose="02020603050405020304" pitchFamily="18" charset="0"/>
              </a:rPr>
              <a:t>3</a:t>
            </a:r>
            <a:r>
              <a:rPr lang="en-US" altLang="en-CZ" sz="1800" dirty="0">
                <a:latin typeface="Times New Roman" panose="02020603050405020304" pitchFamily="18" charset="0"/>
              </a:rPr>
              <a:t>)</a:t>
            </a:r>
            <a:r>
              <a:rPr lang="en-US" altLang="en-CZ" sz="1800" baseline="-25000" dirty="0">
                <a:latin typeface="Times New Roman" panose="02020603050405020304" pitchFamily="18" charset="0"/>
              </a:rPr>
              <a:t>2</a:t>
            </a:r>
            <a:r>
              <a:rPr lang="en-US" altLang="en-CZ" sz="1800" dirty="0">
                <a:latin typeface="Times New Roman" panose="02020603050405020304" pitchFamily="18" charset="0"/>
              </a:rPr>
              <a:t>Cl(H</a:t>
            </a:r>
            <a:r>
              <a:rPr lang="en-US" altLang="en-CZ" sz="1800" baseline="-25000" dirty="0">
                <a:latin typeface="Times New Roman" panose="02020603050405020304" pitchFamily="18" charset="0"/>
              </a:rPr>
              <a:t>2</a:t>
            </a:r>
            <a:r>
              <a:rPr lang="en-US" altLang="en-CZ" sz="1800" dirty="0">
                <a:latin typeface="Times New Roman" panose="02020603050405020304" pitchFamily="18" charset="0"/>
              </a:rPr>
              <a:t>O)]</a:t>
            </a:r>
            <a:r>
              <a:rPr lang="en-US" altLang="en-CZ" sz="1800" baseline="30000" dirty="0">
                <a:latin typeface="Times New Roman" panose="02020603050405020304" pitchFamily="18" charset="0"/>
              </a:rPr>
              <a:t>+ </a:t>
            </a:r>
            <a:r>
              <a:rPr lang="en-US" altLang="en-CZ" sz="1800" dirty="0">
                <a:latin typeface="Times New Roman" panose="02020603050405020304" pitchFamily="18" charset="0"/>
              </a:rPr>
              <a:t> and cis-[Pt(NH</a:t>
            </a:r>
            <a:r>
              <a:rPr lang="en-US" altLang="en-CZ" sz="1800" baseline="-25000" dirty="0">
                <a:latin typeface="Times New Roman" panose="02020603050405020304" pitchFamily="18" charset="0"/>
              </a:rPr>
              <a:t>3</a:t>
            </a:r>
            <a:r>
              <a:rPr lang="en-US" altLang="en-CZ" sz="1800" dirty="0">
                <a:latin typeface="Times New Roman" panose="02020603050405020304" pitchFamily="18" charset="0"/>
              </a:rPr>
              <a:t>)</a:t>
            </a:r>
            <a:r>
              <a:rPr lang="en-US" altLang="en-CZ" sz="1800" baseline="-25000" dirty="0">
                <a:latin typeface="Times New Roman" panose="02020603050405020304" pitchFamily="18" charset="0"/>
              </a:rPr>
              <a:t>2</a:t>
            </a:r>
            <a:r>
              <a:rPr lang="en-US" altLang="en-CZ" sz="1800" dirty="0">
                <a:latin typeface="Times New Roman" panose="02020603050405020304" pitchFamily="18" charset="0"/>
              </a:rPr>
              <a:t>Cl(OH)]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v"/>
            </a:pPr>
            <a:r>
              <a:rPr lang="en-US" altLang="en-CZ" sz="1800" dirty="0">
                <a:latin typeface="Times New Roman" panose="02020603050405020304" pitchFamily="18" charset="0"/>
              </a:rPr>
              <a:t> four different states of cysteine: protonated </a:t>
            </a:r>
            <a:r>
              <a:rPr lang="en-US" altLang="en-CZ" sz="1800" dirty="0" err="1">
                <a:latin typeface="Times New Roman" panose="02020603050405020304" pitchFamily="18" charset="0"/>
              </a:rPr>
              <a:t>Cys</a:t>
            </a:r>
            <a:r>
              <a:rPr lang="en-US" altLang="en-CZ" sz="1800" baseline="30000" dirty="0">
                <a:latin typeface="Times New Roman" panose="02020603050405020304" pitchFamily="18" charset="0"/>
              </a:rPr>
              <a:t>+</a:t>
            </a:r>
            <a:r>
              <a:rPr lang="en-US" altLang="en-CZ" sz="1800" dirty="0">
                <a:latin typeface="Times New Roman" panose="02020603050405020304" pitchFamily="18" charset="0"/>
              </a:rPr>
              <a:t>, neutral </a:t>
            </a:r>
            <a:r>
              <a:rPr lang="en-US" altLang="en-CZ" sz="1800" dirty="0" err="1">
                <a:latin typeface="Times New Roman" panose="02020603050405020304" pitchFamily="18" charset="0"/>
              </a:rPr>
              <a:t>Cys</a:t>
            </a:r>
            <a:r>
              <a:rPr lang="en-US" altLang="en-CZ" sz="1800" dirty="0">
                <a:latin typeface="Times New Roman" panose="02020603050405020304" pitchFamily="18" charset="0"/>
              </a:rPr>
              <a:t>, </a:t>
            </a:r>
          </a:p>
          <a:p>
            <a:pPr eaLnBrk="1" hangingPunct="1"/>
            <a:r>
              <a:rPr lang="en-US" altLang="en-CZ" sz="1800" dirty="0">
                <a:latin typeface="Times New Roman" panose="02020603050405020304" pitchFamily="18" charset="0"/>
              </a:rPr>
              <a:t>            and two deprotonated forms: </a:t>
            </a:r>
            <a:r>
              <a:rPr lang="en-US" altLang="en-CZ" sz="1800" dirty="0" err="1">
                <a:latin typeface="Times New Roman" panose="02020603050405020304" pitchFamily="18" charset="0"/>
              </a:rPr>
              <a:t>Cys</a:t>
            </a:r>
            <a:r>
              <a:rPr lang="en-US" altLang="en-CZ" sz="1800" baseline="30000" dirty="0">
                <a:latin typeface="Times New Roman" panose="02020603050405020304" pitchFamily="18" charset="0"/>
              </a:rPr>
              <a:t>-</a:t>
            </a:r>
            <a:r>
              <a:rPr lang="en-US" altLang="en-CZ" sz="1800" dirty="0">
                <a:latin typeface="Times New Roman" panose="02020603050405020304" pitchFamily="18" charset="0"/>
              </a:rPr>
              <a:t> and Cys</a:t>
            </a:r>
            <a:r>
              <a:rPr lang="en-US" altLang="en-CZ" sz="1800" baseline="30000" dirty="0">
                <a:latin typeface="Times New Roman" panose="02020603050405020304" pitchFamily="18" charset="0"/>
              </a:rPr>
              <a:t>2-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v"/>
            </a:pPr>
            <a:r>
              <a:rPr lang="en-US" altLang="en-CZ" sz="1800" baseline="30000" dirty="0">
                <a:latin typeface="Times New Roman" panose="02020603050405020304" pitchFamily="18" charset="0"/>
              </a:rPr>
              <a:t> </a:t>
            </a:r>
            <a:r>
              <a:rPr lang="en-US" altLang="en-CZ" sz="1800" dirty="0">
                <a:latin typeface="Times New Roman" panose="02020603050405020304" pitchFamily="18" charset="0"/>
              </a:rPr>
              <a:t>water as H</a:t>
            </a:r>
            <a:r>
              <a:rPr lang="en-US" altLang="en-CZ" sz="1800" baseline="-25000" dirty="0">
                <a:latin typeface="Times New Roman" panose="02020603050405020304" pitchFamily="18" charset="0"/>
              </a:rPr>
              <a:t>3</a:t>
            </a:r>
            <a:r>
              <a:rPr lang="en-US" altLang="en-CZ" sz="1800" dirty="0">
                <a:latin typeface="Times New Roman" panose="02020603050405020304" pitchFamily="18" charset="0"/>
              </a:rPr>
              <a:t>O</a:t>
            </a:r>
            <a:r>
              <a:rPr lang="en-US" altLang="en-CZ" sz="1800" baseline="30000" dirty="0">
                <a:latin typeface="Times New Roman" panose="02020603050405020304" pitchFamily="18" charset="0"/>
              </a:rPr>
              <a:t>+</a:t>
            </a:r>
            <a:r>
              <a:rPr lang="en-US" altLang="en-CZ" sz="1800" dirty="0">
                <a:latin typeface="Times New Roman" panose="02020603050405020304" pitchFamily="18" charset="0"/>
              </a:rPr>
              <a:t>, H</a:t>
            </a:r>
            <a:r>
              <a:rPr lang="en-US" altLang="en-CZ" sz="1800" baseline="-25000" dirty="0">
                <a:latin typeface="Times New Roman" panose="02020603050405020304" pitchFamily="18" charset="0"/>
              </a:rPr>
              <a:t>2</a:t>
            </a:r>
            <a:r>
              <a:rPr lang="en-US" altLang="en-CZ" sz="1800" dirty="0">
                <a:latin typeface="Times New Roman" panose="02020603050405020304" pitchFamily="18" charset="0"/>
              </a:rPr>
              <a:t>O, and OH</a:t>
            </a:r>
            <a:r>
              <a:rPr lang="en-US" altLang="en-CZ" sz="1800" baseline="30000" dirty="0">
                <a:latin typeface="Times New Roman" panose="02020603050405020304" pitchFamily="18" charset="0"/>
              </a:rPr>
              <a:t>-</a:t>
            </a:r>
            <a:r>
              <a:rPr lang="en-US" altLang="en-CZ" sz="1800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v"/>
            </a:pPr>
            <a:r>
              <a:rPr lang="en-US" altLang="en-CZ" sz="1800" dirty="0">
                <a:latin typeface="Times New Roman" panose="02020603050405020304" pitchFamily="18" charset="0"/>
              </a:rPr>
              <a:t> Pt(S-</a:t>
            </a:r>
            <a:r>
              <a:rPr lang="en-US" altLang="en-CZ" sz="1800" dirty="0" err="1">
                <a:latin typeface="Times New Roman" panose="02020603050405020304" pitchFamily="18" charset="0"/>
              </a:rPr>
              <a:t>Cys</a:t>
            </a:r>
            <a:r>
              <a:rPr lang="en-US" altLang="en-CZ" sz="1800" dirty="0">
                <a:latin typeface="Times New Roman" panose="02020603050405020304" pitchFamily="18" charset="0"/>
              </a:rPr>
              <a:t>) complex in 1- , neutral, and 1+ charged forms: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4364F5ED-E46E-C7EA-0B02-CD569FB6F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685" y="993865"/>
            <a:ext cx="6572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CZ" sz="1800" dirty="0">
                <a:latin typeface="Times New Roman" panose="02020603050405020304" pitchFamily="18" charset="0"/>
              </a:rPr>
              <a:t>cis-[Pt(NH</a:t>
            </a:r>
            <a:r>
              <a:rPr lang="en-US" altLang="en-CZ" sz="1800" baseline="-25000" dirty="0">
                <a:latin typeface="Times New Roman" panose="02020603050405020304" pitchFamily="18" charset="0"/>
              </a:rPr>
              <a:t>3</a:t>
            </a:r>
            <a:r>
              <a:rPr lang="en-US" altLang="en-CZ" sz="1800" dirty="0">
                <a:latin typeface="Times New Roman" panose="02020603050405020304" pitchFamily="18" charset="0"/>
              </a:rPr>
              <a:t>)</a:t>
            </a:r>
            <a:r>
              <a:rPr lang="en-US" altLang="en-CZ" sz="1800" baseline="-25000" dirty="0">
                <a:latin typeface="Times New Roman" panose="02020603050405020304" pitchFamily="18" charset="0"/>
              </a:rPr>
              <a:t>2</a:t>
            </a:r>
            <a:r>
              <a:rPr lang="en-US" altLang="en-CZ" sz="1800" dirty="0">
                <a:latin typeface="Times New Roman" panose="02020603050405020304" pitchFamily="18" charset="0"/>
              </a:rPr>
              <a:t>Cl(H</a:t>
            </a:r>
            <a:r>
              <a:rPr lang="en-US" altLang="en-CZ" sz="1800" baseline="-25000" dirty="0">
                <a:latin typeface="Times New Roman" panose="02020603050405020304" pitchFamily="18" charset="0"/>
              </a:rPr>
              <a:t>2</a:t>
            </a:r>
            <a:r>
              <a:rPr lang="en-US" altLang="en-CZ" sz="1800" dirty="0">
                <a:latin typeface="Times New Roman" panose="02020603050405020304" pitchFamily="18" charset="0"/>
              </a:rPr>
              <a:t>O)]</a:t>
            </a:r>
            <a:r>
              <a:rPr lang="en-US" altLang="en-CZ" sz="1800" baseline="30000" dirty="0">
                <a:latin typeface="Times New Roman" panose="02020603050405020304" pitchFamily="18" charset="0"/>
              </a:rPr>
              <a:t>+ </a:t>
            </a:r>
            <a:r>
              <a:rPr lang="en-US" altLang="en-CZ" sz="1800" dirty="0">
                <a:latin typeface="Times New Roman" panose="02020603050405020304" pitchFamily="18" charset="0"/>
              </a:rPr>
              <a:t> + </a:t>
            </a:r>
            <a:r>
              <a:rPr lang="en-US" altLang="en-CZ" sz="1800" dirty="0" err="1">
                <a:latin typeface="Times New Roman" panose="02020603050405020304" pitchFamily="18" charset="0"/>
              </a:rPr>
              <a:t>Cys</a:t>
            </a:r>
            <a:r>
              <a:rPr lang="en-US" altLang="en-CZ" sz="1800" dirty="0">
                <a:latin typeface="Times New Roman" panose="02020603050405020304" pitchFamily="18" charset="0"/>
              </a:rPr>
              <a:t> → cis-[Pt(NH</a:t>
            </a:r>
            <a:r>
              <a:rPr lang="en-US" altLang="en-CZ" sz="1800" baseline="-25000" dirty="0">
                <a:latin typeface="Times New Roman" panose="02020603050405020304" pitchFamily="18" charset="0"/>
              </a:rPr>
              <a:t>3</a:t>
            </a:r>
            <a:r>
              <a:rPr lang="en-US" altLang="en-CZ" sz="1800" dirty="0">
                <a:latin typeface="Times New Roman" panose="02020603050405020304" pitchFamily="18" charset="0"/>
              </a:rPr>
              <a:t>)</a:t>
            </a:r>
            <a:r>
              <a:rPr lang="en-US" altLang="en-CZ" sz="1800" baseline="-25000" dirty="0">
                <a:latin typeface="Times New Roman" panose="02020603050405020304" pitchFamily="18" charset="0"/>
              </a:rPr>
              <a:t>2</a:t>
            </a:r>
            <a:r>
              <a:rPr lang="en-US" altLang="en-CZ" sz="1800" dirty="0">
                <a:latin typeface="Times New Roman" panose="02020603050405020304" pitchFamily="18" charset="0"/>
              </a:rPr>
              <a:t>Cl(S-</a:t>
            </a:r>
            <a:r>
              <a:rPr lang="en-US" altLang="en-CZ" sz="1800" dirty="0" err="1">
                <a:latin typeface="Times New Roman" panose="02020603050405020304" pitchFamily="18" charset="0"/>
              </a:rPr>
              <a:t>Cys</a:t>
            </a:r>
            <a:r>
              <a:rPr lang="en-US" altLang="en-CZ" sz="1800" dirty="0">
                <a:latin typeface="Times New Roman" panose="02020603050405020304" pitchFamily="18" charset="0"/>
              </a:rPr>
              <a:t>)]</a:t>
            </a:r>
            <a:r>
              <a:rPr lang="en-US" altLang="en-CZ" sz="1800" baseline="30000" dirty="0">
                <a:latin typeface="Times New Roman" panose="02020603050405020304" pitchFamily="18" charset="0"/>
              </a:rPr>
              <a:t>+ </a:t>
            </a:r>
            <a:r>
              <a:rPr lang="en-US" altLang="en-CZ" sz="1800" dirty="0">
                <a:latin typeface="Times New Roman" panose="02020603050405020304" pitchFamily="18" charset="0"/>
              </a:rPr>
              <a:t>+ H</a:t>
            </a:r>
            <a:r>
              <a:rPr lang="en-US" altLang="en-CZ" sz="1800" baseline="-25000" dirty="0">
                <a:latin typeface="Times New Roman" panose="02020603050405020304" pitchFamily="18" charset="0"/>
              </a:rPr>
              <a:t>2</a:t>
            </a:r>
            <a:r>
              <a:rPr lang="en-US" altLang="en-CZ" sz="1800" dirty="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47D5B7B5-2751-5B3F-1078-005E56BED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43561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CZ" sz="1800"/>
              <a:t>➡</a:t>
            </a:r>
          </a:p>
        </p:txBody>
      </p:sp>
      <p:graphicFrame>
        <p:nvGraphicFramePr>
          <p:cNvPr id="14" name="Object 4">
            <a:extLst>
              <a:ext uri="{FF2B5EF4-FFF2-40B4-BE49-F238E27FC236}">
                <a16:creationId xmlns:a16="http://schemas.microsoft.com/office/drawing/2014/main" id="{C3CEBC2F-F58E-0429-5FE0-979C89A662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1475" y="5262563"/>
          <a:ext cx="1739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500" imgH="482600" progId="Equation.3">
                  <p:embed/>
                </p:oleObj>
              </mc:Choice>
              <mc:Fallback>
                <p:oleObj name="Equation" r:id="rId4" imgW="1333500" imgH="482600" progId="Equation.3">
                  <p:embed/>
                  <p:pic>
                    <p:nvPicPr>
                      <p:cNvPr id="14" name="Object 4">
                        <a:extLst>
                          <a:ext uri="{FF2B5EF4-FFF2-40B4-BE49-F238E27FC236}">
                            <a16:creationId xmlns:a16="http://schemas.microsoft.com/office/drawing/2014/main" id="{C3CEBC2F-F58E-0429-5FE0-979C89A662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5262563"/>
                        <a:ext cx="17399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>
            <a:extLst>
              <a:ext uri="{FF2B5EF4-FFF2-40B4-BE49-F238E27FC236}">
                <a16:creationId xmlns:a16="http://schemas.microsoft.com/office/drawing/2014/main" id="{D8CC3DC4-924E-E712-ECF4-1F8EAEE2DE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650" y="4237038"/>
          <a:ext cx="175418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700" imgH="482600" progId="Equation.3">
                  <p:embed/>
                </p:oleObj>
              </mc:Choice>
              <mc:Fallback>
                <p:oleObj name="Equation" r:id="rId2" imgW="1282700" imgH="482600" progId="Equation.3">
                  <p:embed/>
                  <p:pic>
                    <p:nvPicPr>
                      <p:cNvPr id="16" name="Object 2">
                        <a:extLst>
                          <a:ext uri="{FF2B5EF4-FFF2-40B4-BE49-F238E27FC236}">
                            <a16:creationId xmlns:a16="http://schemas.microsoft.com/office/drawing/2014/main" id="{D8CC3DC4-924E-E712-ECF4-1F8EAEE2DE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4237038"/>
                        <a:ext cx="1754188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>
            <a:extLst>
              <a:ext uri="{FF2B5EF4-FFF2-40B4-BE49-F238E27FC236}">
                <a16:creationId xmlns:a16="http://schemas.microsoft.com/office/drawing/2014/main" id="{52001FB7-9472-0CBA-F676-DE89D0DEA0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1150" y="5827713"/>
          <a:ext cx="18700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35100" imgH="508000" progId="Equation.3">
                  <p:embed/>
                </p:oleObj>
              </mc:Choice>
              <mc:Fallback>
                <p:oleObj name="Equation" r:id="rId6" imgW="1435100" imgH="508000" progId="Equation.3">
                  <p:embed/>
                  <p:pic>
                    <p:nvPicPr>
                      <p:cNvPr id="17" name="Object 4">
                        <a:extLst>
                          <a:ext uri="{FF2B5EF4-FFF2-40B4-BE49-F238E27FC236}">
                            <a16:creationId xmlns:a16="http://schemas.microsoft.com/office/drawing/2014/main" id="{52001FB7-9472-0CBA-F676-DE89D0DEA0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" y="5827713"/>
                        <a:ext cx="1870075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50B778BF-DDAB-B63E-4F65-90D9292BAE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36825" y="4049713"/>
          <a:ext cx="492125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771900" imgH="1803400" progId="Equation.3">
                  <p:embed/>
                </p:oleObj>
              </mc:Choice>
              <mc:Fallback>
                <p:oleObj name="Equation" r:id="rId8" imgW="3771900" imgH="1803400" progId="Equation.3">
                  <p:embed/>
                  <p:pic>
                    <p:nvPicPr>
                      <p:cNvPr id="25603" name="Object 3">
                        <a:extLst>
                          <a:ext uri="{FF2B5EF4-FFF2-40B4-BE49-F238E27FC236}">
                            <a16:creationId xmlns:a16="http://schemas.microsoft.com/office/drawing/2014/main" id="{B593FB7C-88C0-AE47-BD98-F674EFC37C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25" y="4049713"/>
                        <a:ext cx="4921250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BE1B079-A5A1-E839-5992-C07001BF2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88" y="4756150"/>
            <a:ext cx="4976812" cy="15462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8764E35C-16A9-DD67-9597-D957CA00FD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85075" y="5334000"/>
          <a:ext cx="15589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25500" imgH="241300" progId="Equation.3">
                  <p:embed/>
                </p:oleObj>
              </mc:Choice>
              <mc:Fallback>
                <p:oleObj name="Equation" r:id="rId10" imgW="825500" imgH="241300" progId="Equation.3">
                  <p:embed/>
                  <p:pic>
                    <p:nvPicPr>
                      <p:cNvPr id="61445" name="Object 5">
                        <a:extLst>
                          <a:ext uri="{FF2B5EF4-FFF2-40B4-BE49-F238E27FC236}">
                            <a16:creationId xmlns:a16="http://schemas.microsoft.com/office/drawing/2014/main" id="{2DD3EB46-B2C8-2543-A9AE-E54F6871B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5075" y="5334000"/>
                        <a:ext cx="15589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4997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09E9DD-AF83-2844-9750-4F00948BB6F6}"/>
                  </a:ext>
                </a:extLst>
              </p:cNvPr>
              <p:cNvSpPr txBox="1"/>
              <p:nvPr/>
            </p:nvSpPr>
            <p:spPr>
              <a:xfrm>
                <a:off x="2917535" y="5169148"/>
                <a:ext cx="8039100" cy="1473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lnSpc>
                    <a:spcPct val="150000"/>
                  </a:lnSpc>
                  <a:tabLst>
                    <a:tab pos="1104900" algn="l"/>
                  </a:tabLst>
                </a:pPr>
                <a:r>
                  <a:rPr lang="en-US" dirty="0">
                    <a:solidFill>
                      <a:srgbClr val="00000A"/>
                    </a:solidFill>
                    <a:latin typeface="Cambria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	 </a:t>
                </a:r>
                <a:endParaRPr lang="en-CZ" sz="1200" dirty="0">
                  <a:solidFill>
                    <a:srgbClr val="00000A"/>
                  </a:solidFill>
                  <a:latin typeface="Liberation Serif"/>
                  <a:ea typeface="DejaVu Sans"/>
                  <a:cs typeface="Lohit Hindi"/>
                </a:endParaRPr>
              </a:p>
              <a:p>
                <a:pPr algn="just" hangingPunct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Z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CZ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DejaVu Sans"/>
                                  <a:cs typeface="Lohit Hindi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CZ" i="1">
                                      <a:solidFill>
                                        <a:srgbClr val="00000A"/>
                                      </a:solidFill>
                                      <a:latin typeface="Cambria Math" panose="02040503050406030204" pitchFamily="18" charset="0"/>
                                      <a:ea typeface="DejaVu Sans"/>
                                      <a:cs typeface="Lohit Hindi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CZ" i="1">
                                          <a:solidFill>
                                            <a:srgbClr val="00000A"/>
                                          </a:solidFill>
                                          <a:latin typeface="Cambria Math" panose="02040503050406030204" pitchFamily="18" charset="0"/>
                                          <a:ea typeface="DejaVu Sans"/>
                                          <a:cs typeface="Lohit Hind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A"/>
                                          </a:solidFill>
                                          <a:latin typeface="Cambria Math" panose="02040503050406030204" pitchFamily="18" charset="0"/>
                                          <a:ea typeface="DejaVu Sans"/>
                                          <a:cs typeface="Lohit Hindi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A"/>
                                          </a:solidFill>
                                          <a:latin typeface="Cambria Math" panose="02040503050406030204" pitchFamily="18" charset="0"/>
                                          <a:ea typeface="DejaVu Sans"/>
                                          <a:cs typeface="Lohit Hindi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CZ" i="1">
                                          <a:solidFill>
                                            <a:srgbClr val="00000A"/>
                                          </a:solidFill>
                                          <a:latin typeface="Cambria Math" panose="02040503050406030204" pitchFamily="18" charset="0"/>
                                          <a:ea typeface="DejaVu Sans"/>
                                          <a:cs typeface="Lohit Hindi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CZ" i="1">
                                              <a:solidFill>
                                                <a:srgbClr val="00000A"/>
                                              </a:solidFill>
                                              <a:latin typeface="Cambria Math" panose="02040503050406030204" pitchFamily="18" charset="0"/>
                                              <a:ea typeface="DejaVu Sans"/>
                                              <a:cs typeface="Lohit Hindi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A"/>
                                              </a:solidFill>
                                              <a:latin typeface="Cambria Math" panose="02040503050406030204" pitchFamily="18" charset="0"/>
                                              <a:ea typeface="DejaVu Sans"/>
                                              <a:cs typeface="Lohit Hindi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0A"/>
                                              </a:solidFill>
                                              <a:latin typeface="Cambria Math" panose="02040503050406030204" pitchFamily="18" charset="0"/>
                                              <a:ea typeface="DejaVu Sans"/>
                                              <a:cs typeface="Lohit Hindi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/>
                              </m:sSup>
                              <m:r>
                                <a:rPr lang="en-US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DejaVu Sans"/>
                                  <a:cs typeface="Lohit Hindi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CZ" i="1">
                                      <a:solidFill>
                                        <a:srgbClr val="00000A"/>
                                      </a:solidFill>
                                      <a:latin typeface="Cambria Math" panose="02040503050406030204" pitchFamily="18" charset="0"/>
                                      <a:ea typeface="DejaVu Sans"/>
                                      <a:cs typeface="Lohit Hindi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A"/>
                                      </a:solidFill>
                                      <a:latin typeface="Cambria Math" panose="02040503050406030204" pitchFamily="18" charset="0"/>
                                      <a:ea typeface="DejaVu Sans"/>
                                      <a:cs typeface="Lohit Hindi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A"/>
                                      </a:solidFill>
                                      <a:latin typeface="Cambria Math" panose="02040503050406030204" pitchFamily="18" charset="0"/>
                                      <a:ea typeface="DejaVu Sans"/>
                                      <a:cs typeface="Lohit Hindi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CZ" i="1">
                                      <a:solidFill>
                                        <a:srgbClr val="00000A"/>
                                      </a:solidFill>
                                      <a:latin typeface="Cambria Math" panose="02040503050406030204" pitchFamily="18" charset="0"/>
                                      <a:ea typeface="DejaVu Sans"/>
                                      <a:cs typeface="Lohit Hindi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A"/>
                                      </a:solidFill>
                                      <a:latin typeface="Cambria Math" panose="02040503050406030204" pitchFamily="18" charset="0"/>
                                      <a:ea typeface="DejaVu Sans"/>
                                      <a:cs typeface="Lohit Hindi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A"/>
                                      </a:solidFill>
                                      <a:latin typeface="Cambria Math" panose="02040503050406030204" pitchFamily="18" charset="0"/>
                                      <a:ea typeface="DejaVu Sans"/>
                                      <a:cs typeface="Lohit Hindi"/>
                                    </a:rPr>
                                    <m:t>𝑎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CZ" i="1">
                                      <a:solidFill>
                                        <a:srgbClr val="00000A"/>
                                      </a:solidFill>
                                      <a:latin typeface="Cambria Math" panose="02040503050406030204" pitchFamily="18" charset="0"/>
                                      <a:ea typeface="DejaVu Sans"/>
                                      <a:cs typeface="Lohit Hindi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CZ" i="1">
                                          <a:solidFill>
                                            <a:srgbClr val="00000A"/>
                                          </a:solidFill>
                                          <a:latin typeface="Cambria Math" panose="02040503050406030204" pitchFamily="18" charset="0"/>
                                          <a:ea typeface="DejaVu Sans"/>
                                          <a:cs typeface="Lohit Hindi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CZ" i="1">
                                              <a:solidFill>
                                                <a:srgbClr val="00000A"/>
                                              </a:solidFill>
                                              <a:latin typeface="Cambria Math" panose="02040503050406030204" pitchFamily="18" charset="0"/>
                                              <a:ea typeface="DejaVu Sans"/>
                                              <a:cs typeface="Lohit Hindi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A"/>
                                              </a:solidFill>
                                              <a:latin typeface="Cambria Math" panose="02040503050406030204" pitchFamily="18" charset="0"/>
                                              <a:ea typeface="DejaVu Sans"/>
                                              <a:cs typeface="Lohit Hindi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0A"/>
                                              </a:solidFill>
                                              <a:latin typeface="Cambria Math" panose="02040503050406030204" pitchFamily="18" charset="0"/>
                                              <a:ea typeface="DejaVu Sans"/>
                                              <a:cs typeface="Lohit Hindi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/>
                              </m:sSup>
                              <m:r>
                                <a:rPr lang="en-US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DejaVu Sans"/>
                                  <a:cs typeface="Lohit Hindi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CZ" i="1">
                                      <a:solidFill>
                                        <a:srgbClr val="00000A"/>
                                      </a:solidFill>
                                      <a:latin typeface="Cambria Math" panose="02040503050406030204" pitchFamily="18" charset="0"/>
                                      <a:ea typeface="DejaVu Sans"/>
                                      <a:cs typeface="Lohit Hindi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A"/>
                                      </a:solidFill>
                                      <a:latin typeface="Cambria Math" panose="02040503050406030204" pitchFamily="18" charset="0"/>
                                      <a:ea typeface="DejaVu Sans"/>
                                      <a:cs typeface="Lohit Hindi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A"/>
                                      </a:solidFill>
                                      <a:latin typeface="Cambria Math" panose="02040503050406030204" pitchFamily="18" charset="0"/>
                                      <a:ea typeface="DejaVu Sans"/>
                                      <a:cs typeface="Lohit Hindi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solidFill>
                                        <a:srgbClr val="00000A"/>
                                      </a:solidFill>
                                      <a:latin typeface="Cambria Math" panose="02040503050406030204" pitchFamily="18" charset="0"/>
                                      <a:ea typeface="DejaVu Sans"/>
                                      <a:cs typeface="Lohit Hindi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CZ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CZ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CZ" i="1">
                                      <a:solidFill>
                                        <a:srgbClr val="00000A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A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𝑋𝐻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A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𝑡𝑜𝑡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>
                          <a:solidFill>
                            <a:srgbClr val="00000A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𝒆𝒇𝒇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𝒑𝑯</m:t>
                          </m:r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CZ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solidFill>
                            <a:srgbClr val="00000A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CZ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CZ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𝑋𝐻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𝑡𝑜𝑡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rgbClr val="00000A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CZ" sz="1200" dirty="0">
                  <a:solidFill>
                    <a:srgbClr val="00000A"/>
                  </a:solidFill>
                  <a:latin typeface="Liberation Serif"/>
                  <a:ea typeface="DejaVu Sans"/>
                  <a:cs typeface="Lohit Hindi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09E9DD-AF83-2844-9750-4F00948BB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535" y="5169148"/>
                <a:ext cx="8039100" cy="14738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9D74E54-D502-3845-B15D-E0452A02DC8C}"/>
              </a:ext>
            </a:extLst>
          </p:cNvPr>
          <p:cNvSpPr txBox="1"/>
          <p:nvPr/>
        </p:nvSpPr>
        <p:spPr>
          <a:xfrm>
            <a:off x="4025900" y="330200"/>
            <a:ext cx="308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b="1" dirty="0">
                <a:solidFill>
                  <a:srgbClr val="FF0000"/>
                </a:solidFill>
              </a:rPr>
              <a:t>pH dependent rate constant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99E157-59B8-0B4D-B239-3D5008026322}"/>
                  </a:ext>
                </a:extLst>
              </p:cNvPr>
              <p:cNvSpPr txBox="1"/>
              <p:nvPr/>
            </p:nvSpPr>
            <p:spPr>
              <a:xfrm>
                <a:off x="3479800" y="951953"/>
                <a:ext cx="3530600" cy="369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Z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𝑋𝐻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𝑡𝑜𝑡</m:t>
                          </m:r>
                        </m:sup>
                      </m:sSup>
                      <m:r>
                        <a:rPr lang="en-US" i="1">
                          <a:solidFill>
                            <a:srgbClr val="00000A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]=</m:t>
                      </m:r>
                      <m:sSup>
                        <m:sSupPr>
                          <m:ctrlPr>
                            <a:rPr lang="en-CZ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i="1">
                          <a:solidFill>
                            <a:srgbClr val="00000A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]+[</m:t>
                      </m:r>
                      <m:r>
                        <a:rPr lang="en-US" i="1">
                          <a:solidFill>
                            <a:srgbClr val="00000A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𝑋𝐻</m:t>
                      </m:r>
                      <m:r>
                        <a:rPr lang="en-US" i="1">
                          <a:solidFill>
                            <a:srgbClr val="00000A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br>
                  <a:rPr lang="en-US" i="1" dirty="0">
                    <a:solidFill>
                      <a:srgbClr val="00000A"/>
                    </a:solidFill>
                    <a:latin typeface="Cambria Math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</a:br>
                <a:endParaRPr lang="en-CZ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99E157-59B8-0B4D-B239-3D5008026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800" y="951953"/>
                <a:ext cx="3530600" cy="369397"/>
              </a:xfrm>
              <a:prstGeom prst="rect">
                <a:avLst/>
              </a:prstGeom>
              <a:blipFill>
                <a:blip r:embed="rId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A4F7FD-2B06-1042-83BA-32E5F58540A2}"/>
                  </a:ext>
                </a:extLst>
              </p:cNvPr>
              <p:cNvSpPr txBox="1"/>
              <p:nvPr/>
            </p:nvSpPr>
            <p:spPr>
              <a:xfrm>
                <a:off x="3595602" y="1321350"/>
                <a:ext cx="5069016" cy="1439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 hangingPunct="0">
                  <a:lnSpc>
                    <a:spcPct val="20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Z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solidFill>
                            <a:srgbClr val="00000A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CZ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CZ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][</m:t>
                          </m:r>
                          <m:sSup>
                            <m:sSupPr>
                              <m:ctrlPr>
                                <a:rPr lang="en-CZ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𝑋𝐻</m:t>
                          </m:r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i="1">
                          <a:solidFill>
                            <a:srgbClr val="00000A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.           →  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CZ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𝑋𝐻</m:t>
                          </m:r>
                        </m:e>
                      </m:d>
                      <m:r>
                        <a:rPr lang="en-US" i="1">
                          <a:solidFill>
                            <a:srgbClr val="00000A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CZ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][</m:t>
                          </m:r>
                          <m:sSup>
                            <m:sSupPr>
                              <m:ctrlPr>
                                <a:rPr lang="en-CZ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]</m:t>
                          </m:r>
                          <m:r>
                            <m:rPr>
                              <m:nor/>
                            </m:rPr>
                            <a:rPr lang="en-CZ" sz="1200" dirty="0">
                              <a:solidFill>
                                <a:srgbClr val="00000A"/>
                              </a:solidFill>
                              <a:latin typeface="Liberation Serif"/>
                              <a:ea typeface="DejaVu Sans"/>
                              <a:cs typeface="Lohit Hindi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CZ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A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. </m:t>
                      </m:r>
                    </m:oMath>
                  </m:oMathPara>
                </a14:m>
                <a:endParaRPr lang="en-CZ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A4F7FD-2B06-1042-83BA-32E5F5854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602" y="1321350"/>
                <a:ext cx="5069016" cy="14397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6CC304-4533-C248-BF88-FAA14449C3C6}"/>
                  </a:ext>
                </a:extLst>
              </p:cNvPr>
              <p:cNvSpPr txBox="1"/>
              <p:nvPr/>
            </p:nvSpPr>
            <p:spPr>
              <a:xfrm>
                <a:off x="3187700" y="2683290"/>
                <a:ext cx="6070600" cy="1019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lnSpc>
                    <a:spcPct val="150000"/>
                  </a:lnSpc>
                  <a:tabLst>
                    <a:tab pos="11049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Z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𝑋𝐻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𝑡𝑜𝑡</m:t>
                          </m:r>
                        </m:sup>
                      </m:sSup>
                      <m:r>
                        <a:rPr lang="en-US" i="1">
                          <a:solidFill>
                            <a:srgbClr val="00000A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]=</m:t>
                      </m:r>
                      <m:sSup>
                        <m:sSupPr>
                          <m:ctrlPr>
                            <a:rPr lang="en-CZ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i="1">
                          <a:solidFill>
                            <a:srgbClr val="00000A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]+ </m:t>
                      </m:r>
                      <m:f>
                        <m:fPr>
                          <m:ctrlPr>
                            <a:rPr lang="en-CZ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CZ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]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CZ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CZ" i="1">
                                      <a:solidFill>
                                        <a:srgbClr val="00000A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A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[</m:t>
                                  </m:r>
                                  <m:r>
                                    <a:rPr lang="en-US" i="1">
                                      <a:solidFill>
                                        <a:srgbClr val="00000A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A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CZ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A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=(</m:t>
                      </m:r>
                      <m:f>
                        <m:fPr>
                          <m:ctrlPr>
                            <a:rPr lang="en-CZ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Z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CZ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CZ" i="1">
                                      <a:solidFill>
                                        <a:srgbClr val="00000A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A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A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CZ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A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CZ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i="1">
                          <a:solidFill>
                            <a:srgbClr val="00000A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en-CZ" sz="1200" dirty="0">
                  <a:solidFill>
                    <a:srgbClr val="00000A"/>
                  </a:solidFill>
                  <a:latin typeface="Liberation Serif"/>
                  <a:ea typeface="DejaVu Sans"/>
                  <a:cs typeface="Lohit Hindi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6CC304-4533-C248-BF88-FAA14449C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700" y="2683290"/>
                <a:ext cx="6070600" cy="10198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2BF8F1-FE85-A542-BD82-4CDA685327F9}"/>
                  </a:ext>
                </a:extLst>
              </p:cNvPr>
              <p:cNvSpPr txBox="1"/>
              <p:nvPr/>
            </p:nvSpPr>
            <p:spPr>
              <a:xfrm>
                <a:off x="3187701" y="3670816"/>
                <a:ext cx="6702135" cy="9829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lnSpc>
                    <a:spcPct val="150000"/>
                  </a:lnSpc>
                  <a:tabLst>
                    <a:tab pos="11049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Z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i="1">
                          <a:solidFill>
                            <a:srgbClr val="00000A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]=(</m:t>
                      </m:r>
                      <m:f>
                        <m:fPr>
                          <m:ctrlPr>
                            <a:rPr lang="en-CZ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Z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CZ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CZ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CZ" i="1">
                                      <a:solidFill>
                                        <a:srgbClr val="00000A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A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A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rgbClr val="00000A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CZ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𝑋𝐻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𝑡𝑜𝑡</m:t>
                          </m:r>
                        </m:sup>
                      </m:sSup>
                      <m:r>
                        <a:rPr lang="en-US" i="1">
                          <a:solidFill>
                            <a:srgbClr val="00000A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]</m:t>
                      </m:r>
                      <m:r>
                        <a:rPr lang="en-US">
                          <a:solidFill>
                            <a:srgbClr val="00000A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;       </m:t>
                      </m:r>
                      <m:r>
                        <a:rPr lang="en-US" i="1">
                          <a:solidFill>
                            <a:srgbClr val="00000A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n-US" i="1">
                          <a:solidFill>
                            <a:srgbClr val="00000A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𝑋𝐻</m:t>
                      </m:r>
                      <m:r>
                        <a:rPr lang="en-US" i="1">
                          <a:solidFill>
                            <a:srgbClr val="00000A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]=(</m:t>
                      </m:r>
                      <m:f>
                        <m:fPr>
                          <m:ctrlPr>
                            <a:rPr lang="en-CZ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CZ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CZ" i="1">
                                      <a:solidFill>
                                        <a:srgbClr val="00000A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A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A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CZ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CZ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CZ" i="1">
                                      <a:solidFill>
                                        <a:srgbClr val="00000A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A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A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rgbClr val="00000A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CZ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𝑋𝐻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𝑡𝑜𝑡</m:t>
                          </m:r>
                        </m:sup>
                      </m:sSup>
                      <m:r>
                        <a:rPr lang="en-US" i="1">
                          <a:solidFill>
                            <a:srgbClr val="00000A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en-CZ" sz="1200" dirty="0">
                  <a:solidFill>
                    <a:srgbClr val="00000A"/>
                  </a:solidFill>
                  <a:latin typeface="Liberation Serif"/>
                  <a:ea typeface="DejaVu Sans"/>
                  <a:cs typeface="Lohit Hindi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2BF8F1-FE85-A542-BD82-4CDA68532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701" y="3670816"/>
                <a:ext cx="6702135" cy="9829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B500C0-3BC8-444A-87A2-69BAD1C11A30}"/>
                  </a:ext>
                </a:extLst>
              </p:cNvPr>
              <p:cNvSpPr txBox="1"/>
              <p:nvPr/>
            </p:nvSpPr>
            <p:spPr>
              <a:xfrm>
                <a:off x="2534230" y="4798202"/>
                <a:ext cx="4572000" cy="8994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Z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CZ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>
                          <a:solidFill>
                            <a:srgbClr val="00000A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A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CZ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k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CZ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CZ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DejaVu Sans"/>
                              <a:cs typeface="Lohit Hindi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DejaVu Sans"/>
                              <a:cs typeface="Lohit Hindi"/>
                            </a:rPr>
                            <m:t>𝑋𝐻</m:t>
                          </m:r>
                        </m:e>
                      </m:d>
                      <m:r>
                        <a:rPr lang="en-US" i="1">
                          <a:solidFill>
                            <a:srgbClr val="00000A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CZ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k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CZ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</m:d>
                      <m:r>
                        <a:rPr lang="en-US" i="1">
                          <a:solidFill>
                            <a:srgbClr val="00000A"/>
                          </a:solidFill>
                          <a:latin typeface="Cambria Math" panose="02040503050406030204" pitchFamily="18" charset="0"/>
                          <a:ea typeface="DejaVu Sans"/>
                          <a:cs typeface="Lohit Hindi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CZ" i="1">
                              <a:solidFill>
                                <a:srgbClr val="00000A"/>
                              </a:solidFill>
                              <a:latin typeface="Cambria Math" panose="02040503050406030204" pitchFamily="18" charset="0"/>
                              <a:ea typeface="DejaVu Sans"/>
                              <a:cs typeface="Lohit Hindi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CZ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DejaVu Sans"/>
                                  <a:cs typeface="Lohit Hindi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DejaVu Sans"/>
                                  <a:cs typeface="Lohit Hindi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A"/>
                                  </a:solidFill>
                                  <a:latin typeface="Cambria Math" panose="02040503050406030204" pitchFamily="18" charset="0"/>
                                  <a:ea typeface="DejaVu Sans"/>
                                  <a:cs typeface="Lohit Hindi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rgbClr val="00000A"/>
                          </a:solidFill>
                          <a:latin typeface="Cambria Math" panose="02040503050406030204" pitchFamily="18" charset="0"/>
                          <a:ea typeface="DejaVu Sans"/>
                          <a:cs typeface="Lohit Hindi"/>
                        </a:rPr>
                        <m:t>= </m:t>
                      </m:r>
                    </m:oMath>
                  </m:oMathPara>
                </a14:m>
                <a:endParaRPr lang="en-CZ" sz="1200" dirty="0">
                  <a:solidFill>
                    <a:srgbClr val="00000A"/>
                  </a:solidFill>
                  <a:latin typeface="Liberation Serif"/>
                  <a:ea typeface="DejaVu Sans"/>
                  <a:cs typeface="Lohit Hindi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B500C0-3BC8-444A-87A2-69BAD1C11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230" y="4798202"/>
                <a:ext cx="4572000" cy="8994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647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3" descr="apoptoza">
            <a:extLst>
              <a:ext uri="{FF2B5EF4-FFF2-40B4-BE49-F238E27FC236}">
                <a16:creationId xmlns:a16="http://schemas.microsoft.com/office/drawing/2014/main" id="{A445FC13-D24B-7E43-9E01-98D712AD6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99" y="1003544"/>
            <a:ext cx="9156852" cy="537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1BF667-B909-7546-8817-EAD282629D72}"/>
              </a:ext>
            </a:extLst>
          </p:cNvPr>
          <p:cNvSpPr txBox="1"/>
          <p:nvPr/>
        </p:nvSpPr>
        <p:spPr>
          <a:xfrm>
            <a:off x="2782747" y="182798"/>
            <a:ext cx="7098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Au(I)NHC </a:t>
            </a:r>
            <a:r>
              <a:rPr lang="en-US" b="1" dirty="0" err="1">
                <a:solidFill>
                  <a:srgbClr val="000000"/>
                </a:solidFill>
              </a:rPr>
              <a:t>linkaged</a:t>
            </a:r>
            <a:r>
              <a:rPr lang="en-US" b="1" dirty="0">
                <a:solidFill>
                  <a:srgbClr val="000000"/>
                </a:solidFill>
              </a:rPr>
              <a:t> structure block correct functioning of </a:t>
            </a:r>
            <a:r>
              <a:rPr lang="en-US" b="1" dirty="0" err="1"/>
              <a:t>TrxR</a:t>
            </a:r>
            <a:r>
              <a:rPr lang="en-US" b="1" dirty="0"/>
              <a:t> enzyme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013020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_TrxR">
            <a:extLst>
              <a:ext uri="{FF2B5EF4-FFF2-40B4-BE49-F238E27FC236}">
                <a16:creationId xmlns:a16="http://schemas.microsoft.com/office/drawing/2014/main" id="{6CBE1856-5C7D-3441-A884-4C53B4B27D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81064" y="1161113"/>
            <a:ext cx="4307129" cy="37118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BB8DF4-9622-2242-BDA1-3209DCF1CA44}"/>
              </a:ext>
            </a:extLst>
          </p:cNvPr>
          <p:cNvSpPr txBox="1"/>
          <p:nvPr/>
        </p:nvSpPr>
        <p:spPr>
          <a:xfrm>
            <a:off x="2230055" y="486137"/>
            <a:ext cx="348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dirty="0"/>
              <a:t>X-ray structure of monomer of TrxR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50BCBB-AE48-6742-B656-BEC5CB44CF8F}"/>
              </a:ext>
            </a:extLst>
          </p:cNvPr>
          <p:cNvSpPr txBox="1"/>
          <p:nvPr/>
        </p:nvSpPr>
        <p:spPr>
          <a:xfrm>
            <a:off x="1651323" y="4958224"/>
            <a:ext cx="85999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Z" sz="1400" dirty="0"/>
              <a:t>    Q.CHENG,T.SANDALOVA,Y.LINDQVIST,E.S.ARNER                    </a:t>
            </a:r>
          </a:p>
          <a:p>
            <a:r>
              <a:rPr lang="en-CZ" sz="1400" dirty="0"/>
              <a:t>CRYSTAL STRUCTURE AND CATALYSIS OF THE SELENOPROTEIN THIOREDOXIN REDUCTASE                                     </a:t>
            </a:r>
          </a:p>
          <a:p>
            <a:r>
              <a:rPr lang="en-CZ" sz="1400" dirty="0"/>
              <a:t>J.BIOL.CHEM.,  284,  3998 (2009)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4BCCDEE-84F7-7544-B3F6-D3D14D3C899D}"/>
              </a:ext>
            </a:extLst>
          </p:cNvPr>
          <p:cNvCxnSpPr/>
          <p:nvPr/>
        </p:nvCxnSpPr>
        <p:spPr>
          <a:xfrm>
            <a:off x="4591292" y="2338086"/>
            <a:ext cx="902825" cy="1388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FD0DE1-ABCD-3E46-8B40-79321923DE68}"/>
              </a:ext>
            </a:extLst>
          </p:cNvPr>
          <p:cNvCxnSpPr/>
          <p:nvPr/>
        </p:nvCxnSpPr>
        <p:spPr>
          <a:xfrm>
            <a:off x="2819018" y="3579472"/>
            <a:ext cx="555584" cy="72920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36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85B7D40-B5FB-1F4D-8B00-831286E1D921}"/>
              </a:ext>
            </a:extLst>
          </p:cNvPr>
          <p:cNvSpPr/>
          <p:nvPr/>
        </p:nvSpPr>
        <p:spPr>
          <a:xfrm>
            <a:off x="2680866" y="3529234"/>
            <a:ext cx="4933539" cy="34771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1FE1F0DA-CF7B-3A4A-B997-32B3E4A91FA2}"/>
              </a:ext>
            </a:extLst>
          </p:cNvPr>
          <p:cNvSpPr txBox="1"/>
          <p:nvPr/>
        </p:nvSpPr>
        <p:spPr>
          <a:xfrm>
            <a:off x="4311651" y="9253538"/>
            <a:ext cx="519113" cy="2095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indent="143510" algn="just">
              <a:spcAft>
                <a:spcPts val="1000"/>
              </a:spcAft>
            </a:pPr>
            <a:r>
              <a:rPr lang="cs-CZ" sz="750" b="1">
                <a:ea typeface="SimSun" panose="02010600030101010101" pitchFamily="2" charset="-122"/>
                <a:cs typeface="Times New Roman" panose="02020603050405020304" pitchFamily="18" charset="0"/>
              </a:rPr>
              <a:t>37</a:t>
            </a:r>
            <a:endParaRPr lang="cs-CZ" sz="1100" b="1">
              <a:latin typeface="Cambria Math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0AC1AC-91A3-784C-9129-B995A9A9ADFB}"/>
              </a:ext>
            </a:extLst>
          </p:cNvPr>
          <p:cNvGrpSpPr/>
          <p:nvPr/>
        </p:nvGrpSpPr>
        <p:grpSpPr>
          <a:xfrm>
            <a:off x="2303454" y="419344"/>
            <a:ext cx="1447800" cy="1738313"/>
            <a:chOff x="1394937" y="2480657"/>
            <a:chExt cx="1447800" cy="173831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A0ECEED-2CD4-8048-90BD-1A2F2FB19EAA}"/>
                </a:ext>
              </a:extLst>
            </p:cNvPr>
            <p:cNvSpPr/>
            <p:nvPr/>
          </p:nvSpPr>
          <p:spPr>
            <a:xfrm>
              <a:off x="1394937" y="2480657"/>
              <a:ext cx="1447800" cy="1738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39CB8020-EDCD-3346-B171-E50129D2D17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78784" y="2568462"/>
            <a:ext cx="1080105" cy="15627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596900" imgH="876300" progId="ChemDraw.Document.6.0">
                    <p:embed/>
                  </p:oleObj>
                </mc:Choice>
                <mc:Fallback>
                  <p:oleObj r:id="rId2" imgW="596900" imgH="876300" progId="ChemDraw.Document.6.0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39CB8020-EDCD-3346-B171-E50129D2D17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8784" y="2568462"/>
                          <a:ext cx="1080105" cy="156270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8">
            <a:extLst>
              <a:ext uri="{FF2B5EF4-FFF2-40B4-BE49-F238E27FC236}">
                <a16:creationId xmlns:a16="http://schemas.microsoft.com/office/drawing/2014/main" id="{79031C46-E4C3-2849-A6CE-98B716F7D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0366" y="3848779"/>
            <a:ext cx="2760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cs-CZ" sz="1100" b="1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endParaRPr lang="en-US" altLang="cs-CZ"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678EA5CC-41D1-C240-B0DD-713ECB994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0896" y="74514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456E2F-1A1B-BF42-9680-45ABC1EA061D}"/>
              </a:ext>
            </a:extLst>
          </p:cNvPr>
          <p:cNvSpPr/>
          <p:nvPr/>
        </p:nvSpPr>
        <p:spPr>
          <a:xfrm>
            <a:off x="3461184" y="3374424"/>
            <a:ext cx="38941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err="1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Oxidized</a:t>
            </a:r>
            <a:r>
              <a:rPr lang="cs-CZ" sz="16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cs-CZ" sz="1600" b="1" dirty="0" err="1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upper</a:t>
            </a:r>
            <a:r>
              <a:rPr lang="cs-CZ" sz="16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and </a:t>
            </a:r>
            <a:r>
              <a:rPr lang="cs-CZ" sz="1600" b="1" dirty="0" err="1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reduced</a:t>
            </a:r>
            <a:r>
              <a:rPr lang="cs-CZ" sz="16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600" b="1" dirty="0" err="1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forms</a:t>
            </a:r>
            <a:r>
              <a:rPr lang="cs-CZ" sz="16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cs-CZ" sz="1600" b="1" dirty="0" err="1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lower</a:t>
            </a:r>
            <a:r>
              <a:rPr lang="cs-CZ" sz="16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cs-CZ" sz="1600" b="1" dirty="0" err="1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cs-CZ" sz="16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600" b="1" dirty="0" err="1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cs-CZ" sz="16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600" b="1" dirty="0" err="1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active</a:t>
            </a:r>
            <a:r>
              <a:rPr lang="cs-CZ" sz="16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600" b="1" dirty="0" err="1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site</a:t>
            </a:r>
            <a:r>
              <a:rPr lang="cs-CZ" sz="16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in </a:t>
            </a:r>
            <a:r>
              <a:rPr lang="cs-CZ" sz="1600" b="1" dirty="0" err="1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thioredoxin</a:t>
            </a:r>
            <a:r>
              <a:rPr lang="cs-CZ" sz="16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600" b="1" dirty="0" err="1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reductase</a:t>
            </a:r>
            <a:r>
              <a:rPr lang="cs-CZ" sz="16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cs-CZ" sz="1600" b="1" dirty="0" err="1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Trx-R</a:t>
            </a:r>
            <a:r>
              <a:rPr lang="cs-CZ" sz="16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endParaRPr lang="en-US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444210-4569-D64B-B51A-9BE95C1BD948}"/>
              </a:ext>
            </a:extLst>
          </p:cNvPr>
          <p:cNvSpPr/>
          <p:nvPr/>
        </p:nvSpPr>
        <p:spPr>
          <a:xfrm>
            <a:off x="1761173" y="137817"/>
            <a:ext cx="8535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presently studied problem: </a:t>
            </a:r>
            <a:r>
              <a:rPr lang="en-US" b="1" dirty="0">
                <a:solidFill>
                  <a:srgbClr val="000000"/>
                </a:solidFill>
              </a:rPr>
              <a:t>QM/MM study on Au(I) linkage structure </a:t>
            </a:r>
            <a:r>
              <a:rPr lang="en-US" b="1" dirty="0"/>
              <a:t>in </a:t>
            </a:r>
            <a:r>
              <a:rPr lang="en-US" b="1" dirty="0" err="1"/>
              <a:t>TrxR</a:t>
            </a:r>
            <a:r>
              <a:rPr lang="en-US" b="1" dirty="0"/>
              <a:t> enzyme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5BC8A06-5F2D-E650-2D40-EF7BFF48CD1D}"/>
              </a:ext>
            </a:extLst>
          </p:cNvPr>
          <p:cNvGrpSpPr/>
          <p:nvPr/>
        </p:nvGrpSpPr>
        <p:grpSpPr>
          <a:xfrm>
            <a:off x="3890547" y="507149"/>
            <a:ext cx="2638428" cy="2815694"/>
            <a:chOff x="4744384" y="1504709"/>
            <a:chExt cx="2638428" cy="2815694"/>
          </a:xfrm>
        </p:grpSpPr>
        <p:pic>
          <p:nvPicPr>
            <p:cNvPr id="11270" name="Picture 40" descr="zlato_117">
              <a:extLst>
                <a:ext uri="{FF2B5EF4-FFF2-40B4-BE49-F238E27FC236}">
                  <a16:creationId xmlns:a16="http://schemas.microsoft.com/office/drawing/2014/main" id="{37D48611-3F7B-9241-A9E8-F3719AC4B1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9" t="8862" r="32442" b="6200"/>
            <a:stretch>
              <a:fillRect/>
            </a:stretch>
          </p:blipFill>
          <p:spPr bwMode="auto">
            <a:xfrm rot="16200000">
              <a:off x="5335755" y="1050977"/>
              <a:ext cx="1455683" cy="2638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9" name="Picture 39" descr="zlato_120">
              <a:extLst>
                <a:ext uri="{FF2B5EF4-FFF2-40B4-BE49-F238E27FC236}">
                  <a16:creationId xmlns:a16="http://schemas.microsoft.com/office/drawing/2014/main" id="{45B87513-3D3F-E143-8DDE-EF7488A59E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01" t="11002" r="33434" b="3419"/>
            <a:stretch>
              <a:fillRect/>
            </a:stretch>
          </p:blipFill>
          <p:spPr bwMode="auto">
            <a:xfrm rot="16200000">
              <a:off x="5434508" y="2372099"/>
              <a:ext cx="1258182" cy="2638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CC45EBF-6A3F-2A40-AFCF-F9539FEEA69F}"/>
                </a:ext>
              </a:extLst>
            </p:cNvPr>
            <p:cNvSpPr/>
            <p:nvPr/>
          </p:nvSpPr>
          <p:spPr>
            <a:xfrm>
              <a:off x="5567423" y="1504709"/>
              <a:ext cx="868101" cy="995423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B932E30-0A5A-9A49-B4C1-9AF97749D06B}"/>
                </a:ext>
              </a:extLst>
            </p:cNvPr>
            <p:cNvSpPr/>
            <p:nvPr/>
          </p:nvSpPr>
          <p:spPr>
            <a:xfrm>
              <a:off x="5831115" y="2247587"/>
              <a:ext cx="868101" cy="995423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</p:grpSp>
      <p:pic>
        <p:nvPicPr>
          <p:cNvPr id="19" name="Obrázek 47">
            <a:extLst>
              <a:ext uri="{FF2B5EF4-FFF2-40B4-BE49-F238E27FC236}">
                <a16:creationId xmlns:a16="http://schemas.microsoft.com/office/drawing/2014/main" id="{F3BE8F0C-1536-1C42-834C-2EF0029BF05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7301" y="4145299"/>
            <a:ext cx="3816734" cy="2644337"/>
          </a:xfrm>
          <a:prstGeom prst="rect">
            <a:avLst/>
          </a:prstGeom>
        </p:spPr>
      </p:pic>
      <p:pic>
        <p:nvPicPr>
          <p:cNvPr id="13" name="Picture 12" descr="A group of colorful spheres&#10;&#10;Description automatically generated">
            <a:extLst>
              <a:ext uri="{FF2B5EF4-FFF2-40B4-BE49-F238E27FC236}">
                <a16:creationId xmlns:a16="http://schemas.microsoft.com/office/drawing/2014/main" id="{FF8F2838-08F2-EB1C-B369-EB708E1414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63304"/>
            <a:ext cx="3548535" cy="3617039"/>
          </a:xfrm>
          <a:prstGeom prst="rect">
            <a:avLst/>
          </a:prstGeom>
        </p:spPr>
      </p:pic>
      <p:pic>
        <p:nvPicPr>
          <p:cNvPr id="15" name="Picture 14" descr="A structure of a molecule&#10;&#10;Description automatically generated">
            <a:extLst>
              <a:ext uri="{FF2B5EF4-FFF2-40B4-BE49-F238E27FC236}">
                <a16:creationId xmlns:a16="http://schemas.microsoft.com/office/drawing/2014/main" id="{A52922E3-3C0F-B619-34DD-ACA94FFEC1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5716" y="1282100"/>
            <a:ext cx="3548536" cy="3617040"/>
          </a:xfrm>
          <a:prstGeom prst="rect">
            <a:avLst/>
          </a:prstGeom>
        </p:spPr>
      </p:pic>
      <p:pic>
        <p:nvPicPr>
          <p:cNvPr id="18" name="Picture 17" descr="A close-up of a molecule&#10;&#10;Description automatically generated">
            <a:extLst>
              <a:ext uri="{FF2B5EF4-FFF2-40B4-BE49-F238E27FC236}">
                <a16:creationId xmlns:a16="http://schemas.microsoft.com/office/drawing/2014/main" id="{18C896EA-24C5-149E-2FED-C31BC01FFE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6049" y="1280688"/>
            <a:ext cx="3548535" cy="361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9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579</Words>
  <Application>Microsoft Macintosh PowerPoint</Application>
  <PresentationFormat>Widescreen</PresentationFormat>
  <Paragraphs>55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Cambria Math</vt:lpstr>
      <vt:lpstr>Liberation Serif</vt:lpstr>
      <vt:lpstr>Symbol</vt:lpstr>
      <vt:lpstr>Times New Roman</vt:lpstr>
      <vt:lpstr>Wingdings</vt:lpstr>
      <vt:lpstr>Office Theme</vt:lpstr>
      <vt:lpstr>Document</vt:lpstr>
      <vt:lpstr>Equation</vt:lpstr>
      <vt:lpstr>ChemDraw.Document.6.0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 Bur</dc:creator>
  <cp:lastModifiedBy>Jar Bur</cp:lastModifiedBy>
  <cp:revision>7</cp:revision>
  <dcterms:created xsi:type="dcterms:W3CDTF">2021-10-18T08:02:26Z</dcterms:created>
  <dcterms:modified xsi:type="dcterms:W3CDTF">2023-10-11T14:54:17Z</dcterms:modified>
</cp:coreProperties>
</file>