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7" r:id="rId2"/>
    <p:sldId id="287" r:id="rId3"/>
    <p:sldId id="292" r:id="rId4"/>
    <p:sldId id="322" r:id="rId5"/>
    <p:sldId id="323" r:id="rId6"/>
    <p:sldId id="324" r:id="rId7"/>
    <p:sldId id="325" r:id="rId8"/>
    <p:sldId id="326" r:id="rId9"/>
    <p:sldId id="327" r:id="rId10"/>
    <p:sldId id="333" r:id="rId11"/>
    <p:sldId id="328" r:id="rId12"/>
    <p:sldId id="293" r:id="rId13"/>
    <p:sldId id="329" r:id="rId14"/>
    <p:sldId id="294" r:id="rId15"/>
    <p:sldId id="330" r:id="rId16"/>
    <p:sldId id="331" r:id="rId17"/>
    <p:sldId id="332" r:id="rId18"/>
    <p:sldId id="261" r:id="rId19"/>
    <p:sldId id="278" r:id="rId20"/>
    <p:sldId id="279" r:id="rId21"/>
    <p:sldId id="304" r:id="rId22"/>
    <p:sldId id="306" r:id="rId23"/>
    <p:sldId id="310" r:id="rId24"/>
    <p:sldId id="311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286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8E9"/>
    <a:srgbClr val="000050"/>
    <a:srgbClr val="FFF2D9"/>
    <a:srgbClr val="FFCC99"/>
    <a:srgbClr val="000099"/>
    <a:srgbClr val="6666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 snapToGrid="0"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notesViewPr>
    <p:cSldViewPr snapToGrid="0"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6600"/>
            </a:gs>
            <a:gs pos="100000">
              <a:srgbClr val="99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D12FD-108F-4D0D-98FB-46BC51D8A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FDE-D724-4645-81B2-898EA1A98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8763-1D83-48AB-9603-FA9E78CFD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938F-2B2F-491C-8136-5ED0E62DA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828B-1CEB-452C-8B1C-AEF088AFA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457F-928A-4D41-B87A-48E84FCAC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C98-B5D2-4A11-9391-9796525A1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E43-D1E5-4A98-85EA-279569398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199C-11A8-4E6B-BBDA-C74E5B550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6D60-3226-48C6-8309-92CBB0F80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8E2A-294D-48D5-BB1C-F7F43B260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D3D7-CA6A-4161-9A93-D4266EF6E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00865B-1929-4790-AD77-DCFB088DD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PREDNASK\U3V\hloubeni.mpeg" TargetMode="Externa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79600" y="4343400"/>
            <a:ext cx="54689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Specifické vlastnosti laseru jako zdroje optického záření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6238" y="3624263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P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rincip 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laseru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71588" y="5943600"/>
            <a:ext cx="65722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V čem mohou být lasery nebezpečné ?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2370138" y="317500"/>
            <a:ext cx="4406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chemeClr val="tx2"/>
                </a:solidFill>
                <a:latin typeface="Arial" charset="0"/>
              </a:rPr>
              <a:t>L  A  S  E  R</a:t>
            </a:r>
            <a:endParaRPr lang="cs-CZ" sz="5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33650" y="5229225"/>
            <a:ext cx="4162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Typy laserů a jejich využití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178435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Krize klasické fyziky na přelomu 19. a 20. století, vznik k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vantov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ých představ o interakci optického záření s látkami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63850" y="2941638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Stimulovaná emise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2" grpId="0" autoUpdateAnimBg="0"/>
      <p:bldP spid="26639" grpId="0" autoUpdateAnimBg="0"/>
      <p:bldP spid="26640" grpId="0" autoUpdateAnimBg="0"/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8171" y="2056686"/>
            <a:ext cx="8229600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</a:rPr>
              <a:t>Elektromagnetické záření může předávat energii pouze po jednotlivých kvantech</a:t>
            </a:r>
            <a:r>
              <a:rPr lang="cs-CZ" sz="2400" dirty="0">
                <a:latin typeface="Arial" charset="0"/>
              </a:rPr>
              <a:t>: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Foton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990033"/>
                </a:solidFill>
                <a:latin typeface="Arial" charset="0"/>
              </a:rPr>
              <a:t>Kvantum elektromagnetického záření (kvazičástice)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energie</a:t>
            </a:r>
            <a:r>
              <a:rPr lang="cs-CZ" sz="2400" dirty="0">
                <a:solidFill>
                  <a:srgbClr val="990033"/>
                </a:solidFill>
                <a:latin typeface="Arial" charset="0"/>
              </a:rPr>
              <a:t>                                            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</a:rPr>
              <a:t>rychlost  </a:t>
            </a:r>
            <a:r>
              <a:rPr lang="cs-CZ" i="1" dirty="0"/>
              <a:t>c</a:t>
            </a:r>
            <a:r>
              <a:rPr lang="cs-CZ" sz="2400" dirty="0">
                <a:latin typeface="Arial" charset="0"/>
              </a:rPr>
              <a:t>   </a:t>
            </a:r>
            <a:endParaRPr lang="en-US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h</a:t>
            </a:r>
            <a:r>
              <a:rPr lang="cs-CZ" sz="2400" dirty="0" err="1" smtClean="0">
                <a:latin typeface="Arial" charset="0"/>
              </a:rPr>
              <a:t>motnost</a:t>
            </a:r>
            <a:r>
              <a:rPr lang="en-US" sz="2400" dirty="0" smtClean="0">
                <a:latin typeface="Arial" charset="0"/>
              </a:rPr>
              <a:t> </a:t>
            </a:r>
            <a:endParaRPr lang="cs-CZ" sz="2400" dirty="0">
              <a:latin typeface="Arial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52" name="Object 16"/>
          <p:cNvGraphicFramePr>
            <a:graphicFrameLocks noChangeAspect="1"/>
          </p:cNvGraphicFramePr>
          <p:nvPr/>
        </p:nvGraphicFramePr>
        <p:xfrm>
          <a:off x="2155393" y="5080987"/>
          <a:ext cx="4352925" cy="608013"/>
        </p:xfrm>
        <a:graphic>
          <a:graphicData uri="http://schemas.openxmlformats.org/presentationml/2006/ole">
            <p:oleObj spid="_x0000_s51203" name="Rovnice" r:id="rId3" imgW="1701800" imgH="241300" progId="Equation.3">
              <p:embed/>
            </p:oleObj>
          </a:graphicData>
        </a:graphic>
      </p:graphicFrame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56" name="Object 20"/>
          <p:cNvGraphicFramePr>
            <a:graphicFrameLocks noChangeAspect="1"/>
          </p:cNvGraphicFramePr>
          <p:nvPr/>
        </p:nvGraphicFramePr>
        <p:xfrm>
          <a:off x="2784936" y="5937250"/>
          <a:ext cx="4002087" cy="920750"/>
        </p:xfrm>
        <a:graphic>
          <a:graphicData uri="http://schemas.openxmlformats.org/presentationml/2006/ole">
            <p:oleObj spid="_x0000_s51205" name="Rovnice" r:id="rId4" imgW="1701720" imgH="393480" progId="Equation.3">
              <p:embed/>
            </p:oleObj>
          </a:graphicData>
        </a:graphic>
      </p:graphicFrame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5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Skupina 17"/>
          <p:cNvGrpSpPr/>
          <p:nvPr/>
        </p:nvGrpSpPr>
        <p:grpSpPr>
          <a:xfrm>
            <a:off x="1785938" y="2994025"/>
            <a:ext cx="5661025" cy="1348173"/>
            <a:chOff x="1785938" y="2994025"/>
            <a:chExt cx="5661025" cy="1348173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3973513" y="3837373"/>
              <a:ext cx="3233737" cy="504825"/>
            </a:xfrm>
            <a:prstGeom prst="wedgeRoundRectCallout">
              <a:avLst>
                <a:gd name="adj1" fmla="val 5818"/>
                <a:gd name="adj2" fmla="val -134082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výstupní práce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20" name="Object 13"/>
            <p:cNvGraphicFramePr>
              <a:graphicFrameLocks noChangeAspect="1"/>
            </p:cNvGraphicFramePr>
            <p:nvPr/>
          </p:nvGraphicFramePr>
          <p:xfrm>
            <a:off x="1785938" y="2994025"/>
            <a:ext cx="5661025" cy="511175"/>
          </p:xfrm>
          <a:graphic>
            <a:graphicData uri="http://schemas.openxmlformats.org/presentationml/2006/ole">
              <p:oleObj spid="_x0000_s51206" name="Rovnice" r:id="rId6" imgW="238752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p:oleObj spid="_x0000_s12294" name="Equation" r:id="rId3" imgW="1562100" imgH="304800" progId="">
              <p:embed/>
            </p:oleObj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p:oleObj spid="_x0000_s13318" name="Equation" r:id="rId3" imgW="1562100" imgH="304800" progId="">
              <p:embed/>
            </p:oleObj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4475" y="1968500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768600" y="2101850"/>
          <a:ext cx="3194050" cy="1300163"/>
        </p:xfrm>
        <a:graphic>
          <a:graphicData uri="http://schemas.openxmlformats.org/presentationml/2006/ole">
            <p:oleObj spid="_x0000_s14339" name="Equation" r:id="rId3" imgW="1384300" imgH="558800" progId="">
              <p:embed/>
            </p:oleObj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94209" y="156762"/>
            <a:ext cx="8770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3200" b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8988" y="379412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p:oleObj spid="_x0000_s14353" name="Equation" r:id="rId4" imgW="1828800" imgH="558800" progId="">
                <p:embed/>
              </p:oleObj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43275" y="3319463"/>
            <a:ext cx="3375025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9699"/>
                <a:gd name="adj2" fmla="val 145421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389" cy="284"/>
            </a:xfrm>
            <a:prstGeom prst="wedgeRoundRectCallout">
              <a:avLst>
                <a:gd name="adj1" fmla="val 11625"/>
                <a:gd name="adj2" fmla="val -163028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9547" y="3217032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1607" y="4950968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05774" y="1389848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5380" name="Equation" r:id="rId3" imgW="1384300" imgH="558800" progId="">
              <p:embed/>
            </p:oleObj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5381" name="Equation" r:id="rId4" imgW="1828800" imgH="558800" progId="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6407" name="Equation" r:id="rId3" imgW="1384300" imgH="558800" progId="">
              <p:embed/>
            </p:oleObj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6408" name="Equation" r:id="rId4" imgW="1828800" imgH="55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Inverzní populace stavů 0 a 1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7430" name="Equation" r:id="rId3" imgW="1384300" imgH="558800" progId="">
              <p:embed/>
            </p:oleObj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7431" name="Equation" r:id="rId4" imgW="1828800" imgH="558800" progId="">
              <p:embed/>
            </p:oleObj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68550" y="254000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FFCC66"/>
                </a:solidFill>
                <a:latin typeface="Arial" charset="0"/>
              </a:rPr>
              <a:t>L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ight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A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mplification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by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S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timulated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E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mission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of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R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adiation</a:t>
            </a: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3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Zavedení optické zpětné vazby - </a:t>
            </a:r>
            <a:r>
              <a:rPr lang="cs-CZ" sz="2400" i="1">
                <a:solidFill>
                  <a:schemeClr val="accent1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3525" y="414338"/>
            <a:ext cx="60753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Od 70. let 19. stolet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í: </a:t>
            </a:r>
          </a:p>
          <a:p>
            <a:pPr algn="ctr">
              <a:lnSpc>
                <a:spcPct val="95000"/>
              </a:lnSpc>
              <a:defRPr/>
            </a:pPr>
            <a:endParaRPr lang="cs-CZ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Optické záření je elektromagnetické vlnění </a:t>
            </a: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určitém frekvenčním oboru</a:t>
            </a:r>
          </a:p>
        </p:txBody>
      </p:sp>
      <p:pic>
        <p:nvPicPr>
          <p:cNvPr id="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204" y="3173027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polarizace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4663" y="384175"/>
            <a:ext cx="56546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200" b="1">
                <a:solidFill>
                  <a:schemeClr val="tx2"/>
                </a:solidFill>
                <a:latin typeface="Arial" charset="0"/>
              </a:rPr>
              <a:t>Typy laserů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17588" y="1831975"/>
            <a:ext cx="71072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5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hlavní rozdělení podle aktivního media</a:t>
            </a:r>
          </a:p>
          <a:p>
            <a:pPr>
              <a:spcBef>
                <a:spcPct val="105000"/>
              </a:spcBef>
            </a:pPr>
            <a:r>
              <a:rPr lang="cs-CZ" sz="1800">
                <a:solidFill>
                  <a:srgbClr val="FFFF66"/>
                </a:solidFill>
                <a:latin typeface="Arial" charset="0"/>
              </a:rPr>
              <a:t>      </a:t>
            </a:r>
            <a:r>
              <a:rPr lang="cs-CZ" sz="2400" b="1">
                <a:solidFill>
                  <a:schemeClr val="accent1"/>
                </a:solidFill>
                <a:latin typeface="Arial" charset="0"/>
              </a:rPr>
              <a:t>plynové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pevnolátkové, (polovodičové)	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kapalinové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He-Ne laser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plynový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400" b="1">
                <a:solidFill>
                  <a:schemeClr val="tx2"/>
                </a:solidFill>
                <a:latin typeface="Arial" charset="0"/>
              </a:rPr>
              <a:t>na neutrálních atomech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0900" y="1185863"/>
            <a:ext cx="744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kontinuální, pevná vlnová délka viditelná (obvykle 633nm)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mechanismus přenosu excitační energie od He k Ne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2532" name="Picture 6" descr="HeNe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70827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eNevys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2759075"/>
            <a:ext cx="253841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85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příměs v krystalu, přenos energie na příměs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optické čerpání – výbojka, LED, polovodičový laser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pevná vlnová délka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pulsní, ale může být i kontinuální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blízká infračervená oblast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5" name="Picture 6" descr="ruby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088" y="2805113"/>
            <a:ext cx="3429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aktmedSol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3" y="3532188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Nd:YAG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pevnolátkový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6362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zářivá rekombinace elektronů a děr na P-N přechodu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fixní vlnová délka, nejčastěji v červené nebo blízké infračervené oblasti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vysoká účinnost, levný, malé rozměry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horší kvalita záření (divergence, módy)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79" name="Picture 5" descr="polovodice_pasove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2911475"/>
            <a:ext cx="31384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GaAs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polovodičový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600" b="1">
                <a:solidFill>
                  <a:srgbClr val="FFF8E9"/>
                </a:solidFill>
                <a:latin typeface="Arial" charset="0"/>
              </a:rPr>
              <a:t>Využití laserů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Optické snímače, optický záznam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40176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Snímače čárkových kódů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CD disky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tiskárny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Optická čidla a sondy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8" name="Picture 5" descr="carkovy_k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158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epa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3160713"/>
            <a:ext cx="4902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Komunikace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903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Vláknové komunikace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Komunikace volným prostorem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2" name="Picture 5" descr="Pep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57313"/>
            <a:ext cx="39020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obrábění – řezání, vrtání, hloubení, atd.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676" name="Picture 5" descr="Pep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679575"/>
            <a:ext cx="2432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epa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588" y="1717675"/>
            <a:ext cx="26781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hloubeni.mpe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005263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Mikroobrábění, laserová litografie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0" name="Picture 5" descr="Pep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22750"/>
            <a:ext cx="3295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ep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846263"/>
            <a:ext cx="48910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25" y="4446588"/>
            <a:ext cx="3343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1219200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s látkami </a:t>
            </a:r>
          </a:p>
          <a:p>
            <a:pPr algn="ctr">
              <a:lnSpc>
                <a:spcPct val="95000"/>
              </a:lnSpc>
            </a:pPr>
            <a:r>
              <a:rPr lang="cs-CZ">
                <a:solidFill>
                  <a:schemeClr val="bg1"/>
                </a:solidFill>
                <a:latin typeface="Arial" charset="0"/>
              </a:rPr>
              <a:t>(zdánlivě 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err="1">
                <a:latin typeface="Arial" charset="0"/>
              </a:rPr>
              <a:t>elmag</a:t>
            </a:r>
            <a:r>
              <a:rPr lang="cs-CZ" sz="2000" b="1" dirty="0">
                <a:latin typeface="Arial" charset="0"/>
              </a:rPr>
              <a:t> pole</a:t>
            </a: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</a:t>
            </a:r>
            <a:r>
              <a:rPr lang="cs-CZ" sz="2000" dirty="0">
                <a:latin typeface="Arial" charset="0"/>
              </a:rPr>
              <a:t>na </a:t>
            </a:r>
            <a:r>
              <a:rPr lang="cs-CZ" sz="2000" dirty="0" smtClean="0">
                <a:latin typeface="Arial" charset="0"/>
              </a:rPr>
              <a:t>elektrické náboje </a:t>
            </a:r>
            <a:r>
              <a:rPr lang="cs-CZ" sz="2000" dirty="0">
                <a:latin typeface="Arial" charset="0"/>
              </a:rPr>
              <a:t>Lorentzovou silou, </a:t>
            </a:r>
          </a:p>
          <a:p>
            <a:r>
              <a:rPr lang="cs-CZ" sz="2000" dirty="0">
                <a:latin typeface="Arial" charset="0"/>
              </a:rPr>
              <a:t>                     </a:t>
            </a:r>
            <a:r>
              <a:rPr lang="cs-CZ" sz="2000" dirty="0" smtClean="0">
                <a:latin typeface="Arial" charset="0"/>
              </a:rPr>
              <a:t>vyvolává tedy </a:t>
            </a:r>
            <a:r>
              <a:rPr lang="cs-CZ" sz="2000" b="1" dirty="0" smtClean="0">
                <a:latin typeface="Arial" charset="0"/>
              </a:rPr>
              <a:t>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Lékařské aplikace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725613"/>
            <a:ext cx="8061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Dermatologie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Fotodynamická terapie 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Laserový skalpel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Oftalmologie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Diagnostika (endoskopie, infračervená tomografie ?)</a:t>
            </a:r>
            <a:endParaRPr lang="en-US" sz="24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938" y="173038"/>
            <a:ext cx="196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Pe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38" y="3930650"/>
            <a:ext cx="5340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0425" y="217488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Výzkum, analýza a technologie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63613" y="901700"/>
            <a:ext cx="6838950" cy="26162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Optická spektroskopie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Ramanův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časově-rozlišená měření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mikrofluorimetrie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                         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n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elineární spektroskopie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elastický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dynamický a Brillouienův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fotoakustická spektroskopie</a:t>
            </a:r>
            <a:endParaRPr lang="en-US" sz="2000">
              <a:solidFill>
                <a:srgbClr val="FFF8E9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9013" y="3873500"/>
            <a:ext cx="6813550" cy="20002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Aktivní použití laseru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 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laserové ablace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řízená fotochemie a fotodegradace</a:t>
            </a: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rgbClr val="FFF8E9"/>
                </a:solidFill>
                <a:latin typeface="Arial" charset="0"/>
              </a:rPr>
              <a:t>		 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řízená polymerace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mikromanipulace a laserová pinseta</a:t>
            </a:r>
          </a:p>
          <a:p>
            <a:pPr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76350" y="423863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V čem jsou lasery nebezpečné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0063" y="1606550"/>
            <a:ext cx="8142287" cy="854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Hlavní nebezpečí pro</a:t>
            </a:r>
            <a:r>
              <a:rPr lang="cs-CZ" sz="2000" b="1">
                <a:latin typeface="Arial" charset="0"/>
              </a:rPr>
              <a:t> zrak – 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oproti klasickým zdrojům </a:t>
            </a:r>
            <a:r>
              <a:rPr lang="cs-CZ" sz="2000" u="sng">
                <a:latin typeface="Arial" charset="0"/>
              </a:rPr>
              <a:t>úzký svazek a velká rovnoběžnost</a:t>
            </a:r>
          </a:p>
        </p:txBody>
      </p:sp>
      <p:pic>
        <p:nvPicPr>
          <p:cNvPr id="32773" name="Picture 5" descr="Pep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3114675"/>
            <a:ext cx="45148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p:oleObj spid="_x0000_s6167" r:id="rId3" imgW="1866900" imgH="292100" progId="">
                <p:embed/>
              </p:oleObj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912938"/>
            <a:ext cx="8529637" cy="804862"/>
            <a:chOff x="387" y="1205"/>
            <a:chExt cx="5373" cy="507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272"/>
              <a:ext cx="1322" cy="318"/>
            </a:xfrm>
            <a:prstGeom prst="wedgeRoundRectCallout">
              <a:avLst>
                <a:gd name="adj1" fmla="val 27986"/>
                <a:gd name="adj2" fmla="val 11320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zářivost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1020763" y="3724275"/>
            <a:ext cx="5216525" cy="504825"/>
          </a:xfrm>
          <a:prstGeom prst="wedgeRoundRectCallout">
            <a:avLst>
              <a:gd name="adj1" fmla="val 21727"/>
              <a:gd name="adj2" fmla="val -109750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áření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absolutně černého tělesa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4257676" y="2716213"/>
            <a:ext cx="1198563" cy="914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4098925"/>
            <a:ext cx="7566025" cy="974725"/>
            <a:chOff x="448" y="2582"/>
            <a:chExt cx="4766" cy="614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p:oleObj spid="_x0000_s6158" name="Equation" r:id="rId4" imgW="1295400" imgH="279400" progId="">
                <p:embed/>
              </p:oleObj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3963" y="2582"/>
              <a:ext cx="1251" cy="318"/>
            </a:xfrm>
            <a:prstGeom prst="wedgeRoundRectCallout">
              <a:avLst>
                <a:gd name="adj1" fmla="val -70384"/>
                <a:gd name="adj2" fmla="val 7326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1293813" y="4837113"/>
            <a:ext cx="7281862" cy="1225550"/>
            <a:chOff x="815" y="3047"/>
            <a:chExt cx="4587" cy="772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880" y="3475"/>
            <a:ext cx="1968" cy="344"/>
          </p:xfrm>
          <a:graphic>
            <a:graphicData uri="http://schemas.openxmlformats.org/presentationml/2006/ole">
              <p:oleObj spid="_x0000_s6155" r:id="rId5" imgW="1523339" imgH="266584" progId="">
                <p:embed/>
              </p:oleObj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4077" y="3047"/>
              <a:ext cx="1325" cy="318"/>
            </a:xfrm>
            <a:prstGeom prst="wedgeRoundRectCallout">
              <a:avLst>
                <a:gd name="adj1" fmla="val -32736"/>
                <a:gd name="adj2" fmla="val 9780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p:oleObj spid="_x0000_s7175" name="SPW 8.0 Graph" r:id="rId3" imgW="5515661" imgH="4267505" progId="SigmaPlotGraphicObject.11">
              <p:embed/>
            </p:oleObj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665663"/>
            <a:chOff x="288" y="1160"/>
            <a:chExt cx="5184" cy="2939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990033"/>
                  </a:solidFill>
                  <a:latin typeface="Arial" charset="0"/>
                </a:rPr>
                <a:t>Teoreticky lze odvodit za </a:t>
              </a:r>
              <a:r>
                <a:rPr lang="cs-CZ" sz="2400" b="1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/>
          </p:nvGraphicFramePr>
          <p:xfrm>
            <a:off x="1456" y="1599"/>
            <a:ext cx="2437" cy="737"/>
          </p:xfrm>
          <a:graphic>
            <a:graphicData uri="http://schemas.openxmlformats.org/presentationml/2006/ole">
              <p:oleObj spid="_x0000_s8200" name="Equation" r:id="rId3" imgW="1905000" imgH="571500" progId="">
                <p:embed/>
              </p:oleObj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2254" y="3597"/>
              <a:ext cx="2037" cy="318"/>
            </a:xfrm>
            <a:prstGeom prst="wedgeRoundRectCallout">
              <a:avLst>
                <a:gd name="adj1" fmla="val -47738"/>
                <a:gd name="adj2" fmla="val -1341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8202" name="Object 16"/>
            <p:cNvGraphicFramePr>
              <a:graphicFrameLocks noChangeAspect="1"/>
            </p:cNvGraphicFramePr>
            <p:nvPr/>
          </p:nvGraphicFramePr>
          <p:xfrm>
            <a:off x="1328" y="3020"/>
            <a:ext cx="3364" cy="412"/>
          </p:xfrm>
          <a:graphic>
            <a:graphicData uri="http://schemas.openxmlformats.org/presentationml/2006/ole">
              <p:oleObj spid="_x0000_s8202" name="Equation" r:id="rId4" imgW="1968500" imgH="241300" progId="">
                <p:embed/>
              </p:oleObj>
            </a:graphicData>
          </a:graphic>
        </p:graphicFrame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p:oleObj spid="_x0000_s9221" name="Snímek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8171" y="2056686"/>
            <a:ext cx="8229600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</a:rPr>
              <a:t>Elektromagnetické záření může předávat energii pouze po jednotlivých kvantech</a:t>
            </a:r>
            <a:r>
              <a:rPr lang="cs-CZ" sz="2400" dirty="0">
                <a:latin typeface="Arial" charset="0"/>
              </a:rPr>
              <a:t>: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rgbClr val="990033"/>
                </a:solidFill>
                <a:latin typeface="Arial" charset="0"/>
              </a:rPr>
              <a:t>                                         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85938" y="2994025"/>
            <a:ext cx="5661025" cy="1348173"/>
            <a:chOff x="1785938" y="2994025"/>
            <a:chExt cx="5661025" cy="1348173"/>
          </a:xfrm>
        </p:grpSpPr>
        <p:sp>
          <p:nvSpPr>
            <p:cNvPr id="10246" name="AutoShape 10"/>
            <p:cNvSpPr>
              <a:spLocks noChangeArrowheads="1"/>
            </p:cNvSpPr>
            <p:nvPr/>
          </p:nvSpPr>
          <p:spPr bwMode="auto">
            <a:xfrm>
              <a:off x="3973513" y="3837373"/>
              <a:ext cx="3233737" cy="504825"/>
            </a:xfrm>
            <a:prstGeom prst="wedgeRoundRectCallout">
              <a:avLst>
                <a:gd name="adj1" fmla="val 5818"/>
                <a:gd name="adj2" fmla="val -134082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výstupní práce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10249" name="Object 13"/>
            <p:cNvGraphicFramePr>
              <a:graphicFrameLocks noChangeAspect="1"/>
            </p:cNvGraphicFramePr>
            <p:nvPr/>
          </p:nvGraphicFramePr>
          <p:xfrm>
            <a:off x="1785938" y="2994025"/>
            <a:ext cx="5661025" cy="511175"/>
          </p:xfrm>
          <a:graphic>
            <a:graphicData uri="http://schemas.openxmlformats.org/presentationml/2006/ole">
              <p:oleObj spid="_x0000_s10249" name="Rovnice" r:id="rId3" imgW="2387520" imgH="215640" progId="Equation.3">
                <p:embed/>
              </p:oleObj>
            </a:graphicData>
          </a:graphic>
        </p:graphicFrame>
      </p:grp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4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837</Words>
  <Application>Microsoft Office PowerPoint</Application>
  <PresentationFormat>Předvádění na obrazovce (4:3)</PresentationFormat>
  <Paragraphs>255</Paragraphs>
  <Slides>32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Default Design</vt:lpstr>
      <vt:lpstr>Equation</vt:lpstr>
      <vt:lpstr>SPW 8.0 Graph</vt:lpstr>
      <vt:lpstr>Snímek</vt:lpstr>
      <vt:lpstr>Editor rovnic 3.0</vt:lpstr>
      <vt:lpstr>Rovnice</vt:lpstr>
      <vt:lpstr>Snímek 1</vt:lpstr>
      <vt:lpstr>Snímek 2</vt:lpstr>
      <vt:lpstr>Snímek 3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Kvantová povaha neelastické interakce</vt:lpstr>
      <vt:lpstr>Vyzařování atomů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Company>Fyzikální ústav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UMAX</dc:creator>
  <cp:lastModifiedBy>Josef Stepanek</cp:lastModifiedBy>
  <cp:revision>181</cp:revision>
  <dcterms:created xsi:type="dcterms:W3CDTF">2002-08-27T16:21:44Z</dcterms:created>
  <dcterms:modified xsi:type="dcterms:W3CDTF">2015-02-20T15:40:47Z</dcterms:modified>
</cp:coreProperties>
</file>