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964" r:id="rId2"/>
    <p:sldId id="966" r:id="rId3"/>
    <p:sldId id="967" r:id="rId4"/>
    <p:sldId id="987" r:id="rId5"/>
    <p:sldId id="972" r:id="rId6"/>
    <p:sldId id="968" r:id="rId7"/>
    <p:sldId id="960" r:id="rId8"/>
    <p:sldId id="940" r:id="rId9"/>
    <p:sldId id="984" r:id="rId10"/>
    <p:sldId id="985" r:id="rId11"/>
    <p:sldId id="986" r:id="rId12"/>
    <p:sldId id="969" r:id="rId13"/>
    <p:sldId id="970" r:id="rId14"/>
    <p:sldId id="971" r:id="rId15"/>
    <p:sldId id="976" r:id="rId16"/>
    <p:sldId id="977" r:id="rId17"/>
    <p:sldId id="959" r:id="rId18"/>
    <p:sldId id="961" r:id="rId19"/>
    <p:sldId id="943" r:id="rId20"/>
    <p:sldId id="946" r:id="rId21"/>
    <p:sldId id="949" r:id="rId22"/>
    <p:sldId id="952" r:id="rId23"/>
    <p:sldId id="963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6600"/>
    <a:srgbClr val="FFCC66"/>
    <a:srgbClr val="FFFF99"/>
    <a:srgbClr val="FF3300"/>
    <a:srgbClr val="00CC00"/>
    <a:srgbClr val="FF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469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8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45DB51-24FD-4FA7-9491-4C1677245F1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2365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BE22D-4A1F-428F-82B7-2AFF8B7D1502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78730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311A-E89C-4933-87D4-81A0B043CE22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7779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4812-405B-440B-A19D-1BC494C51D17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374331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83BF-D6FA-4DF2-8054-A666142668F8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85047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969C-A720-4094-9963-FCA1F230C73D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22061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19F7-A751-4D4A-B574-999867DA4E6E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4290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752F9-2C59-4AA1-BE54-05920E4FE411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15926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0CBD5-A64F-4EBF-9242-A72DE6355E4C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5500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080BD-D48C-41C4-BC74-E4078F235046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380957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F1AC7-9473-4E64-8D53-9319810E1F0C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79048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C8A82-19A6-4617-A883-5F89352B6937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44859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D1A2-7D40-42DA-87EC-43EDB42B6FF0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  <p:extLst>
      <p:ext uri="{BB962C8B-B14F-4D97-AF65-F5344CB8AC3E}">
        <p14:creationId xmlns:p14="http://schemas.microsoft.com/office/powerpoint/2010/main" val="207946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cs-CZ" smtClean="0"/>
              <a:t>Cliquez pour modifier les styles du texte du masque</a:t>
            </a:r>
          </a:p>
          <a:p>
            <a:pPr lvl="1"/>
            <a:r>
              <a:rPr lang="fr-FR" altLang="cs-CZ" smtClean="0"/>
              <a:t>Deuxième niveau</a:t>
            </a:r>
          </a:p>
          <a:p>
            <a:pPr lvl="2"/>
            <a:r>
              <a:rPr lang="fr-FR" altLang="cs-CZ" smtClean="0"/>
              <a:t>Troisième niveau</a:t>
            </a:r>
          </a:p>
          <a:p>
            <a:pPr lvl="3"/>
            <a:r>
              <a:rPr lang="fr-FR" altLang="cs-CZ" smtClean="0"/>
              <a:t>Quatrième niveau</a:t>
            </a:r>
          </a:p>
          <a:p>
            <a:pPr lvl="4"/>
            <a:r>
              <a:rPr lang="fr-FR" altLang="cs-CZ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6A638B-BC68-4853-8EE1-C82B5EFA7711}" type="slidenum">
              <a:rPr lang="fr-FR" altLang="cs-CZ"/>
              <a:pPr>
                <a:defRPr/>
              </a:pPr>
              <a:t>‹#›</a:t>
            </a:fld>
            <a:endParaRPr lang="fr-FR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.cas.cz/struktura/observatore/ceska-regionalni-seismicka-sit/mapa/" TargetMode="External"/><Relationship Id="rId2" Type="http://schemas.openxmlformats.org/officeDocument/2006/relationships/hyperlink" Target="http://seis12.karlov.mff.cuni.cz/greece/stat_map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is.edu/hq/programs/gs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feus-eu.org/" TargetMode="External"/><Relationship Id="rId2" Type="http://schemas.openxmlformats.org/officeDocument/2006/relationships/hyperlink" Target="http://www.emsc-csem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ofon.gfz-potsdam.de/" TargetMode="External"/><Relationship Id="rId5" Type="http://schemas.openxmlformats.org/officeDocument/2006/relationships/hyperlink" Target="http://www.iris.edu/hq/" TargetMode="External"/><Relationship Id="rId4" Type="http://schemas.openxmlformats.org/officeDocument/2006/relationships/hyperlink" Target="http://www.usgs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eofon.gfz-potsdam.de/waveform/status/index.php" TargetMode="External"/><Relationship Id="rId2" Type="http://schemas.openxmlformats.org/officeDocument/2006/relationships/hyperlink" Target="http://alomax.free.fr/seisgram/seedlin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eofon.gfz-potsdam.de/waveform/archive/network.php?ncode=G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5VXGmdnA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60640" y="1412776"/>
            <a:ext cx="48782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b="1" dirty="0" smtClean="0"/>
              <a:t>Zakládáme </a:t>
            </a:r>
          </a:p>
          <a:p>
            <a:r>
              <a:rPr lang="cs-CZ" sz="7200" b="1" dirty="0" smtClean="0"/>
              <a:t>seismickou </a:t>
            </a:r>
          </a:p>
          <a:p>
            <a:r>
              <a:rPr lang="cs-CZ" sz="7200" b="1" dirty="0" smtClean="0"/>
              <a:t>stanici</a:t>
            </a:r>
            <a:endParaRPr lang="cs-CZ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12857"/>
            <a:ext cx="7772400" cy="1143000"/>
          </a:xfrm>
          <a:noFill/>
          <a:ln/>
        </p:spPr>
        <p:txBody>
          <a:bodyPr/>
          <a:lstStyle/>
          <a:p>
            <a:r>
              <a:rPr lang="en-US" altLang="cs-CZ" dirty="0" smtClean="0">
                <a:solidFill>
                  <a:srgbClr val="FFFF00"/>
                </a:solidFill>
              </a:rPr>
              <a:t>Z</a:t>
            </a:r>
            <a:r>
              <a:rPr lang="cs-CZ" altLang="cs-CZ" dirty="0" err="1" smtClean="0">
                <a:solidFill>
                  <a:srgbClr val="FFFF00"/>
                </a:solidFill>
              </a:rPr>
              <a:t>emětřesení</a:t>
            </a:r>
            <a:r>
              <a:rPr lang="cs-CZ" altLang="cs-CZ" dirty="0" smtClean="0">
                <a:solidFill>
                  <a:srgbClr val="FFFF00"/>
                </a:solidFill>
              </a:rPr>
              <a:t> </a:t>
            </a:r>
            <a:r>
              <a:rPr lang="en-US" altLang="cs-CZ" dirty="0" smtClean="0">
                <a:solidFill>
                  <a:srgbClr val="FFFF00"/>
                </a:solidFill>
              </a:rPr>
              <a:t>a</a:t>
            </a:r>
            <a:r>
              <a:rPr lang="cs-CZ" altLang="cs-CZ" dirty="0" smtClean="0">
                <a:solidFill>
                  <a:srgbClr val="FFFF00"/>
                </a:solidFill>
              </a:rPr>
              <a:t> </a:t>
            </a:r>
            <a:r>
              <a:rPr lang="cs-CZ" altLang="cs-CZ" dirty="0">
                <a:solidFill>
                  <a:srgbClr val="FFFF00"/>
                </a:solidFill>
              </a:rPr>
              <a:t>šum</a:t>
            </a:r>
          </a:p>
        </p:txBody>
      </p:sp>
      <p:pic>
        <p:nvPicPr>
          <p:cNvPr id="151557" name="Picture 5" descr="pec200905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403860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6" descr="drum0905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313"/>
            <a:ext cx="4038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755650" y="5157788"/>
            <a:ext cx="7664450" cy="730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cs-CZ" sz="1400">
                <a:solidFill>
                  <a:schemeClr val="tx1"/>
                </a:solidFill>
              </a:rPr>
              <a:t>2009-05-16   00:53:49.8</a:t>
            </a:r>
            <a:r>
              <a:rPr lang="cs-CZ" altLang="cs-CZ" sz="1400">
                <a:solidFill>
                  <a:schemeClr val="tx1"/>
                </a:solidFill>
              </a:rPr>
              <a:t>  </a:t>
            </a:r>
            <a:r>
              <a:rPr lang="en-US" altLang="cs-CZ" sz="1400">
                <a:solidFill>
                  <a:schemeClr val="tx1"/>
                </a:solidFill>
              </a:rPr>
              <a:t>31.52S</a:t>
            </a:r>
            <a:r>
              <a:rPr lang="cs-CZ" altLang="cs-CZ" sz="1400">
                <a:solidFill>
                  <a:schemeClr val="tx1"/>
                </a:solidFill>
              </a:rPr>
              <a:t>  </a:t>
            </a:r>
            <a:r>
              <a:rPr lang="en-US" altLang="cs-CZ" sz="1400">
                <a:solidFill>
                  <a:schemeClr val="tx1"/>
                </a:solidFill>
              </a:rPr>
              <a:t>178.84W  30</a:t>
            </a:r>
            <a:r>
              <a:rPr lang="cs-CZ" altLang="cs-CZ" sz="1400">
                <a:solidFill>
                  <a:schemeClr val="tx1"/>
                </a:solidFill>
              </a:rPr>
              <a:t>  </a:t>
            </a:r>
            <a:r>
              <a:rPr lang="en-US" altLang="cs-CZ" sz="1400">
                <a:solidFill>
                  <a:schemeClr val="tx1"/>
                </a:solidFill>
              </a:rPr>
              <a:t>Mw6.4</a:t>
            </a:r>
            <a:r>
              <a:rPr lang="cs-CZ" altLang="cs-CZ" sz="1400">
                <a:solidFill>
                  <a:schemeClr val="tx1"/>
                </a:solidFill>
              </a:rPr>
              <a:t>	</a:t>
            </a:r>
            <a:r>
              <a:rPr lang="en-US" altLang="cs-CZ" sz="1400">
                <a:solidFill>
                  <a:schemeClr val="tx1"/>
                </a:solidFill>
              </a:rPr>
              <a:t>KERMADEC ISLANDS REGION</a:t>
            </a:r>
            <a:endParaRPr lang="cs-CZ" altLang="cs-CZ" sz="1400">
              <a:solidFill>
                <a:schemeClr val="tx1"/>
              </a:solidFill>
            </a:endParaRPr>
          </a:p>
          <a:p>
            <a:pPr algn="l"/>
            <a:r>
              <a:rPr lang="en-US" altLang="cs-CZ" sz="1400">
                <a:solidFill>
                  <a:schemeClr val="tx1"/>
                </a:solidFill>
              </a:rPr>
              <a:t>2009-05-16   01:05:59.8</a:t>
            </a:r>
            <a:r>
              <a:rPr lang="cs-CZ" altLang="cs-CZ" sz="1400">
                <a:solidFill>
                  <a:schemeClr val="tx1"/>
                </a:solidFill>
              </a:rPr>
              <a:t>  </a:t>
            </a:r>
            <a:r>
              <a:rPr lang="en-US" altLang="cs-CZ" sz="1400">
                <a:solidFill>
                  <a:schemeClr val="tx1"/>
                </a:solidFill>
              </a:rPr>
              <a:t>31.39S</a:t>
            </a:r>
            <a:r>
              <a:rPr lang="cs-CZ" altLang="cs-CZ" sz="1400">
                <a:solidFill>
                  <a:schemeClr val="tx1"/>
                </a:solidFill>
              </a:rPr>
              <a:t>  1</a:t>
            </a:r>
            <a:r>
              <a:rPr lang="en-US" altLang="cs-CZ" sz="1400">
                <a:solidFill>
                  <a:schemeClr val="tx1"/>
                </a:solidFill>
              </a:rPr>
              <a:t>77.98W  50</a:t>
            </a:r>
            <a:r>
              <a:rPr lang="cs-CZ" altLang="cs-CZ" sz="1400">
                <a:solidFill>
                  <a:schemeClr val="tx1"/>
                </a:solidFill>
              </a:rPr>
              <a:t>  </a:t>
            </a:r>
            <a:r>
              <a:rPr lang="en-US" altLang="cs-CZ" sz="1400">
                <a:solidFill>
                  <a:schemeClr val="tx1"/>
                </a:solidFill>
              </a:rPr>
              <a:t>mb5.2</a:t>
            </a:r>
            <a:r>
              <a:rPr lang="cs-CZ" altLang="cs-CZ" sz="1400">
                <a:solidFill>
                  <a:schemeClr val="tx1"/>
                </a:solidFill>
              </a:rPr>
              <a:t>	</a:t>
            </a:r>
            <a:r>
              <a:rPr lang="en-US" altLang="cs-CZ" sz="1400">
                <a:solidFill>
                  <a:schemeClr val="tx1"/>
                </a:solidFill>
              </a:rPr>
              <a:t>KERMADEC ISLANDS REGION</a:t>
            </a:r>
          </a:p>
          <a:p>
            <a:pPr algn="l"/>
            <a:r>
              <a:rPr lang="en-US" altLang="cs-CZ" sz="1400">
                <a:solidFill>
                  <a:schemeClr val="tx1"/>
                </a:solidFill>
              </a:rPr>
              <a:t>2009-05-16   18:22:28.8</a:t>
            </a:r>
            <a:r>
              <a:rPr lang="cs-CZ" altLang="cs-CZ" sz="1400">
                <a:solidFill>
                  <a:schemeClr val="tx1"/>
                </a:solidFill>
              </a:rPr>
              <a:t>  </a:t>
            </a:r>
            <a:r>
              <a:rPr lang="en-US" altLang="cs-CZ" sz="1400">
                <a:solidFill>
                  <a:schemeClr val="tx1"/>
                </a:solidFill>
              </a:rPr>
              <a:t>56.31N</a:t>
            </a:r>
            <a:r>
              <a:rPr lang="cs-CZ" altLang="cs-CZ" sz="1400">
                <a:solidFill>
                  <a:schemeClr val="tx1"/>
                </a:solidFill>
              </a:rPr>
              <a:t>  </a:t>
            </a:r>
            <a:r>
              <a:rPr lang="en-US" altLang="cs-CZ" sz="1400">
                <a:solidFill>
                  <a:schemeClr val="tx1"/>
                </a:solidFill>
              </a:rPr>
              <a:t>152.76W  30</a:t>
            </a:r>
            <a:r>
              <a:rPr lang="cs-CZ" altLang="cs-CZ" sz="1400">
                <a:solidFill>
                  <a:schemeClr val="tx1"/>
                </a:solidFill>
              </a:rPr>
              <a:t>  </a:t>
            </a:r>
            <a:r>
              <a:rPr lang="en-US" altLang="cs-CZ" sz="1400">
                <a:solidFill>
                  <a:schemeClr val="tx1"/>
                </a:solidFill>
              </a:rPr>
              <a:t>Mw5.8</a:t>
            </a:r>
            <a:r>
              <a:rPr lang="cs-CZ" altLang="cs-CZ" sz="1400">
                <a:solidFill>
                  <a:schemeClr val="tx1"/>
                </a:solidFill>
              </a:rPr>
              <a:t>	</a:t>
            </a:r>
            <a:r>
              <a:rPr lang="en-US" altLang="cs-CZ" sz="1400">
                <a:solidFill>
                  <a:schemeClr val="tx1"/>
                </a:solidFill>
              </a:rPr>
              <a:t>KODIAK ISLAND REGION, ALASKA</a:t>
            </a:r>
          </a:p>
        </p:txBody>
      </p:sp>
      <p:sp>
        <p:nvSpPr>
          <p:cNvPr id="151560" name="Oval 8"/>
          <p:cNvSpPr>
            <a:spLocks noChangeArrowheads="1"/>
          </p:cNvSpPr>
          <p:nvPr/>
        </p:nvSpPr>
        <p:spPr bwMode="auto">
          <a:xfrm rot="1617748">
            <a:off x="2771775" y="2924175"/>
            <a:ext cx="1081088" cy="8651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1561" name="Oval 9"/>
          <p:cNvSpPr>
            <a:spLocks noChangeArrowheads="1"/>
          </p:cNvSpPr>
          <p:nvPr/>
        </p:nvSpPr>
        <p:spPr bwMode="auto">
          <a:xfrm>
            <a:off x="4500563" y="1557338"/>
            <a:ext cx="4175125" cy="5032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1562" name="Oval 10"/>
          <p:cNvSpPr>
            <a:spLocks noChangeArrowheads="1"/>
          </p:cNvSpPr>
          <p:nvPr/>
        </p:nvSpPr>
        <p:spPr bwMode="auto">
          <a:xfrm>
            <a:off x="4500563" y="3860800"/>
            <a:ext cx="4175125" cy="5032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51563" name="AutoShape 11"/>
          <p:cNvCxnSpPr>
            <a:cxnSpLocks noChangeShapeType="1"/>
            <a:stCxn id="151560" idx="7"/>
            <a:endCxn id="151561" idx="2"/>
          </p:cNvCxnSpPr>
          <p:nvPr/>
        </p:nvCxnSpPr>
        <p:spPr bwMode="auto">
          <a:xfrm flipV="1">
            <a:off x="3797300" y="1809750"/>
            <a:ext cx="690563" cy="14351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564" name="AutoShape 12"/>
          <p:cNvCxnSpPr>
            <a:cxnSpLocks noChangeShapeType="1"/>
            <a:stCxn id="151560" idx="7"/>
            <a:endCxn id="151562" idx="2"/>
          </p:cNvCxnSpPr>
          <p:nvPr/>
        </p:nvCxnSpPr>
        <p:spPr bwMode="auto">
          <a:xfrm>
            <a:off x="3797300" y="3244850"/>
            <a:ext cx="690563" cy="86836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565" name="Oval 13"/>
          <p:cNvSpPr>
            <a:spLocks noChangeArrowheads="1"/>
          </p:cNvSpPr>
          <p:nvPr/>
        </p:nvSpPr>
        <p:spPr bwMode="auto">
          <a:xfrm>
            <a:off x="1258888" y="3068638"/>
            <a:ext cx="792162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1566" name="Oval 14"/>
          <p:cNvSpPr>
            <a:spLocks noChangeArrowheads="1"/>
          </p:cNvSpPr>
          <p:nvPr/>
        </p:nvSpPr>
        <p:spPr bwMode="auto">
          <a:xfrm>
            <a:off x="6732588" y="3357563"/>
            <a:ext cx="792162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151567" name="AutoShape 15"/>
          <p:cNvCxnSpPr>
            <a:cxnSpLocks noChangeShapeType="1"/>
            <a:stCxn id="151565" idx="6"/>
            <a:endCxn id="151566" idx="2"/>
          </p:cNvCxnSpPr>
          <p:nvPr/>
        </p:nvCxnSpPr>
        <p:spPr bwMode="auto">
          <a:xfrm>
            <a:off x="2063750" y="3321050"/>
            <a:ext cx="4656138" cy="2889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755650" y="5949950"/>
            <a:ext cx="5487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cs-CZ" sz="1400">
                <a:solidFill>
                  <a:schemeClr val="tx1"/>
                </a:solidFill>
              </a:rPr>
              <a:t>2009-05-16   15:37:40.7</a:t>
            </a:r>
            <a:r>
              <a:rPr lang="cs-CZ" altLang="cs-CZ" sz="1400">
                <a:solidFill>
                  <a:schemeClr val="tx1"/>
                </a:solidFill>
              </a:rPr>
              <a:t>  </a:t>
            </a:r>
            <a:r>
              <a:rPr lang="en-US" altLang="cs-CZ" sz="1400">
                <a:solidFill>
                  <a:schemeClr val="tx1"/>
                </a:solidFill>
              </a:rPr>
              <a:t>51.29N</a:t>
            </a:r>
            <a:r>
              <a:rPr lang="cs-CZ" altLang="cs-CZ" sz="1400">
                <a:solidFill>
                  <a:schemeClr val="tx1"/>
                </a:solidFill>
              </a:rPr>
              <a:t>  </a:t>
            </a:r>
            <a:r>
              <a:rPr lang="en-US" altLang="cs-CZ" sz="1400">
                <a:solidFill>
                  <a:schemeClr val="tx1"/>
                </a:solidFill>
              </a:rPr>
              <a:t>16.02E  </a:t>
            </a:r>
            <a:r>
              <a:rPr lang="cs-CZ" altLang="cs-CZ" sz="1400">
                <a:solidFill>
                  <a:schemeClr val="tx1"/>
                </a:solidFill>
              </a:rPr>
              <a:t>  </a:t>
            </a:r>
            <a:r>
              <a:rPr lang="en-US" altLang="cs-CZ" sz="1400">
                <a:solidFill>
                  <a:schemeClr val="tx1"/>
                </a:solidFill>
              </a:rPr>
              <a:t>12</a:t>
            </a:r>
            <a:r>
              <a:rPr lang="cs-CZ" altLang="cs-CZ" sz="1400">
                <a:solidFill>
                  <a:schemeClr val="tx1"/>
                </a:solidFill>
              </a:rPr>
              <a:t>   </a:t>
            </a:r>
            <a:r>
              <a:rPr lang="en-US" altLang="cs-CZ" sz="1400">
                <a:solidFill>
                  <a:schemeClr val="tx1"/>
                </a:solidFill>
              </a:rPr>
              <a:t>ML3.3</a:t>
            </a:r>
            <a:r>
              <a:rPr lang="cs-CZ" altLang="cs-CZ" sz="1400">
                <a:solidFill>
                  <a:schemeClr val="tx1"/>
                </a:solidFill>
              </a:rPr>
              <a:t>	</a:t>
            </a:r>
            <a:r>
              <a:rPr lang="en-US" altLang="cs-CZ" sz="1400">
                <a:solidFill>
                  <a:schemeClr val="tx1"/>
                </a:solidFill>
              </a:rPr>
              <a:t>POLAND</a:t>
            </a:r>
          </a:p>
        </p:txBody>
      </p:sp>
    </p:spTree>
    <p:extLst>
      <p:ext uri="{BB962C8B-B14F-4D97-AF65-F5344CB8AC3E}">
        <p14:creationId xmlns:p14="http://schemas.microsoft.com/office/powerpoint/2010/main" val="40550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 animBg="1"/>
      <p:bldP spid="151560" grpId="0" animBg="1"/>
      <p:bldP spid="151561" grpId="0" animBg="1"/>
      <p:bldP spid="151562" grpId="0" animBg="1"/>
      <p:bldP spid="151565" grpId="0" animBg="1"/>
      <p:bldP spid="151566" grpId="0" animBg="1"/>
      <p:bldP spid="1515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Vliv teploty na úroveň šumu</a:t>
            </a:r>
          </a:p>
        </p:txBody>
      </p:sp>
      <p:pic>
        <p:nvPicPr>
          <p:cNvPr id="19459" name="Picture 4" descr="ser3-20041013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8" y="1412803"/>
            <a:ext cx="4608512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ser3-2007101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82853"/>
            <a:ext cx="482441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9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Sítě stanic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Lokální</a:t>
            </a:r>
          </a:p>
          <a:p>
            <a:pPr lvl="1"/>
            <a:r>
              <a:rPr lang="en-US" altLang="cs-CZ" sz="2000" smtClean="0">
                <a:hlinkClick r:id="rId2"/>
              </a:rPr>
              <a:t>http://</a:t>
            </a:r>
            <a:r>
              <a:rPr lang="cs-CZ" altLang="cs-CZ" sz="2000" smtClean="0">
                <a:hlinkClick r:id="rId2"/>
              </a:rPr>
              <a:t>seis</a:t>
            </a:r>
            <a:r>
              <a:rPr lang="en-US" altLang="cs-CZ" sz="2000" smtClean="0">
                <a:hlinkClick r:id="rId2"/>
              </a:rPr>
              <a:t>12.karlov.mff.cuni.cz/greece</a:t>
            </a:r>
            <a:endParaRPr lang="cs-CZ" altLang="cs-CZ" sz="2000" smtClean="0"/>
          </a:p>
          <a:p>
            <a:r>
              <a:rPr lang="cs-CZ" altLang="cs-CZ" smtClean="0"/>
              <a:t>Regionální</a:t>
            </a:r>
          </a:p>
          <a:p>
            <a:pPr lvl="1"/>
            <a:r>
              <a:rPr lang="en-US" altLang="cs-CZ" sz="2000" smtClean="0">
                <a:hlinkClick r:id="rId3"/>
              </a:rPr>
              <a:t>http://www.ig.cas.cz/struktura/observatore/ceska-regionalni-seismicka-sit/mapa</a:t>
            </a:r>
            <a:r>
              <a:rPr lang="en-US" altLang="cs-CZ" smtClean="0">
                <a:hlinkClick r:id="rId3"/>
              </a:rPr>
              <a:t>/</a:t>
            </a:r>
            <a:endParaRPr lang="en-US" altLang="cs-CZ" smtClean="0"/>
          </a:p>
          <a:p>
            <a:r>
              <a:rPr lang="cs-CZ" altLang="cs-CZ" smtClean="0"/>
              <a:t>Celosvětové</a:t>
            </a:r>
          </a:p>
          <a:p>
            <a:pPr lvl="1"/>
            <a:r>
              <a:rPr lang="cs-CZ" altLang="cs-CZ" sz="2000" smtClean="0">
                <a:hlinkClick r:id="rId4"/>
              </a:rPr>
              <a:t>http://www.iris.edu/hq/programs/gsn</a:t>
            </a:r>
            <a:endParaRPr lang="cs-CZ" altLang="cs-CZ" sz="20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sta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824412" cy="33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3284538"/>
            <a:ext cx="4951413" cy="32432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cs-CZ" altLang="cs-CZ" smtClean="0"/>
              <a:t>Datová centra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981075"/>
            <a:ext cx="8134350" cy="5616575"/>
          </a:xfrm>
          <a:ex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en-US" sz="2400" dirty="0" smtClean="0"/>
              <a:t>Primární úkol: sběr a distribuce seismických dat</a:t>
            </a:r>
          </a:p>
          <a:p>
            <a:pPr algn="l">
              <a:lnSpc>
                <a:spcPct val="80000"/>
              </a:lnSpc>
              <a:defRPr/>
            </a:pPr>
            <a:endParaRPr lang="cs-CZ" altLang="en-US" sz="2400" dirty="0" smtClean="0"/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en-US" sz="2400" dirty="0" smtClean="0"/>
              <a:t>Sekundární úkol: určování základních seismických parametrů</a:t>
            </a:r>
            <a:r>
              <a:rPr lang="en-US" altLang="en-US" sz="2400" dirty="0" smtClean="0"/>
              <a:t> </a:t>
            </a:r>
            <a:r>
              <a:rPr lang="cs-CZ" altLang="en-US" sz="2400" dirty="0" smtClean="0"/>
              <a:t>zemětřesení</a:t>
            </a:r>
            <a:r>
              <a:rPr lang="en-US" altLang="en-US" sz="2400" dirty="0" smtClean="0"/>
              <a:t>:</a:t>
            </a:r>
            <a:endParaRPr lang="en-US" altLang="en-US" sz="2400" dirty="0"/>
          </a:p>
          <a:p>
            <a:pPr marL="914400" lvl="1" indent="-457200" algn="l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en-US" sz="2000" dirty="0" smtClean="0"/>
              <a:t>poloha, čas vzniku, velikost </a:t>
            </a:r>
            <a:r>
              <a:rPr lang="cs-CZ" altLang="en-US" sz="2000" dirty="0"/>
              <a:t>a </a:t>
            </a:r>
            <a:r>
              <a:rPr lang="cs-CZ" altLang="en-US" sz="2000" dirty="0" smtClean="0"/>
              <a:t>mechanismus jevu – </a:t>
            </a:r>
            <a:r>
              <a:rPr lang="cs-CZ" altLang="en-US" sz="2000" u="sng" dirty="0" smtClean="0"/>
              <a:t>rutinní</a:t>
            </a:r>
            <a:r>
              <a:rPr lang="cs-CZ" altLang="en-US" sz="2000" dirty="0" smtClean="0"/>
              <a:t> záležitost </a:t>
            </a:r>
            <a:r>
              <a:rPr lang="cs-CZ" altLang="en-US" sz="2000" dirty="0"/>
              <a:t>automatických seismických sítí. 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en-US" sz="2400" dirty="0" smtClean="0"/>
              <a:t>Problematika </a:t>
            </a:r>
            <a:r>
              <a:rPr lang="cs-CZ" altLang="en-US" sz="2400" dirty="0"/>
              <a:t>přesnosti a rychlosti </a:t>
            </a:r>
            <a:r>
              <a:rPr lang="en-US" altLang="en-US" sz="2400" dirty="0" smtClean="0"/>
              <a:t>ur</a:t>
            </a:r>
            <a:r>
              <a:rPr lang="cs-CZ" altLang="en-US" sz="2400" dirty="0" err="1" smtClean="0"/>
              <a:t>čování</a:t>
            </a:r>
            <a:r>
              <a:rPr lang="cs-CZ" altLang="en-US" sz="2400" dirty="0" smtClean="0"/>
              <a:t> těchto seismických parametrů je </a:t>
            </a:r>
            <a:r>
              <a:rPr lang="cs-CZ" altLang="en-US" sz="2400" dirty="0"/>
              <a:t>základní </a:t>
            </a:r>
            <a:r>
              <a:rPr lang="cs-CZ" altLang="en-US" sz="2400" u="sng" dirty="0"/>
              <a:t>výzkum</a:t>
            </a:r>
            <a:r>
              <a:rPr lang="cs-CZ" altLang="en-US" sz="2400" dirty="0" smtClean="0"/>
              <a:t>.</a:t>
            </a:r>
          </a:p>
          <a:p>
            <a:pPr algn="l">
              <a:lnSpc>
                <a:spcPct val="80000"/>
              </a:lnSpc>
              <a:defRPr/>
            </a:pPr>
            <a:endParaRPr lang="cs-CZ" altLang="en-US" sz="2400" dirty="0"/>
          </a:p>
          <a:p>
            <a:pPr algn="l">
              <a:lnSpc>
                <a:spcPct val="80000"/>
              </a:lnSpc>
              <a:defRPr/>
            </a:pPr>
            <a:r>
              <a:rPr lang="cs-CZ" sz="2000" dirty="0" err="1"/>
              <a:t>European-Mediterranean</a:t>
            </a:r>
            <a:r>
              <a:rPr lang="cs-CZ" sz="2000" dirty="0"/>
              <a:t> </a:t>
            </a:r>
            <a:r>
              <a:rPr lang="cs-CZ" sz="2000" dirty="0" err="1"/>
              <a:t>Seismological</a:t>
            </a:r>
            <a:r>
              <a:rPr lang="cs-CZ" sz="2000" dirty="0"/>
              <a:t> Centre </a:t>
            </a:r>
            <a:endParaRPr lang="en-US" sz="2000" dirty="0" smtClean="0"/>
          </a:p>
          <a:p>
            <a:pPr algn="l">
              <a:lnSpc>
                <a:spcPct val="80000"/>
              </a:lnSpc>
              <a:defRPr/>
            </a:pPr>
            <a:r>
              <a:rPr lang="cs-CZ" altLang="en-US" sz="1800" i="1" dirty="0" smtClean="0">
                <a:hlinkClick r:id="rId2"/>
              </a:rPr>
              <a:t>http</a:t>
            </a:r>
            <a:r>
              <a:rPr lang="cs-CZ" altLang="en-US" sz="1800" i="1" dirty="0">
                <a:hlinkClick r:id="rId2"/>
              </a:rPr>
              <a:t>://</a:t>
            </a:r>
            <a:r>
              <a:rPr lang="cs-CZ" altLang="en-US" sz="1800" i="1" dirty="0" smtClean="0">
                <a:hlinkClick r:id="rId2"/>
              </a:rPr>
              <a:t>www.emsc-csem.org</a:t>
            </a:r>
            <a:endParaRPr lang="cs-CZ" altLang="en-US" sz="1800" i="1" dirty="0" smtClean="0"/>
          </a:p>
          <a:p>
            <a:pPr algn="l">
              <a:lnSpc>
                <a:spcPct val="80000"/>
              </a:lnSpc>
              <a:defRPr/>
            </a:pPr>
            <a:r>
              <a:rPr lang="en-US" sz="2000" dirty="0"/>
              <a:t>Observatories and Research Facilities for European Seismology</a:t>
            </a:r>
            <a:endParaRPr lang="cs-CZ" altLang="en-US" sz="2000" dirty="0" smtClean="0"/>
          </a:p>
          <a:p>
            <a:pPr algn="l">
              <a:lnSpc>
                <a:spcPct val="80000"/>
              </a:lnSpc>
              <a:defRPr/>
            </a:pPr>
            <a:r>
              <a:rPr lang="cs-CZ" altLang="en-US" sz="1800" i="1" dirty="0" smtClean="0">
                <a:hlinkClick r:id="rId3"/>
              </a:rPr>
              <a:t>http</a:t>
            </a:r>
            <a:r>
              <a:rPr lang="cs-CZ" altLang="en-US" sz="1800" i="1" dirty="0">
                <a:hlinkClick r:id="rId3"/>
              </a:rPr>
              <a:t>://www.orfeus-eu.org</a:t>
            </a:r>
            <a:r>
              <a:rPr lang="cs-CZ" altLang="en-US" sz="1800" i="1" dirty="0" smtClean="0">
                <a:hlinkClick r:id="rId3"/>
              </a:rPr>
              <a:t>/</a:t>
            </a:r>
            <a:endParaRPr lang="cs-CZ" altLang="en-US" sz="1800" i="1" dirty="0" smtClean="0"/>
          </a:p>
          <a:p>
            <a:pPr algn="l">
              <a:lnSpc>
                <a:spcPct val="80000"/>
              </a:lnSpc>
              <a:defRPr/>
            </a:pPr>
            <a:r>
              <a:rPr lang="cs-CZ" altLang="en-US" sz="2000" dirty="0" smtClean="0"/>
              <a:t>U.S. </a:t>
            </a:r>
            <a:r>
              <a:rPr lang="cs-CZ" altLang="en-US" sz="2000" dirty="0" err="1" smtClean="0"/>
              <a:t>Geological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Survey</a:t>
            </a:r>
            <a:endParaRPr lang="cs-CZ" altLang="en-US" sz="2000" dirty="0" smtClean="0"/>
          </a:p>
          <a:p>
            <a:pPr algn="l">
              <a:lnSpc>
                <a:spcPct val="80000"/>
              </a:lnSpc>
              <a:defRPr/>
            </a:pPr>
            <a:r>
              <a:rPr lang="cs-CZ" altLang="en-US" sz="1800" i="1" dirty="0" smtClean="0">
                <a:hlinkClick r:id="rId4"/>
              </a:rPr>
              <a:t>http</a:t>
            </a:r>
            <a:r>
              <a:rPr lang="cs-CZ" altLang="en-US" sz="1800" i="1" dirty="0">
                <a:hlinkClick r:id="rId4"/>
              </a:rPr>
              <a:t>://www.usgs.gov</a:t>
            </a:r>
            <a:r>
              <a:rPr lang="cs-CZ" altLang="en-US" sz="1800" i="1" dirty="0" smtClean="0">
                <a:hlinkClick r:id="rId4"/>
              </a:rPr>
              <a:t>/</a:t>
            </a:r>
            <a:endParaRPr lang="cs-CZ" altLang="en-US" sz="1800" i="1" dirty="0" smtClean="0"/>
          </a:p>
          <a:p>
            <a:pPr algn="l">
              <a:lnSpc>
                <a:spcPct val="80000"/>
              </a:lnSpc>
              <a:defRPr/>
            </a:pPr>
            <a:r>
              <a:rPr lang="cs-CZ" altLang="en-US" sz="2000" dirty="0" err="1" smtClean="0"/>
              <a:t>Incorporated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Research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Institutions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for</a:t>
            </a:r>
            <a:r>
              <a:rPr lang="cs-CZ" altLang="en-US" sz="2000" dirty="0" smtClean="0"/>
              <a:t> Seismology</a:t>
            </a:r>
          </a:p>
          <a:p>
            <a:pPr algn="l">
              <a:lnSpc>
                <a:spcPct val="80000"/>
              </a:lnSpc>
              <a:defRPr/>
            </a:pPr>
            <a:r>
              <a:rPr lang="cs-CZ" altLang="en-US" sz="1800" i="1" dirty="0" smtClean="0">
                <a:hlinkClick r:id="rId5"/>
              </a:rPr>
              <a:t>http</a:t>
            </a:r>
            <a:r>
              <a:rPr lang="cs-CZ" altLang="en-US" sz="1800" i="1" dirty="0">
                <a:hlinkClick r:id="rId5"/>
              </a:rPr>
              <a:t>://www.iris.edu/hq</a:t>
            </a:r>
            <a:r>
              <a:rPr lang="cs-CZ" altLang="en-US" sz="1800" i="1" dirty="0" smtClean="0">
                <a:hlinkClick r:id="rId5"/>
              </a:rPr>
              <a:t>/</a:t>
            </a:r>
            <a:endParaRPr lang="en-US" altLang="en-US" sz="1800" i="1" dirty="0" smtClean="0"/>
          </a:p>
          <a:p>
            <a:pPr algn="l">
              <a:lnSpc>
                <a:spcPct val="80000"/>
              </a:lnSpc>
              <a:defRPr/>
            </a:pPr>
            <a:r>
              <a:rPr lang="en-US" altLang="en-US" sz="2000" dirty="0"/>
              <a:t>GEOFON Global Seismic Network</a:t>
            </a:r>
            <a:endParaRPr lang="en-US" altLang="en-US" sz="2000" dirty="0" smtClean="0"/>
          </a:p>
          <a:p>
            <a:pPr algn="l">
              <a:lnSpc>
                <a:spcPct val="80000"/>
              </a:lnSpc>
              <a:defRPr/>
            </a:pPr>
            <a:r>
              <a:rPr lang="cs-CZ" altLang="en-US" sz="1800" i="1" dirty="0" smtClean="0">
                <a:hlinkClick r:id="rId6"/>
              </a:rPr>
              <a:t>http</a:t>
            </a:r>
            <a:r>
              <a:rPr lang="cs-CZ" altLang="en-US" sz="1800" i="1" dirty="0">
                <a:hlinkClick r:id="rId6"/>
              </a:rPr>
              <a:t>://geofon.gfz-potsdam.de</a:t>
            </a:r>
            <a:r>
              <a:rPr lang="cs-CZ" altLang="en-US" sz="1800" i="1" dirty="0" smtClean="0">
                <a:hlinkClick r:id="rId6"/>
              </a:rPr>
              <a:t>/</a:t>
            </a:r>
            <a:endParaRPr lang="cs-CZ" altLang="en-US" sz="1800" i="1" dirty="0" smtClean="0"/>
          </a:p>
          <a:p>
            <a:pPr algn="l">
              <a:lnSpc>
                <a:spcPct val="80000"/>
              </a:lnSpc>
              <a:defRPr/>
            </a:pPr>
            <a:endParaRPr lang="cs-CZ" altLang="en-US" sz="2400" dirty="0"/>
          </a:p>
          <a:p>
            <a:pPr algn="l">
              <a:lnSpc>
                <a:spcPct val="80000"/>
              </a:lnSpc>
              <a:defRPr/>
            </a:pPr>
            <a:endParaRPr lang="cs-CZ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684213" y="115888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kern="0" dirty="0" smtClean="0"/>
              <a:t>Vytváříme si vlastní virtuální seismickou síť</a:t>
            </a:r>
            <a:endParaRPr lang="cs-CZ" kern="0" dirty="0"/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684213" y="1916113"/>
            <a:ext cx="813435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en-US" sz="2400"/>
              <a:t>Odpadá nutnost mít vlastní seismografy</a:t>
            </a:r>
          </a:p>
          <a:p>
            <a:pPr>
              <a:lnSpc>
                <a:spcPct val="80000"/>
              </a:lnSpc>
            </a:pPr>
            <a:r>
              <a:rPr lang="cs-CZ" altLang="en-US" sz="2400"/>
              <a:t>Stačí jen jednoduché PC</a:t>
            </a:r>
          </a:p>
          <a:p>
            <a:pPr>
              <a:lnSpc>
                <a:spcPct val="80000"/>
              </a:lnSpc>
            </a:pPr>
            <a:r>
              <a:rPr lang="cs-CZ" altLang="en-US" sz="2400"/>
              <a:t>Instalace volně šiřitelných programů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cs-CZ" altLang="en-US" sz="2000">
                <a:hlinkClick r:id="rId2"/>
              </a:rPr>
              <a:t>A. Lomax – Seisgram, SeedLink Monitor</a:t>
            </a: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Z</a:t>
            </a:r>
            <a:r>
              <a:rPr lang="cs-CZ" altLang="en-US" sz="2400"/>
              <a:t>ískat informace o volně šiřitelných datech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cs-CZ" altLang="en-US" sz="2000"/>
              <a:t>GEOFON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000">
                <a:hlinkClick r:id="rId3"/>
              </a:rPr>
              <a:t>http://geofon.gfz-potsdam.de/waveform/status/index.php</a:t>
            </a:r>
            <a:endParaRPr lang="cs-CZ" altLang="en-US" sz="200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cs-CZ" altLang="en-US" sz="2000"/>
              <a:t>Mapa stanic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000">
                <a:hlinkClick r:id="rId4"/>
              </a:rPr>
              <a:t>http://geofon.gfz-potsdam.de/waveform/archive/network.php?ncode=GE</a:t>
            </a: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endParaRPr lang="cs-CZ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38138" y="1844675"/>
            <a:ext cx="84947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algn="l">
              <a:lnSpc>
                <a:spcPct val="80000"/>
              </a:lnSpc>
              <a:defRPr/>
            </a:pPr>
            <a:endParaRPr lang="cs-CZ" altLang="en-US" sz="2000" kern="0" dirty="0"/>
          </a:p>
          <a:p>
            <a:pPr algn="l">
              <a:lnSpc>
                <a:spcPct val="80000"/>
              </a:lnSpc>
              <a:defRPr/>
            </a:pPr>
            <a:r>
              <a:rPr lang="cs-CZ" sz="2400" dirty="0" smtClean="0"/>
              <a:t>SeisGram2K60.jar </a:t>
            </a:r>
          </a:p>
          <a:p>
            <a:pPr algn="l">
              <a:lnSpc>
                <a:spcPct val="80000"/>
              </a:lnSpc>
              <a:defRPr/>
            </a:pPr>
            <a:r>
              <a:rPr lang="cs-CZ" sz="2400" dirty="0" smtClean="0"/>
              <a:t>-</a:t>
            </a:r>
            <a:r>
              <a:rPr lang="cs-CZ" sz="2400" dirty="0" err="1"/>
              <a:t>seedlink</a:t>
            </a:r>
            <a:r>
              <a:rPr lang="cs-CZ" sz="2400" dirty="0"/>
              <a:t> </a:t>
            </a:r>
            <a:endParaRPr lang="cs-CZ" sz="2400" dirty="0" smtClean="0"/>
          </a:p>
          <a:p>
            <a:pPr algn="l">
              <a:lnSpc>
                <a:spcPct val="80000"/>
              </a:lnSpc>
              <a:defRPr/>
            </a:pPr>
            <a:r>
              <a:rPr lang="cs-CZ" sz="2400" dirty="0" smtClean="0"/>
              <a:t>"geofon.gfz-potsdam.de:18000</a:t>
            </a:r>
          </a:p>
          <a:p>
            <a:pPr algn="l">
              <a:lnSpc>
                <a:spcPct val="80000"/>
              </a:lnSpc>
              <a:defRPr/>
            </a:pPr>
            <a:r>
              <a:rPr lang="cs-CZ" sz="2400" dirty="0" smtClean="0"/>
              <a:t>#</a:t>
            </a:r>
            <a:r>
              <a:rPr lang="cs-CZ" sz="2400" dirty="0"/>
              <a:t>GE_STU:BH?,GE_APE:BH?#1200" -</a:t>
            </a:r>
            <a:r>
              <a:rPr lang="cs-CZ" sz="2400" dirty="0" err="1"/>
              <a:t>seedlink.groupchannels</a:t>
            </a:r>
            <a:r>
              <a:rPr lang="cs-CZ" sz="2400" dirty="0"/>
              <a:t> </a:t>
            </a:r>
            <a:r>
              <a:rPr lang="cs-CZ" sz="2400" dirty="0" smtClean="0"/>
              <a:t>YES</a:t>
            </a:r>
            <a:r>
              <a:rPr lang="cs-CZ" sz="2400" dirty="0"/>
              <a:t/>
            </a:r>
            <a:br>
              <a:rPr lang="cs-CZ" sz="2400" dirty="0"/>
            </a:br>
            <a:endParaRPr lang="en-US" altLang="en-US" sz="2400" kern="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84213" y="115888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kern="0" dirty="0" smtClean="0"/>
              <a:t>A. </a:t>
            </a:r>
            <a:r>
              <a:rPr lang="cs-CZ" kern="0" dirty="0" err="1" smtClean="0"/>
              <a:t>Lomax</a:t>
            </a:r>
            <a:r>
              <a:rPr lang="cs-CZ" kern="0" dirty="0" smtClean="0"/>
              <a:t> – </a:t>
            </a:r>
            <a:r>
              <a:rPr lang="cs-CZ" kern="0" dirty="0" err="1" smtClean="0"/>
              <a:t>Seedlink</a:t>
            </a:r>
            <a:r>
              <a:rPr lang="cs-CZ" kern="0" dirty="0" smtClean="0"/>
              <a:t> Monitor</a:t>
            </a:r>
            <a:endParaRPr lang="cs-CZ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FF00"/>
                </a:solidFill>
              </a:rPr>
              <a:t>Seismická stanice Praha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7531100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tx2"/>
                </a:solidFill>
                <a:latin typeface="Arial" charset="0"/>
              </a:rPr>
              <a:t>1924 – založení profesorem Václavem Láskou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tx2"/>
                </a:solidFill>
                <a:latin typeface="Arial" charset="0"/>
              </a:rPr>
              <a:t>1927 – zařazení do mezinárodní seism. služby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tx2"/>
                </a:solidFill>
                <a:latin typeface="Arial" charset="0"/>
              </a:rPr>
              <a:t>Geografické souřadnice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tx2"/>
                </a:solidFill>
                <a:latin typeface="Arial" charset="0"/>
              </a:rPr>
              <a:t>	Šířka: </a:t>
            </a:r>
            <a:r>
              <a:rPr lang="en-US" altLang="cs-CZ" sz="2400" i="1">
                <a:solidFill>
                  <a:schemeClr val="tx2"/>
                </a:solidFill>
                <a:latin typeface="Arial" charset="0"/>
              </a:rPr>
              <a:t>	</a:t>
            </a:r>
            <a:r>
              <a:rPr lang="cs-CZ" altLang="cs-CZ" sz="2400" i="1">
                <a:solidFill>
                  <a:schemeClr val="tx2"/>
                </a:solidFill>
                <a:latin typeface="Arial" charset="0"/>
              </a:rPr>
              <a:t>		50</a:t>
            </a:r>
            <a:r>
              <a:rPr lang="en-US" altLang="cs-CZ" sz="2400" i="1">
                <a:solidFill>
                  <a:schemeClr val="tx2"/>
                </a:solidFill>
                <a:latin typeface="Arial" charset="0"/>
                <a:cs typeface="Arial" charset="0"/>
              </a:rPr>
              <a:t>º</a:t>
            </a:r>
            <a:r>
              <a:rPr lang="cs-CZ" altLang="cs-CZ" sz="2400" i="1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cs-CZ" sz="2400" i="1">
                <a:solidFill>
                  <a:schemeClr val="tx2"/>
                </a:solidFill>
                <a:latin typeface="Arial" charset="0"/>
                <a:cs typeface="Arial" charset="0"/>
              </a:rPr>
              <a:t>0</a:t>
            </a:r>
            <a:r>
              <a:rPr lang="cs-CZ" altLang="cs-CZ" sz="2400" i="1">
                <a:solidFill>
                  <a:schemeClr val="tx2"/>
                </a:solidFill>
                <a:latin typeface="Arial" charset="0"/>
              </a:rPr>
              <a:t>4.15</a:t>
            </a:r>
            <a:r>
              <a:rPr lang="en-US" altLang="cs-CZ" sz="2400" i="1">
                <a:solidFill>
                  <a:schemeClr val="tx2"/>
                </a:solidFill>
                <a:latin typeface="Arial" charset="0"/>
              </a:rPr>
              <a:t>’</a:t>
            </a:r>
            <a:endParaRPr lang="cs-CZ" altLang="cs-CZ" sz="2400" i="1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tx2"/>
                </a:solidFill>
                <a:latin typeface="Arial" charset="0"/>
              </a:rPr>
              <a:t>	Délka:</a:t>
            </a:r>
            <a:r>
              <a:rPr lang="en-US" altLang="cs-CZ" sz="2400" i="1">
                <a:solidFill>
                  <a:schemeClr val="tx2"/>
                </a:solidFill>
                <a:latin typeface="Arial" charset="0"/>
              </a:rPr>
              <a:t>	</a:t>
            </a:r>
            <a:r>
              <a:rPr lang="cs-CZ" altLang="cs-CZ" sz="2400" i="1">
                <a:solidFill>
                  <a:schemeClr val="tx2"/>
                </a:solidFill>
                <a:latin typeface="Arial" charset="0"/>
              </a:rPr>
              <a:t>		14</a:t>
            </a:r>
            <a:r>
              <a:rPr lang="en-US" altLang="cs-CZ" sz="2400" i="1">
                <a:solidFill>
                  <a:schemeClr val="tx2"/>
                </a:solidFill>
                <a:latin typeface="Arial" charset="0"/>
              </a:rPr>
              <a:t>º</a:t>
            </a:r>
            <a:r>
              <a:rPr lang="cs-CZ" altLang="cs-CZ" sz="2400" i="1">
                <a:solidFill>
                  <a:schemeClr val="tx2"/>
                </a:solidFill>
                <a:latin typeface="Arial" charset="0"/>
              </a:rPr>
              <a:t> 25.66</a:t>
            </a:r>
            <a:r>
              <a:rPr lang="en-US" altLang="cs-CZ" sz="2400" i="1">
                <a:solidFill>
                  <a:schemeClr val="tx2"/>
                </a:solidFill>
                <a:latin typeface="Arial" charset="0"/>
              </a:rPr>
              <a:t>’</a:t>
            </a:r>
            <a:endParaRPr lang="cs-CZ" altLang="cs-CZ" sz="2400" i="1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tx2"/>
                </a:solidFill>
                <a:latin typeface="Arial" charset="0"/>
              </a:rPr>
              <a:t>	Nadm. výška: </a:t>
            </a:r>
            <a:r>
              <a:rPr lang="en-US" altLang="cs-CZ" sz="2400" i="1">
                <a:solidFill>
                  <a:schemeClr val="tx2"/>
                </a:solidFill>
                <a:latin typeface="Arial" charset="0"/>
              </a:rPr>
              <a:t>	</a:t>
            </a:r>
            <a:r>
              <a:rPr lang="cs-CZ" altLang="cs-CZ" sz="2400" i="1">
                <a:solidFill>
                  <a:schemeClr val="tx2"/>
                </a:solidFill>
                <a:latin typeface="Arial" charset="0"/>
              </a:rPr>
              <a:t>225 </a:t>
            </a:r>
            <a:r>
              <a:rPr lang="en-US" altLang="cs-CZ" sz="2400" i="1">
                <a:solidFill>
                  <a:schemeClr val="tx2"/>
                </a:solidFill>
                <a:latin typeface="Arial" charset="0"/>
              </a:rPr>
              <a:t>m</a:t>
            </a:r>
            <a:endParaRPr lang="cs-CZ" altLang="cs-CZ" sz="2400" i="1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i="1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tx2"/>
                </a:solidFill>
                <a:latin typeface="Arial" charset="0"/>
              </a:rPr>
              <a:t>Přístrojové vybavení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tx2"/>
                </a:solidFill>
                <a:latin typeface="Arial" charset="0"/>
              </a:rPr>
              <a:t>	Širokopásmový seismograf Guralp CMG-3</a:t>
            </a:r>
            <a:r>
              <a:rPr lang="en-US" altLang="cs-CZ" sz="2400" i="1">
                <a:solidFill>
                  <a:schemeClr val="tx2"/>
                </a:solidFill>
                <a:latin typeface="Arial" charset="0"/>
              </a:rPr>
              <a:t>T</a:t>
            </a:r>
            <a:endParaRPr lang="cs-CZ" altLang="cs-CZ" sz="2400" i="1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tx2"/>
                </a:solidFill>
                <a:latin typeface="Arial" charset="0"/>
              </a:rPr>
              <a:t>	Klasické elektrodynamické př.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cs-CZ" smtClean="0"/>
              <a:t>Stanice MFF v </a:t>
            </a:r>
            <a:r>
              <a:rPr lang="cs-CZ" altLang="cs-CZ" smtClean="0"/>
              <a:t>Řecku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8" y="888446"/>
            <a:ext cx="5179104" cy="4437112"/>
          </a:xfrm>
          <a:prstGeom prst="rect">
            <a:avLst/>
          </a:prstGeom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Rozložení stanic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11560" y="5425864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Arial" charset="0"/>
              </a:rPr>
              <a:t>UK MFF</a:t>
            </a:r>
          </a:p>
        </p:txBody>
      </p:sp>
      <p:grpSp>
        <p:nvGrpSpPr>
          <p:cNvPr id="899077" name="Group 5"/>
          <p:cNvGrpSpPr>
            <a:grpSpLocks/>
          </p:cNvGrpSpPr>
          <p:nvPr/>
        </p:nvGrpSpPr>
        <p:grpSpPr bwMode="auto">
          <a:xfrm>
            <a:off x="2668588" y="2138363"/>
            <a:ext cx="3167062" cy="4352925"/>
            <a:chOff x="2135" y="1347"/>
            <a:chExt cx="1995" cy="2742"/>
          </a:xfrm>
        </p:grpSpPr>
        <p:pic>
          <p:nvPicPr>
            <p:cNvPr id="22545" name="Picture 6" descr="psln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" y="1347"/>
              <a:ext cx="1995" cy="2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46" name="Text Box 7"/>
            <p:cNvSpPr txBox="1">
              <a:spLocks noChangeArrowheads="1"/>
            </p:cNvSpPr>
            <p:nvPr/>
          </p:nvSpPr>
          <p:spPr bwMode="auto">
            <a:xfrm>
              <a:off x="2472" y="3339"/>
              <a:ext cx="118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 dirty="0" err="1">
                  <a:latin typeface="Arial" charset="0"/>
                </a:rPr>
                <a:t>Patras</a:t>
              </a:r>
              <a:r>
                <a:rPr lang="en-GB" altLang="cs-CZ" sz="1800" b="1" dirty="0">
                  <a:latin typeface="Arial" charset="0"/>
                </a:rPr>
                <a:t> Satellite </a:t>
              </a:r>
              <a:endParaRPr lang="cs-CZ" altLang="cs-CZ" sz="1800" b="1" dirty="0">
                <a:latin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 dirty="0">
                  <a:latin typeface="Arial" charset="0"/>
                </a:rPr>
                <a:t>Link </a:t>
              </a:r>
              <a:r>
                <a:rPr lang="en-GB" altLang="cs-CZ" sz="1800" b="1" dirty="0" err="1">
                  <a:latin typeface="Arial" charset="0"/>
                </a:rPr>
                <a:t>NETwork</a:t>
              </a:r>
              <a:r>
                <a:rPr lang="en-GB" altLang="cs-CZ" sz="1800" b="1" dirty="0">
                  <a:latin typeface="Arial" charset="0"/>
                </a:rPr>
                <a:t> </a:t>
              </a:r>
              <a:endParaRPr lang="cs-CZ" altLang="cs-CZ" sz="1800" b="1" dirty="0">
                <a:latin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 dirty="0">
                  <a:latin typeface="Arial" charset="0"/>
                </a:rPr>
                <a:t>(P</a:t>
              </a:r>
              <a:r>
                <a:rPr lang="en-GB" altLang="cs-CZ" sz="1800" b="1" dirty="0">
                  <a:latin typeface="Arial" charset="0"/>
                </a:rPr>
                <a:t>SLNET</a:t>
              </a:r>
              <a:r>
                <a:rPr lang="cs-CZ" altLang="cs-CZ" sz="1800" b="1" dirty="0">
                  <a:latin typeface="Arial" charset="0"/>
                </a:rPr>
                <a:t>)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 dirty="0">
                  <a:latin typeface="Arial" charset="0"/>
                </a:rPr>
                <a:t>25 stanic</a:t>
              </a:r>
            </a:p>
          </p:txBody>
        </p:sp>
      </p:grpSp>
      <p:grpSp>
        <p:nvGrpSpPr>
          <p:cNvPr id="899080" name="Group 8"/>
          <p:cNvGrpSpPr>
            <a:grpSpLocks/>
          </p:cNvGrpSpPr>
          <p:nvPr/>
        </p:nvGrpSpPr>
        <p:grpSpPr bwMode="auto">
          <a:xfrm>
            <a:off x="5435600" y="981075"/>
            <a:ext cx="3384550" cy="5335588"/>
            <a:chOff x="3424" y="618"/>
            <a:chExt cx="2132" cy="3361"/>
          </a:xfrm>
        </p:grpSpPr>
        <p:sp>
          <p:nvSpPr>
            <p:cNvPr id="22543" name="Text Box 9"/>
            <p:cNvSpPr txBox="1">
              <a:spLocks noChangeArrowheads="1"/>
            </p:cNvSpPr>
            <p:nvPr/>
          </p:nvSpPr>
          <p:spPr bwMode="auto">
            <a:xfrm>
              <a:off x="3969" y="618"/>
              <a:ext cx="1565" cy="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>
                  <a:latin typeface="Arial" charset="0"/>
                </a:rPr>
                <a:t>Hellenic Unified </a:t>
              </a:r>
              <a:endParaRPr lang="cs-CZ" altLang="cs-CZ" sz="1800" b="1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>
                  <a:latin typeface="Arial" charset="0"/>
                </a:rPr>
                <a:t>Seismic Network</a:t>
              </a:r>
              <a:endParaRPr lang="cs-CZ" altLang="cs-CZ" sz="1800" b="1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cs-CZ" sz="1800" b="1">
                  <a:latin typeface="Arial" charset="0"/>
                </a:rPr>
                <a:t>(HUSN)</a:t>
              </a:r>
              <a:endParaRPr lang="cs-CZ" altLang="cs-CZ" sz="1800" b="1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 b="1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cs-CZ" altLang="cs-CZ" sz="1200" b="1">
                  <a:latin typeface="Arial" charset="0"/>
                </a:rPr>
                <a:t>NOA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cs-CZ" altLang="cs-CZ" sz="1200" b="1">
                  <a:latin typeface="Arial" charset="0"/>
                </a:rPr>
                <a:t>University of Athens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cs-CZ" altLang="cs-CZ" sz="1200" b="1">
                  <a:latin typeface="Arial" charset="0"/>
                </a:rPr>
                <a:t>University of Thessaloniki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altLang="cs-CZ" sz="1200" b="1">
                  <a:latin typeface="Arial" charset="0"/>
                </a:rPr>
                <a:t>University of Patras</a:t>
              </a:r>
              <a:endParaRPr lang="cs-CZ" altLang="cs-CZ" sz="1200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cs-CZ" altLang="cs-CZ" sz="1200">
                  <a:latin typeface="Arial" charset="0"/>
                </a:rPr>
                <a:t>+ Turecko, Kypr, Bulharsko, Itálie</a:t>
              </a:r>
            </a:p>
          </p:txBody>
        </p:sp>
        <p:pic>
          <p:nvPicPr>
            <p:cNvPr id="22544" name="Picture 10" descr="hus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024"/>
              <a:ext cx="2132" cy="1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9083" name="Group 11"/>
          <p:cNvGrpSpPr>
            <a:grpSpLocks/>
          </p:cNvGrpSpPr>
          <p:nvPr/>
        </p:nvGrpSpPr>
        <p:grpSpPr bwMode="auto">
          <a:xfrm>
            <a:off x="5867400" y="4437063"/>
            <a:ext cx="936625" cy="863600"/>
            <a:chOff x="3696" y="2795"/>
            <a:chExt cx="590" cy="544"/>
          </a:xfrm>
        </p:grpSpPr>
        <p:sp>
          <p:nvSpPr>
            <p:cNvPr id="22536" name="Oval 12"/>
            <p:cNvSpPr>
              <a:spLocks noChangeArrowheads="1"/>
            </p:cNvSpPr>
            <p:nvPr/>
          </p:nvSpPr>
          <p:spPr bwMode="auto">
            <a:xfrm>
              <a:off x="3923" y="3249"/>
              <a:ext cx="91" cy="9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/>
            </a:p>
          </p:txBody>
        </p:sp>
        <p:sp>
          <p:nvSpPr>
            <p:cNvPr id="22537" name="Oval 13"/>
            <p:cNvSpPr>
              <a:spLocks noChangeArrowheads="1"/>
            </p:cNvSpPr>
            <p:nvPr/>
          </p:nvSpPr>
          <p:spPr bwMode="auto">
            <a:xfrm>
              <a:off x="4195" y="2931"/>
              <a:ext cx="91" cy="9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/>
            </a:p>
          </p:txBody>
        </p:sp>
        <p:sp>
          <p:nvSpPr>
            <p:cNvPr id="22538" name="Oval 14"/>
            <p:cNvSpPr>
              <a:spLocks noChangeArrowheads="1"/>
            </p:cNvSpPr>
            <p:nvPr/>
          </p:nvSpPr>
          <p:spPr bwMode="auto">
            <a:xfrm>
              <a:off x="4014" y="2863"/>
              <a:ext cx="91" cy="9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/>
            </a:p>
          </p:txBody>
        </p:sp>
        <p:sp>
          <p:nvSpPr>
            <p:cNvPr id="22539" name="Oval 15"/>
            <p:cNvSpPr>
              <a:spLocks noChangeArrowheads="1"/>
            </p:cNvSpPr>
            <p:nvPr/>
          </p:nvSpPr>
          <p:spPr bwMode="auto">
            <a:xfrm>
              <a:off x="3992" y="2795"/>
              <a:ext cx="91" cy="9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/>
            </a:p>
          </p:txBody>
        </p:sp>
        <p:sp>
          <p:nvSpPr>
            <p:cNvPr id="22540" name="Oval 16"/>
            <p:cNvSpPr>
              <a:spLocks noChangeArrowheads="1"/>
            </p:cNvSpPr>
            <p:nvPr/>
          </p:nvSpPr>
          <p:spPr bwMode="auto">
            <a:xfrm>
              <a:off x="3808" y="2795"/>
              <a:ext cx="91" cy="9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/>
            </a:p>
          </p:txBody>
        </p:sp>
        <p:sp>
          <p:nvSpPr>
            <p:cNvPr id="22541" name="Oval 17"/>
            <p:cNvSpPr>
              <a:spLocks noChangeArrowheads="1"/>
            </p:cNvSpPr>
            <p:nvPr/>
          </p:nvSpPr>
          <p:spPr bwMode="auto">
            <a:xfrm>
              <a:off x="3765" y="3044"/>
              <a:ext cx="91" cy="9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/>
            </a:p>
          </p:txBody>
        </p:sp>
        <p:sp>
          <p:nvSpPr>
            <p:cNvPr id="22542" name="Oval 18"/>
            <p:cNvSpPr>
              <a:spLocks noChangeArrowheads="1"/>
            </p:cNvSpPr>
            <p:nvPr/>
          </p:nvSpPr>
          <p:spPr bwMode="auto">
            <a:xfrm>
              <a:off x="3696" y="2840"/>
              <a:ext cx="91" cy="9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Seismická stanice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Potřebujeme:</a:t>
            </a:r>
          </a:p>
          <a:p>
            <a:pPr lvl="1"/>
            <a:r>
              <a:rPr lang="cs-CZ" altLang="cs-CZ" smtClean="0"/>
              <a:t>Penize</a:t>
            </a:r>
          </a:p>
          <a:p>
            <a:pPr lvl="1"/>
            <a:r>
              <a:rPr lang="cs-CZ" altLang="cs-CZ" smtClean="0"/>
              <a:t>Seismograf</a:t>
            </a:r>
          </a:p>
          <a:p>
            <a:pPr lvl="1"/>
            <a:r>
              <a:rPr lang="cs-CZ" altLang="cs-CZ" smtClean="0"/>
              <a:t>Registrační aparaturu</a:t>
            </a:r>
          </a:p>
          <a:p>
            <a:pPr lvl="1"/>
            <a:r>
              <a:rPr lang="cs-CZ" altLang="cs-CZ" smtClean="0"/>
              <a:t>Operátora</a:t>
            </a:r>
          </a:p>
          <a:p>
            <a:pPr lvl="1"/>
            <a:r>
              <a:rPr lang="cs-CZ" altLang="cs-CZ" smtClean="0"/>
              <a:t>(Přístup na internet)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16125"/>
            <a:ext cx="329247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ural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12963"/>
            <a:ext cx="367982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016125"/>
            <a:ext cx="39433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247900"/>
            <a:ext cx="38671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 smtClean="0"/>
              <a:t>Pylos</a:t>
            </a:r>
            <a:endParaRPr lang="cs-CZ" altLang="cs-CZ" sz="4000" smtClean="0"/>
          </a:p>
        </p:txBody>
      </p:sp>
      <p:pic>
        <p:nvPicPr>
          <p:cNvPr id="27651" name="Picture 3" descr="CRW_5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52963"/>
            <a:ext cx="28829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RW_54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09638"/>
            <a:ext cx="49657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RW_54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2963"/>
            <a:ext cx="28829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RW_5481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652963"/>
            <a:ext cx="2882900" cy="192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580063" y="692150"/>
            <a:ext cx="3563937" cy="387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>
                <a:latin typeface="Arial" charset="0"/>
              </a:rPr>
              <a:t>Lat.: </a:t>
            </a:r>
            <a:r>
              <a:rPr lang="cs-CZ" altLang="cs-CZ" sz="1800" dirty="0">
                <a:latin typeface="Arial" charset="0"/>
              </a:rPr>
              <a:t>36.8955</a:t>
            </a:r>
            <a:r>
              <a:rPr lang="en-US" altLang="cs-CZ" sz="1800" dirty="0">
                <a:latin typeface="Arial" charset="0"/>
              </a:rPr>
              <a:t>; Long.: </a:t>
            </a:r>
            <a:r>
              <a:rPr lang="cs-CZ" altLang="cs-CZ" sz="1800" dirty="0">
                <a:latin typeface="Arial" charset="0"/>
              </a:rPr>
              <a:t>21.7420 </a:t>
            </a:r>
            <a:endParaRPr lang="en-US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>
                <a:latin typeface="Arial" charset="0"/>
              </a:rPr>
              <a:t>V </a:t>
            </a:r>
            <a:r>
              <a:rPr lang="en-US" altLang="cs-CZ" sz="1800" dirty="0" err="1">
                <a:latin typeface="Arial" charset="0"/>
              </a:rPr>
              <a:t>provozu</a:t>
            </a:r>
            <a:r>
              <a:rPr lang="en-US" altLang="cs-CZ" sz="1800" dirty="0">
                <a:latin typeface="Arial" charset="0"/>
              </a:rPr>
              <a:t> od 2003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 dirty="0">
                <a:latin typeface="Arial" charset="0"/>
              </a:rPr>
              <a:t>BB </a:t>
            </a:r>
            <a:r>
              <a:rPr lang="en-US" altLang="cs-CZ" sz="1800" b="1" dirty="0" err="1">
                <a:latin typeface="Arial" charset="0"/>
              </a:rPr>
              <a:t>seismograf</a:t>
            </a:r>
            <a:endParaRPr lang="en-US" altLang="cs-CZ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cs-CZ" sz="1600" dirty="0">
                <a:latin typeface="Arial" charset="0"/>
              </a:rPr>
              <a:t>CMG-3T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i="1" dirty="0">
                <a:latin typeface="Arial" charset="0"/>
              </a:rPr>
              <a:t>	(120sec, </a:t>
            </a:r>
            <a:r>
              <a:rPr lang="cs-CZ" altLang="cs-CZ" sz="1400" i="1" dirty="0">
                <a:latin typeface="Arial" charset="0"/>
              </a:rPr>
              <a:t>1</a:t>
            </a:r>
            <a:r>
              <a:rPr lang="en-US" altLang="cs-CZ" sz="1400" i="1" dirty="0">
                <a:latin typeface="Arial" charset="0"/>
              </a:rPr>
              <a:t>x</a:t>
            </a:r>
            <a:r>
              <a:rPr lang="cs-CZ" altLang="cs-CZ" sz="1400" i="1" dirty="0">
                <a:latin typeface="Arial" charset="0"/>
              </a:rPr>
              <a:t>750</a:t>
            </a:r>
            <a:r>
              <a:rPr lang="en-US" altLang="cs-CZ" sz="1600" i="1" dirty="0">
                <a:latin typeface="Arial" charset="0"/>
              </a:rPr>
              <a:t>V/m/s</a:t>
            </a:r>
            <a:r>
              <a:rPr lang="en-US" altLang="cs-CZ" sz="1400" i="1" dirty="0"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1600" dirty="0" err="1">
                <a:latin typeface="Arial" charset="0"/>
              </a:rPr>
              <a:t>Nanometrics</a:t>
            </a:r>
            <a:r>
              <a:rPr lang="en-US" altLang="cs-CZ" sz="1600" dirty="0">
                <a:latin typeface="Arial" charset="0"/>
              </a:rPr>
              <a:t> Trident 24 bit </a:t>
            </a:r>
            <a:r>
              <a:rPr lang="en-US" altLang="cs-CZ" sz="1600" dirty="0" err="1">
                <a:latin typeface="Arial" charset="0"/>
              </a:rPr>
              <a:t>digi</a:t>
            </a:r>
            <a:endParaRPr lang="en-US" altLang="cs-CZ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cs-CZ" sz="1600" dirty="0">
                <a:latin typeface="Arial" charset="0"/>
              </a:rPr>
              <a:t>Libra VSAT telemetry</a:t>
            </a:r>
            <a:endParaRPr lang="cs-CZ" altLang="cs-CZ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600" dirty="0">
                <a:latin typeface="Arial" charset="0"/>
              </a:rPr>
              <a:t>Kontinuální registrace (100Hz)</a:t>
            </a:r>
            <a:endParaRPr lang="en-US" altLang="cs-CZ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 dirty="0">
                <a:latin typeface="Arial" charset="0"/>
              </a:rPr>
              <a:t>SM </a:t>
            </a:r>
            <a:r>
              <a:rPr lang="en-US" altLang="cs-CZ" sz="1800" b="1" dirty="0" err="1">
                <a:latin typeface="Arial" charset="0"/>
              </a:rPr>
              <a:t>seismograf</a:t>
            </a:r>
            <a:endParaRPr lang="en-US" altLang="cs-CZ" sz="18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cs-CZ" sz="1600" dirty="0">
                <a:latin typeface="Arial" charset="0"/>
              </a:rPr>
              <a:t>CMG-5TD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600" dirty="0">
                <a:latin typeface="Arial" charset="0"/>
              </a:rPr>
              <a:t>DCM (40GB USB disk, </a:t>
            </a:r>
            <a:r>
              <a:rPr lang="cs-CZ" altLang="cs-CZ" sz="1600" dirty="0" err="1">
                <a:latin typeface="Arial" charset="0"/>
              </a:rPr>
              <a:t>Platinum</a:t>
            </a:r>
            <a:r>
              <a:rPr lang="cs-CZ" altLang="cs-CZ" sz="1600" dirty="0">
                <a:latin typeface="Arial" charset="0"/>
              </a:rPr>
              <a:t> software-webové rozhraní)</a:t>
            </a:r>
            <a:endParaRPr lang="en-US" altLang="cs-CZ" sz="16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600" dirty="0">
                <a:latin typeface="Arial" charset="0"/>
              </a:rPr>
              <a:t>Kontinuální registrace </a:t>
            </a:r>
            <a:r>
              <a:rPr lang="cs-CZ" altLang="cs-CZ" sz="1400" i="1" dirty="0">
                <a:latin typeface="Arial" charset="0"/>
              </a:rPr>
              <a:t>(100Hz)</a:t>
            </a:r>
          </a:p>
          <a:p>
            <a:pPr eaLnBrk="1" hangingPunct="1">
              <a:spcBef>
                <a:spcPct val="0"/>
              </a:spcBef>
            </a:pPr>
            <a:endParaRPr lang="cs-CZ" altLang="cs-CZ" sz="1400" i="1" dirty="0"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4000" kern="0" dirty="0" err="1" smtClean="0"/>
              <a:t>Pylos</a:t>
            </a:r>
            <a:endParaRPr lang="cs-CZ" altLang="cs-CZ" sz="4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42900"/>
            <a:ext cx="2806700" cy="514350"/>
          </a:xfrm>
        </p:spPr>
        <p:txBody>
          <a:bodyPr/>
          <a:lstStyle/>
          <a:p>
            <a:pPr eaLnBrk="1" hangingPunct="1"/>
            <a:r>
              <a:rPr lang="en-US" altLang="cs-CZ" sz="4000" smtClean="0"/>
              <a:t>Prodromos</a:t>
            </a:r>
            <a:endParaRPr lang="cs-CZ" altLang="cs-CZ" sz="4000" smtClean="0"/>
          </a:p>
        </p:txBody>
      </p:sp>
      <p:pic>
        <p:nvPicPr>
          <p:cNvPr id="30723" name="Picture 3" descr="CRW_5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8829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PRODROMOS-00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37063"/>
            <a:ext cx="25622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CRW_54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06463"/>
            <a:ext cx="49657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RW_5431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4437063"/>
            <a:ext cx="2882900" cy="192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80063" y="549275"/>
            <a:ext cx="3563937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latin typeface="Arial" charset="0"/>
              </a:rPr>
              <a:t>Lat.: </a:t>
            </a:r>
            <a:r>
              <a:rPr lang="cs-CZ" altLang="cs-CZ" sz="1800">
                <a:latin typeface="Arial" charset="0"/>
              </a:rPr>
              <a:t>38.5986</a:t>
            </a:r>
            <a:r>
              <a:rPr lang="en-US" altLang="cs-CZ" sz="1800">
                <a:latin typeface="Arial" charset="0"/>
              </a:rPr>
              <a:t>; Long.: </a:t>
            </a:r>
            <a:r>
              <a:rPr lang="cs-CZ" altLang="cs-CZ" sz="1800">
                <a:latin typeface="Arial" charset="0"/>
              </a:rPr>
              <a:t>21.1833 </a:t>
            </a:r>
            <a:endParaRPr lang="en-US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latin typeface="Arial" charset="0"/>
              </a:rPr>
              <a:t>V provozu od 200</a:t>
            </a:r>
            <a:r>
              <a:rPr lang="cs-CZ" altLang="cs-CZ" sz="1800">
                <a:latin typeface="Arial" charset="0"/>
              </a:rPr>
              <a:t>9</a:t>
            </a:r>
            <a:endParaRPr lang="en-US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charset="0"/>
              </a:rPr>
              <a:t>BB seismograf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1600">
                <a:latin typeface="Arial" charset="0"/>
              </a:rPr>
              <a:t>CMG-3T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i="1">
                <a:latin typeface="Arial" charset="0"/>
              </a:rPr>
              <a:t>	(120sec, </a:t>
            </a:r>
            <a:r>
              <a:rPr lang="cs-CZ" altLang="cs-CZ" sz="1400" i="1">
                <a:latin typeface="Arial" charset="0"/>
              </a:rPr>
              <a:t>1</a:t>
            </a:r>
            <a:r>
              <a:rPr lang="en-US" altLang="cs-CZ" sz="1400" i="1">
                <a:latin typeface="Arial" charset="0"/>
              </a:rPr>
              <a:t>x</a:t>
            </a:r>
            <a:r>
              <a:rPr lang="cs-CZ" altLang="cs-CZ" sz="1400" i="1">
                <a:latin typeface="Arial" charset="0"/>
              </a:rPr>
              <a:t>750</a:t>
            </a:r>
            <a:r>
              <a:rPr lang="en-US" altLang="cs-CZ" sz="1600" i="1">
                <a:latin typeface="Arial" charset="0"/>
              </a:rPr>
              <a:t>V/m/s</a:t>
            </a:r>
            <a:r>
              <a:rPr lang="en-US" altLang="cs-CZ" sz="1400" i="1"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1600">
                <a:latin typeface="Arial" charset="0"/>
              </a:rPr>
              <a:t>Nanometrics Trident 24 bit digi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i="1">
                <a:latin typeface="Arial" charset="0"/>
              </a:rPr>
              <a:t>	(24 bit, 2.5e-6 V/count)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1600">
                <a:latin typeface="Arial" charset="0"/>
              </a:rPr>
              <a:t>Libra VSAT telemetry</a:t>
            </a:r>
            <a:endParaRPr lang="cs-CZ" altLang="cs-CZ" sz="16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600">
                <a:latin typeface="Arial" charset="0"/>
              </a:rPr>
              <a:t>Kontinuální registrace (100Hz)</a:t>
            </a:r>
            <a:endParaRPr lang="en-US" altLang="cs-CZ" sz="16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charset="0"/>
              </a:rPr>
              <a:t>SM seismograf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1600">
                <a:latin typeface="Arial" charset="0"/>
              </a:rPr>
              <a:t>CMG-5T</a:t>
            </a:r>
            <a:r>
              <a:rPr lang="cs-CZ" altLang="cs-CZ" sz="1600">
                <a:latin typeface="Arial" charset="0"/>
              </a:rPr>
              <a:t>D</a:t>
            </a:r>
            <a:endParaRPr lang="en-US" altLang="cs-CZ" sz="16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600">
                <a:latin typeface="Arial" charset="0"/>
              </a:rPr>
              <a:t>DCM (40GB USB disk, Platinum software-webové rozhraní)</a:t>
            </a:r>
            <a:endParaRPr lang="en-US" altLang="cs-CZ" sz="16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600">
                <a:latin typeface="Arial" charset="0"/>
              </a:rPr>
              <a:t>Kontinuální registrace </a:t>
            </a:r>
            <a:r>
              <a:rPr lang="cs-CZ" altLang="cs-CZ" sz="1400" i="1">
                <a:latin typeface="Arial" charset="0"/>
              </a:rPr>
              <a:t>(100Hz)</a:t>
            </a:r>
          </a:p>
          <a:p>
            <a:pPr eaLnBrk="1" hangingPunct="1">
              <a:spcBef>
                <a:spcPct val="0"/>
              </a:spcBef>
            </a:pPr>
            <a:endParaRPr lang="cs-CZ" altLang="cs-CZ" sz="1400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" y="184150"/>
            <a:ext cx="5116513" cy="730250"/>
          </a:xfrm>
        </p:spPr>
        <p:txBody>
          <a:bodyPr/>
          <a:lstStyle/>
          <a:p>
            <a:pPr eaLnBrk="1" hangingPunct="1"/>
            <a:r>
              <a:rPr lang="en-US" altLang="cs-CZ" sz="4000" smtClean="0"/>
              <a:t>Sergoula</a:t>
            </a:r>
            <a:endParaRPr lang="cs-CZ" altLang="cs-CZ" sz="4000" smtClean="0"/>
          </a:p>
        </p:txBody>
      </p:sp>
      <p:pic>
        <p:nvPicPr>
          <p:cNvPr id="33795" name="Picture 3" descr="CRW_65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" y="909638"/>
            <a:ext cx="4965700" cy="3309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4" descr="CRW_545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4508500"/>
            <a:ext cx="2882900" cy="192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 descr="P50900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08500"/>
            <a:ext cx="25622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CRW_65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508500"/>
            <a:ext cx="2882900" cy="192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580063" y="549275"/>
            <a:ext cx="3563937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latin typeface="Arial" charset="0"/>
              </a:rPr>
              <a:t>Lat.: </a:t>
            </a:r>
            <a:r>
              <a:rPr lang="cs-CZ" altLang="cs-CZ" sz="1800">
                <a:latin typeface="Arial" charset="0"/>
              </a:rPr>
              <a:t>38.4142</a:t>
            </a:r>
            <a:r>
              <a:rPr lang="en-US" altLang="cs-CZ" sz="1800">
                <a:latin typeface="Arial" charset="0"/>
              </a:rPr>
              <a:t>; Long.: </a:t>
            </a:r>
            <a:r>
              <a:rPr lang="cs-CZ" altLang="cs-CZ" sz="1800">
                <a:latin typeface="Arial" charset="0"/>
              </a:rPr>
              <a:t>22.0573 </a:t>
            </a:r>
            <a:endParaRPr lang="en-US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latin typeface="Arial" charset="0"/>
              </a:rPr>
              <a:t>V provozu od </a:t>
            </a:r>
            <a:r>
              <a:rPr lang="cs-CZ" altLang="cs-CZ" sz="1800">
                <a:latin typeface="Arial" charset="0"/>
              </a:rPr>
              <a:t>1998</a:t>
            </a:r>
            <a:endParaRPr lang="en-US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charset="0"/>
              </a:rPr>
              <a:t>BB seismograf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1600">
                <a:latin typeface="Arial" charset="0"/>
              </a:rPr>
              <a:t>CMG-3T</a:t>
            </a:r>
            <a:endParaRPr lang="cs-CZ" altLang="cs-CZ" sz="16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400" i="1">
                <a:latin typeface="Arial" charset="0"/>
              </a:rPr>
              <a:t>	(120sec, </a:t>
            </a:r>
            <a:r>
              <a:rPr lang="cs-CZ" altLang="cs-CZ" sz="1400" i="1">
                <a:latin typeface="Arial" charset="0"/>
              </a:rPr>
              <a:t>2</a:t>
            </a:r>
            <a:r>
              <a:rPr lang="en-US" altLang="cs-CZ" sz="1400" i="1">
                <a:latin typeface="Arial" charset="0"/>
              </a:rPr>
              <a:t>x</a:t>
            </a:r>
            <a:r>
              <a:rPr lang="cs-CZ" altLang="cs-CZ" sz="1400" i="1">
                <a:latin typeface="Arial" charset="0"/>
              </a:rPr>
              <a:t>3000</a:t>
            </a:r>
            <a:r>
              <a:rPr lang="en-US" altLang="cs-CZ" sz="1600" i="1">
                <a:latin typeface="Arial" charset="0"/>
              </a:rPr>
              <a:t>V/m/s</a:t>
            </a:r>
            <a:r>
              <a:rPr lang="en-US" altLang="cs-CZ" sz="1400" i="1">
                <a:latin typeface="Arial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600">
                <a:latin typeface="Arial" charset="0"/>
              </a:rPr>
              <a:t>DM24 digi</a:t>
            </a:r>
            <a:endParaRPr lang="en-US" altLang="cs-CZ" sz="16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600">
                <a:latin typeface="Arial" charset="0"/>
              </a:rPr>
              <a:t>Kontinuální registrace (100Hz)</a:t>
            </a:r>
            <a:endParaRPr lang="en-US" altLang="cs-CZ" sz="16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latin typeface="Arial" charset="0"/>
              </a:rPr>
              <a:t>SM seismograf</a:t>
            </a:r>
          </a:p>
          <a:p>
            <a:pPr eaLnBrk="1" hangingPunct="1">
              <a:spcBef>
                <a:spcPct val="0"/>
              </a:spcBef>
            </a:pPr>
            <a:r>
              <a:rPr lang="en-US" altLang="cs-CZ" sz="1600">
                <a:latin typeface="Arial" charset="0"/>
              </a:rPr>
              <a:t>CMG-5T</a:t>
            </a:r>
            <a:endParaRPr lang="cs-CZ" altLang="cs-CZ" sz="160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600">
                <a:latin typeface="Arial" charset="0"/>
              </a:rPr>
              <a:t>DM24 digi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600">
                <a:latin typeface="Arial" charset="0"/>
              </a:rPr>
              <a:t>Kontinuální registrace </a:t>
            </a:r>
            <a:r>
              <a:rPr lang="cs-CZ" altLang="cs-CZ" sz="1400" i="1">
                <a:latin typeface="Arial" charset="0"/>
              </a:rPr>
              <a:t>(100Hz)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DCM</a:t>
            </a:r>
            <a:endParaRPr lang="en-US" altLang="cs-CZ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400" i="1">
                <a:latin typeface="Arial" charset="0"/>
              </a:rPr>
              <a:t>Společná pro BB a SM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400">
                <a:latin typeface="Arial" charset="0"/>
              </a:rPr>
              <a:t>Mobilní telemetrie (Vodafone)</a:t>
            </a:r>
          </a:p>
          <a:p>
            <a:pPr eaLnBrk="1" hangingPunct="1">
              <a:spcBef>
                <a:spcPct val="0"/>
              </a:spcBef>
            </a:pPr>
            <a:endParaRPr lang="cs-CZ" altLang="cs-CZ" sz="1400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813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Děkujeme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solidFill>
                  <a:srgbClr val="FFFF00"/>
                </a:solidFill>
              </a:rPr>
              <a:t>Seismograf - princip</a:t>
            </a:r>
          </a:p>
        </p:txBody>
      </p:sp>
      <p:pic>
        <p:nvPicPr>
          <p:cNvPr id="614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7667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bdélník 3">
            <a:hlinkClick r:id="rId3"/>
          </p:cNvPr>
          <p:cNvSpPr>
            <a:spLocks noChangeArrowheads="1"/>
          </p:cNvSpPr>
          <p:nvPr/>
        </p:nvSpPr>
        <p:spPr bwMode="auto">
          <a:xfrm>
            <a:off x="2124075" y="5949950"/>
            <a:ext cx="495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600" u="sng"/>
              <a:t>Vertik</a:t>
            </a:r>
            <a:r>
              <a:rPr lang="cs-CZ" altLang="cs-CZ" sz="1600" u="sng"/>
              <a:t>ální seismograf - 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US" altLang="cs-CZ" dirty="0" smtClean="0">
                <a:solidFill>
                  <a:srgbClr val="FFFF00"/>
                </a:solidFill>
              </a:rPr>
              <a:t>Seismogram </a:t>
            </a:r>
            <a:r>
              <a:rPr lang="en-US" altLang="cs-CZ" dirty="0" err="1" smtClean="0">
                <a:solidFill>
                  <a:srgbClr val="FFFF00"/>
                </a:solidFill>
              </a:rPr>
              <a:t>nen</a:t>
            </a:r>
            <a:r>
              <a:rPr lang="cs-CZ" altLang="cs-CZ" dirty="0" smtClean="0">
                <a:solidFill>
                  <a:srgbClr val="FFFF00"/>
                </a:solidFill>
              </a:rPr>
              <a:t>í pohyb půdy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2708920"/>
                <a:ext cx="7772400" cy="381912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cs-CZ" dirty="0" smtClean="0"/>
                  <a:t>V</a:t>
                </a:r>
                <a:r>
                  <a:rPr lang="en-US" dirty="0" smtClean="0"/>
                  <a:t>(s)/x = G *A * H(s)</a:t>
                </a:r>
                <a:endParaRPr lang="cs-CZ" dirty="0" smtClean="0"/>
              </a:p>
              <a:p>
                <a:r>
                  <a:rPr lang="cs-CZ" dirty="0" smtClean="0"/>
                  <a:t>G … </a:t>
                </a:r>
                <a:r>
                  <a:rPr lang="cs-CZ" dirty="0" err="1" smtClean="0"/>
                  <a:t>gain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constant</a:t>
                </a:r>
                <a:endParaRPr lang="cs-CZ" dirty="0" smtClean="0"/>
              </a:p>
              <a:p>
                <a:r>
                  <a:rPr lang="cs-CZ" dirty="0" smtClean="0"/>
                  <a:t>H</a:t>
                </a:r>
                <a:r>
                  <a:rPr lang="en-US" dirty="0" smtClean="0"/>
                  <a:t>(</a:t>
                </a:r>
                <a:r>
                  <a:rPr lang="cs-CZ" dirty="0" smtClean="0"/>
                  <a:t>s</a:t>
                </a:r>
                <a:r>
                  <a:rPr lang="en-US" dirty="0" smtClean="0"/>
                  <a:t>) … p</a:t>
                </a:r>
                <a:r>
                  <a:rPr lang="cs-CZ" dirty="0" smtClean="0"/>
                  <a:t>ř</a:t>
                </a:r>
                <a:r>
                  <a:rPr lang="en-US" dirty="0" err="1" smtClean="0"/>
                  <a:t>enosov</a:t>
                </a:r>
                <a:r>
                  <a:rPr lang="cs-CZ" dirty="0" smtClean="0"/>
                  <a:t>á charakteristika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cs-CZ" dirty="0" smtClean="0"/>
                  <a:t>A … konstanta, A</a:t>
                </a:r>
                <a:r>
                  <a:rPr lang="en-US" dirty="0" smtClean="0"/>
                  <a:t>*H(s) = 1</a:t>
                </a: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2708920"/>
                <a:ext cx="7772400" cy="3819128"/>
              </a:xfrm>
              <a:blipFill rotWithShape="1">
                <a:blip r:embed="rId2"/>
                <a:stretch>
                  <a:fillRect l="-1725" t="-22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40113" y="1699558"/>
            <a:ext cx="2438400" cy="6223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 b="1"/>
              <a:t>Seismograf</a:t>
            </a:r>
            <a:endParaRPr lang="en-US" altLang="en-US" sz="2800" b="1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068513" y="2010708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878513" y="2026583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11598" y="1486833"/>
            <a:ext cx="25138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 b="1" dirty="0"/>
              <a:t>Pohyb </a:t>
            </a:r>
            <a:r>
              <a:rPr lang="cs-CZ" altLang="en-US" sz="2800" b="1" dirty="0" smtClean="0"/>
              <a:t>půdy:</a:t>
            </a:r>
            <a:r>
              <a:rPr lang="en-US" altLang="en-US" sz="2800" b="1" dirty="0" smtClean="0"/>
              <a:t> x </a:t>
            </a:r>
            <a:endParaRPr lang="en-US" altLang="en-US" sz="28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78513" y="1503363"/>
            <a:ext cx="2922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 b="1" dirty="0" smtClean="0"/>
              <a:t>Seismogram:</a:t>
            </a:r>
            <a:r>
              <a:rPr lang="en-US" altLang="en-US" sz="2800" b="1" dirty="0" smtClean="0"/>
              <a:t> V(s)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603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179388" y="981075"/>
            <a:ext cx="8964612" cy="4394200"/>
          </a:xfrm>
        </p:spPr>
        <p:txBody>
          <a:bodyPr/>
          <a:lstStyle/>
          <a:p>
            <a:r>
              <a:rPr lang="cs-CZ" altLang="cs-CZ" sz="2800" b="1" dirty="0" smtClean="0"/>
              <a:t>Krátkoperiodické</a:t>
            </a:r>
          </a:p>
          <a:p>
            <a:pPr lvl="1"/>
            <a:r>
              <a:rPr lang="cs-CZ" altLang="cs-CZ" dirty="0" smtClean="0"/>
              <a:t>rohová perioda </a:t>
            </a:r>
            <a:r>
              <a:rPr lang="en-US" altLang="cs-CZ" dirty="0" smtClean="0"/>
              <a:t>&lt; 10 sec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levné</a:t>
            </a:r>
            <a:endParaRPr lang="en-US" altLang="cs-CZ" dirty="0" smtClean="0"/>
          </a:p>
          <a:p>
            <a:pPr lvl="1"/>
            <a:r>
              <a:rPr lang="cs-CZ" altLang="cs-CZ" dirty="0" smtClean="0"/>
              <a:t>v</a:t>
            </a:r>
            <a:r>
              <a:rPr lang="en-US" altLang="cs-CZ" dirty="0" err="1" smtClean="0"/>
              <a:t>hodn</a:t>
            </a:r>
            <a:r>
              <a:rPr lang="cs-CZ" altLang="cs-CZ" dirty="0" smtClean="0"/>
              <a:t>é</a:t>
            </a:r>
            <a:r>
              <a:rPr lang="en-US" altLang="cs-CZ" dirty="0" smtClean="0"/>
              <a:t> pro </a:t>
            </a:r>
            <a:r>
              <a:rPr lang="cs-CZ" altLang="cs-CZ" dirty="0" smtClean="0"/>
              <a:t>lokaci zemětřesení</a:t>
            </a:r>
          </a:p>
          <a:p>
            <a:r>
              <a:rPr lang="cs-CZ" altLang="cs-CZ" sz="2800" b="1" dirty="0" smtClean="0"/>
              <a:t>Širokopásmové</a:t>
            </a:r>
            <a:endParaRPr lang="en-US" altLang="cs-CZ" sz="2800" b="1" dirty="0" smtClean="0"/>
          </a:p>
          <a:p>
            <a:pPr lvl="1"/>
            <a:r>
              <a:rPr lang="cs-CZ" altLang="cs-CZ" dirty="0" smtClean="0"/>
              <a:t>rohová perioda </a:t>
            </a:r>
            <a:r>
              <a:rPr lang="en-US" altLang="cs-CZ" dirty="0" smtClean="0"/>
              <a:t>&gt; 10 sec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drahé</a:t>
            </a:r>
            <a:endParaRPr lang="en-US" altLang="cs-CZ" dirty="0" smtClean="0"/>
          </a:p>
          <a:p>
            <a:pPr lvl="1"/>
            <a:r>
              <a:rPr lang="cs-CZ" altLang="cs-CZ" dirty="0" smtClean="0"/>
              <a:t>p</a:t>
            </a:r>
            <a:r>
              <a:rPr lang="en-US" altLang="cs-CZ" dirty="0" err="1" smtClean="0"/>
              <a:t>robl</a:t>
            </a:r>
            <a:r>
              <a:rPr lang="cs-CZ" altLang="cs-CZ" dirty="0" err="1" smtClean="0"/>
              <a:t>ém</a:t>
            </a:r>
            <a:r>
              <a:rPr lang="cs-CZ" altLang="cs-CZ" dirty="0" smtClean="0"/>
              <a:t> s dynamikou pro silná blízká zemětřesení</a:t>
            </a:r>
          </a:p>
          <a:p>
            <a:r>
              <a:rPr lang="cs-CZ" altLang="cs-CZ" sz="2800" b="1" dirty="0" smtClean="0"/>
              <a:t>Přístroje na silné pohyby půdy – </a:t>
            </a:r>
            <a:r>
              <a:rPr lang="cs-CZ" altLang="cs-CZ" sz="2800" b="1" dirty="0" err="1" smtClean="0"/>
              <a:t>akcelerograf</a:t>
            </a:r>
            <a:endParaRPr lang="cs-CZ" altLang="cs-CZ" sz="2800" b="1" dirty="0" smtClean="0"/>
          </a:p>
          <a:p>
            <a:pPr lvl="1"/>
            <a:r>
              <a:rPr lang="cs-CZ" altLang="cs-CZ" dirty="0" smtClean="0"/>
              <a:t>registruje zrychlení půdy až do několika g</a:t>
            </a:r>
          </a:p>
          <a:p>
            <a:pPr lvl="1"/>
            <a:r>
              <a:rPr lang="cs-CZ" altLang="cs-CZ" dirty="0" smtClean="0"/>
              <a:t>nutný pro zdrojové studie blízkých zemětřesení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cs-CZ" altLang="cs-CZ" dirty="0" smtClean="0">
                <a:solidFill>
                  <a:srgbClr val="FFFF00"/>
                </a:solidFill>
              </a:rPr>
              <a:t>Seismograf - rozdělení</a:t>
            </a:r>
          </a:p>
        </p:txBody>
      </p:sp>
      <p:pic>
        <p:nvPicPr>
          <p:cNvPr id="4" name="Picture 7" descr="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2132856"/>
            <a:ext cx="3783632" cy="23195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cs-CZ" altLang="cs-CZ" smtClean="0">
                <a:solidFill>
                  <a:srgbClr val="FFFF00"/>
                </a:solidFill>
              </a:rPr>
              <a:t>Vliv přístroje na seismogram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440113" y="1389063"/>
            <a:ext cx="2438400" cy="6223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 b="1"/>
              <a:t>Seismograf</a:t>
            </a:r>
            <a:endParaRPr lang="en-US" altLang="en-US" sz="2800" b="1"/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2068513" y="1700213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5878513" y="1716088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187450" y="1176338"/>
            <a:ext cx="2124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 b="1" dirty="0"/>
              <a:t>Pohyb půdy</a:t>
            </a:r>
            <a:r>
              <a:rPr lang="en-US" altLang="en-US" sz="2800" b="1" dirty="0"/>
              <a:t> 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6084888" y="1201738"/>
            <a:ext cx="20780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2800" b="1"/>
              <a:t>Seismogram</a:t>
            </a:r>
            <a:endParaRPr lang="en-US" altLang="en-US" sz="2800" b="1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54" y="2204864"/>
            <a:ext cx="6912768" cy="44267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FFFF00"/>
                </a:solidFill>
              </a:rPr>
              <a:t>Guralp CMG – 3T</a:t>
            </a:r>
            <a:br>
              <a:rPr lang="cs-CZ" altLang="cs-CZ" sz="4000" smtClean="0">
                <a:solidFill>
                  <a:srgbClr val="FFFF00"/>
                </a:solidFill>
              </a:rPr>
            </a:br>
            <a:r>
              <a:rPr lang="cs-CZ" altLang="cs-CZ" sz="2400" smtClean="0">
                <a:solidFill>
                  <a:srgbClr val="FFFF00"/>
                </a:solidFill>
              </a:rPr>
              <a:t>širokopásmový seismograf</a:t>
            </a:r>
          </a:p>
        </p:txBody>
      </p:sp>
      <p:pic>
        <p:nvPicPr>
          <p:cNvPr id="19459" name="Picture 3" descr="ou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3011488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 descr="respons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773238"/>
            <a:ext cx="4752975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084888" y="2060575"/>
            <a:ext cx="245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3300"/>
                </a:solidFill>
                <a:latin typeface="Arial" charset="0"/>
              </a:rPr>
              <a:t>Nízkofrekvenční část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716463" y="4437063"/>
            <a:ext cx="266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3300"/>
                </a:solidFill>
                <a:latin typeface="Arial" charset="0"/>
              </a:rPr>
              <a:t>Vysokofrekvenční část</a:t>
            </a:r>
          </a:p>
        </p:txBody>
      </p:sp>
      <p:pic>
        <p:nvPicPr>
          <p:cNvPr id="7" name="Picture 5" descr="cmg3t_strev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772816"/>
            <a:ext cx="3024336" cy="49989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50825" y="1268413"/>
            <a:ext cx="8569325" cy="4897437"/>
          </a:xfrm>
          <a:prstGeom prst="roundRect">
            <a:avLst>
              <a:gd name="adj" fmla="val 79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395288" y="3429000"/>
            <a:ext cx="2663825" cy="2449513"/>
          </a:xfrm>
          <a:prstGeom prst="roundRect">
            <a:avLst>
              <a:gd name="adj" fmla="val 16667"/>
            </a:avLst>
          </a:prstGeom>
          <a:solidFill>
            <a:schemeClr val="accent1">
              <a:alpha val="43137"/>
            </a:scheme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042988" y="1484313"/>
            <a:ext cx="7632700" cy="1800225"/>
          </a:xfrm>
          <a:prstGeom prst="roundRect">
            <a:avLst>
              <a:gd name="adj" fmla="val 16667"/>
            </a:avLst>
          </a:prstGeom>
          <a:solidFill>
            <a:schemeClr val="accent1">
              <a:alpha val="43137"/>
            </a:scheme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722313" y="14605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FFFF00"/>
                </a:solidFill>
              </a:rPr>
              <a:t>Výměna dat, zpracování</a:t>
            </a:r>
          </a:p>
        </p:txBody>
      </p:sp>
      <p:pic>
        <p:nvPicPr>
          <p:cNvPr id="20486" name="Picture 6" descr="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44900"/>
            <a:ext cx="401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3ESPCD-sid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7550" y="2859088"/>
            <a:ext cx="423863" cy="614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 descr="3Tsma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50" y="4953000"/>
            <a:ext cx="407988" cy="803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68313" y="4508500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charset="0"/>
              </a:rPr>
              <a:t>CMG 3T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charset="0"/>
              </a:rPr>
              <a:t>360s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03350" y="4076700"/>
            <a:ext cx="148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charset="0"/>
              </a:rPr>
              <a:t>Windows PC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charset="0"/>
              </a:rPr>
              <a:t>Scream server 4.4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476375" y="4797425"/>
            <a:ext cx="1150938" cy="936625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chemeClr val="accent2"/>
                </a:solidFill>
                <a:latin typeface="Arial" charset="0"/>
              </a:rPr>
              <a:t>Registrace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chemeClr val="accent2"/>
                </a:solidFill>
                <a:latin typeface="Arial" charset="0"/>
              </a:rPr>
              <a:t>Archivace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chemeClr val="accent2"/>
                </a:solidFill>
                <a:latin typeface="Arial" charset="0"/>
              </a:rPr>
              <a:t>Distribuce</a:t>
            </a:r>
          </a:p>
        </p:txBody>
      </p:sp>
      <p:cxnSp>
        <p:nvCxnSpPr>
          <p:cNvPr id="20492" name="AutoShape 12"/>
          <p:cNvCxnSpPr>
            <a:cxnSpLocks noChangeShapeType="1"/>
            <a:stCxn id="20490" idx="2"/>
            <a:endCxn id="20491" idx="0"/>
          </p:cNvCxnSpPr>
          <p:nvPr/>
        </p:nvCxnSpPr>
        <p:spPr bwMode="auto">
          <a:xfrm flipH="1">
            <a:off x="2052638" y="4533900"/>
            <a:ext cx="9207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9750" y="3284538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  <a:latin typeface="Arial" charset="0"/>
              </a:rPr>
              <a:t>GOPC</a:t>
            </a:r>
          </a:p>
        </p:txBody>
      </p:sp>
      <p:pic>
        <p:nvPicPr>
          <p:cNvPr id="20494" name="Picture 14" descr="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2778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635375" y="1557338"/>
            <a:ext cx="148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charset="0"/>
              </a:rPr>
              <a:t>Linux PC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charset="0"/>
              </a:rPr>
              <a:t>Scream server 4.4</a:t>
            </a:r>
          </a:p>
        </p:txBody>
      </p:sp>
      <p:cxnSp>
        <p:nvCxnSpPr>
          <p:cNvPr id="20496" name="AutoShape 16"/>
          <p:cNvCxnSpPr>
            <a:cxnSpLocks noChangeShapeType="1"/>
            <a:stCxn id="20489" idx="0"/>
            <a:endCxn id="20486" idx="1"/>
          </p:cNvCxnSpPr>
          <p:nvPr/>
        </p:nvCxnSpPr>
        <p:spPr bwMode="auto">
          <a:xfrm rot="-5400000">
            <a:off x="768351" y="4017962"/>
            <a:ext cx="571500" cy="409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7" name="AutoShape 17"/>
          <p:cNvCxnSpPr>
            <a:cxnSpLocks noChangeShapeType="1"/>
            <a:stCxn id="20486" idx="3"/>
            <a:endCxn id="20494" idx="1"/>
          </p:cNvCxnSpPr>
          <p:nvPr/>
        </p:nvCxnSpPr>
        <p:spPr bwMode="auto">
          <a:xfrm flipV="1">
            <a:off x="1660525" y="2262188"/>
            <a:ext cx="2840038" cy="16748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5148263" y="1916113"/>
            <a:ext cx="1223962" cy="1079500"/>
            <a:chOff x="3470" y="1344"/>
            <a:chExt cx="771" cy="680"/>
          </a:xfrm>
        </p:grpSpPr>
        <p:sp>
          <p:nvSpPr>
            <p:cNvPr id="20523" name="AutoShape 19"/>
            <p:cNvSpPr>
              <a:spLocks noChangeArrowheads="1"/>
            </p:cNvSpPr>
            <p:nvPr/>
          </p:nvSpPr>
          <p:spPr bwMode="auto">
            <a:xfrm>
              <a:off x="3470" y="1344"/>
              <a:ext cx="771" cy="13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 i="1">
                  <a:latin typeface="Arial" charset="0"/>
                </a:rPr>
                <a:t>MySQL server</a:t>
              </a:r>
            </a:p>
          </p:txBody>
        </p:sp>
        <p:sp>
          <p:nvSpPr>
            <p:cNvPr id="20524" name="AutoShape 20"/>
            <p:cNvSpPr>
              <a:spLocks noChangeArrowheads="1"/>
            </p:cNvSpPr>
            <p:nvPr/>
          </p:nvSpPr>
          <p:spPr bwMode="auto">
            <a:xfrm>
              <a:off x="3470" y="1525"/>
              <a:ext cx="771" cy="13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 i="1">
                  <a:latin typeface="Arial" charset="0"/>
                </a:rPr>
                <a:t>PQLX server</a:t>
              </a:r>
            </a:p>
          </p:txBody>
        </p:sp>
        <p:sp>
          <p:nvSpPr>
            <p:cNvPr id="20525" name="AutoShape 21"/>
            <p:cNvSpPr>
              <a:spLocks noChangeArrowheads="1"/>
            </p:cNvSpPr>
            <p:nvPr/>
          </p:nvSpPr>
          <p:spPr bwMode="auto">
            <a:xfrm>
              <a:off x="3470" y="1706"/>
              <a:ext cx="771" cy="13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 i="1">
                  <a:latin typeface="Arial" charset="0"/>
                </a:rPr>
                <a:t>Seis. Handler</a:t>
              </a:r>
            </a:p>
          </p:txBody>
        </p:sp>
        <p:sp>
          <p:nvSpPr>
            <p:cNvPr id="20526" name="AutoShape 22"/>
            <p:cNvSpPr>
              <a:spLocks noChangeArrowheads="1"/>
            </p:cNvSpPr>
            <p:nvPr/>
          </p:nvSpPr>
          <p:spPr bwMode="auto">
            <a:xfrm>
              <a:off x="3470" y="1888"/>
              <a:ext cx="771" cy="136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200" b="1" i="1">
                  <a:latin typeface="Arial" charset="0"/>
                </a:rPr>
                <a:t>Shell skripty</a:t>
              </a:r>
            </a:p>
          </p:txBody>
        </p:sp>
      </p:grpSp>
      <p:cxnSp>
        <p:nvCxnSpPr>
          <p:cNvPr id="20499" name="AutoShape 23"/>
          <p:cNvCxnSpPr>
            <a:cxnSpLocks noChangeShapeType="1"/>
            <a:stCxn id="20494" idx="3"/>
            <a:endCxn id="20523" idx="1"/>
          </p:cNvCxnSpPr>
          <p:nvPr/>
        </p:nvCxnSpPr>
        <p:spPr bwMode="auto">
          <a:xfrm flipV="1">
            <a:off x="4778375" y="2024063"/>
            <a:ext cx="369888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0" name="AutoShape 24"/>
          <p:cNvCxnSpPr>
            <a:cxnSpLocks noChangeShapeType="1"/>
            <a:stCxn id="20494" idx="3"/>
            <a:endCxn id="20524" idx="1"/>
          </p:cNvCxnSpPr>
          <p:nvPr/>
        </p:nvCxnSpPr>
        <p:spPr bwMode="auto">
          <a:xfrm>
            <a:off x="4778375" y="2262188"/>
            <a:ext cx="369888" cy="49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1" name="AutoShape 25"/>
          <p:cNvCxnSpPr>
            <a:cxnSpLocks noChangeShapeType="1"/>
            <a:stCxn id="20494" idx="3"/>
            <a:endCxn id="20525" idx="1"/>
          </p:cNvCxnSpPr>
          <p:nvPr/>
        </p:nvCxnSpPr>
        <p:spPr bwMode="auto">
          <a:xfrm>
            <a:off x="4778375" y="2262188"/>
            <a:ext cx="369888" cy="336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2" name="AutoShape 26"/>
          <p:cNvCxnSpPr>
            <a:cxnSpLocks noChangeShapeType="1"/>
            <a:stCxn id="20494" idx="3"/>
            <a:endCxn id="20526" idx="1"/>
          </p:cNvCxnSpPr>
          <p:nvPr/>
        </p:nvCxnSpPr>
        <p:spPr bwMode="auto">
          <a:xfrm>
            <a:off x="4778375" y="2262188"/>
            <a:ext cx="369888" cy="625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3" name="AutoShape 27"/>
          <p:cNvSpPr>
            <a:spLocks noChangeArrowheads="1"/>
          </p:cNvSpPr>
          <p:nvPr/>
        </p:nvSpPr>
        <p:spPr bwMode="auto">
          <a:xfrm>
            <a:off x="7019925" y="1916113"/>
            <a:ext cx="1512888" cy="1081087"/>
          </a:xfrm>
          <a:prstGeom prst="foldedCorner">
            <a:avLst>
              <a:gd name="adj" fmla="val 12500"/>
            </a:avLst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charset="0"/>
              </a:rPr>
              <a:t>Registrace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charset="0"/>
              </a:rPr>
              <a:t>Archivace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charset="0"/>
              </a:rPr>
              <a:t>Miniseed formát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charset="0"/>
              </a:rPr>
              <a:t>Bulletin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charset="0"/>
              </a:rPr>
              <a:t>Analýza šumu</a:t>
            </a:r>
          </a:p>
        </p:txBody>
      </p:sp>
      <p:cxnSp>
        <p:nvCxnSpPr>
          <p:cNvPr id="20504" name="AutoShape 28"/>
          <p:cNvCxnSpPr>
            <a:cxnSpLocks noChangeShapeType="1"/>
            <a:stCxn id="20523" idx="3"/>
            <a:endCxn id="20503" idx="1"/>
          </p:cNvCxnSpPr>
          <p:nvPr/>
        </p:nvCxnSpPr>
        <p:spPr bwMode="auto">
          <a:xfrm>
            <a:off x="6372225" y="2024063"/>
            <a:ext cx="647700" cy="433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5" name="AutoShape 29"/>
          <p:cNvCxnSpPr>
            <a:cxnSpLocks noChangeShapeType="1"/>
            <a:stCxn id="20524" idx="3"/>
            <a:endCxn id="20503" idx="1"/>
          </p:cNvCxnSpPr>
          <p:nvPr/>
        </p:nvCxnSpPr>
        <p:spPr bwMode="auto">
          <a:xfrm>
            <a:off x="6372225" y="2311400"/>
            <a:ext cx="647700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6" name="AutoShape 30"/>
          <p:cNvCxnSpPr>
            <a:cxnSpLocks noChangeShapeType="1"/>
            <a:stCxn id="20525" idx="3"/>
            <a:endCxn id="20503" idx="1"/>
          </p:cNvCxnSpPr>
          <p:nvPr/>
        </p:nvCxnSpPr>
        <p:spPr bwMode="auto">
          <a:xfrm flipV="1">
            <a:off x="6372225" y="2457450"/>
            <a:ext cx="647700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07" name="AutoShape 31"/>
          <p:cNvCxnSpPr>
            <a:cxnSpLocks noChangeShapeType="1"/>
            <a:stCxn id="20526" idx="3"/>
            <a:endCxn id="20503" idx="1"/>
          </p:cNvCxnSpPr>
          <p:nvPr/>
        </p:nvCxnSpPr>
        <p:spPr bwMode="auto">
          <a:xfrm flipV="1">
            <a:off x="6372225" y="2457450"/>
            <a:ext cx="647700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8" name="Text Box 32"/>
          <p:cNvSpPr txBox="1">
            <a:spLocks noChangeArrowheads="1"/>
          </p:cNvSpPr>
          <p:nvPr/>
        </p:nvSpPr>
        <p:spPr bwMode="auto">
          <a:xfrm>
            <a:off x="250825" y="1125538"/>
            <a:ext cx="1255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b="1">
                <a:solidFill>
                  <a:srgbClr val="FF3300"/>
                </a:solidFill>
                <a:latin typeface="Arial" charset="0"/>
              </a:rPr>
              <a:t>PRA</a:t>
            </a:r>
          </a:p>
        </p:txBody>
      </p:sp>
      <p:sp>
        <p:nvSpPr>
          <p:cNvPr id="20509" name="AutoShape 33"/>
          <p:cNvSpPr>
            <a:spLocks noChangeArrowheads="1"/>
          </p:cNvSpPr>
          <p:nvPr/>
        </p:nvSpPr>
        <p:spPr bwMode="auto">
          <a:xfrm>
            <a:off x="3779838" y="3644900"/>
            <a:ext cx="1800225" cy="1008063"/>
          </a:xfrm>
          <a:prstGeom prst="roundRect">
            <a:avLst>
              <a:gd name="adj" fmla="val 16667"/>
            </a:avLst>
          </a:prstGeom>
          <a:solidFill>
            <a:schemeClr val="accent1">
              <a:alpha val="43137"/>
            </a:scheme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charset="0"/>
              </a:rPr>
              <a:t>Mezinárodní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600" b="1">
                <a:latin typeface="Arial" charset="0"/>
              </a:rPr>
              <a:t>d</a:t>
            </a:r>
            <a:r>
              <a:rPr lang="cs-CZ" altLang="cs-CZ" sz="1600" b="1">
                <a:latin typeface="Arial" charset="0"/>
              </a:rPr>
              <a:t>atové</a:t>
            </a:r>
            <a:r>
              <a:rPr lang="en-US" altLang="cs-CZ" sz="1600" b="1">
                <a:latin typeface="Arial" charset="0"/>
              </a:rPr>
              <a:t> </a:t>
            </a:r>
            <a:r>
              <a:rPr lang="cs-CZ" altLang="cs-CZ" sz="1600" b="1">
                <a:latin typeface="Arial" charset="0"/>
              </a:rPr>
              <a:t>centrum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  <a:latin typeface="Arial" charset="0"/>
              </a:rPr>
              <a:t>ORFEUS</a:t>
            </a:r>
          </a:p>
        </p:txBody>
      </p:sp>
      <p:cxnSp>
        <p:nvCxnSpPr>
          <p:cNvPr id="20510" name="AutoShape 34"/>
          <p:cNvCxnSpPr>
            <a:cxnSpLocks noChangeShapeType="1"/>
            <a:stCxn id="20509" idx="1"/>
            <a:endCxn id="20486" idx="3"/>
          </p:cNvCxnSpPr>
          <p:nvPr/>
        </p:nvCxnSpPr>
        <p:spPr bwMode="auto">
          <a:xfrm flipH="1" flipV="1">
            <a:off x="1660525" y="3937000"/>
            <a:ext cx="2119313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11" name="AutoShape 35"/>
          <p:cNvSpPr>
            <a:spLocks noChangeArrowheads="1"/>
          </p:cNvSpPr>
          <p:nvPr/>
        </p:nvSpPr>
        <p:spPr bwMode="auto">
          <a:xfrm>
            <a:off x="3708400" y="4941888"/>
            <a:ext cx="1800225" cy="1008062"/>
          </a:xfrm>
          <a:prstGeom prst="roundRect">
            <a:avLst>
              <a:gd name="adj" fmla="val 16667"/>
            </a:avLst>
          </a:prstGeom>
          <a:solidFill>
            <a:schemeClr val="accent1">
              <a:alpha val="43137"/>
            </a:scheme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charset="0"/>
              </a:rPr>
              <a:t>Česká regionální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charset="0"/>
              </a:rPr>
              <a:t>Seismologická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" charset="0"/>
              </a:rPr>
              <a:t>síť</a:t>
            </a:r>
          </a:p>
        </p:txBody>
      </p:sp>
      <p:cxnSp>
        <p:nvCxnSpPr>
          <p:cNvPr id="20512" name="AutoShape 36"/>
          <p:cNvCxnSpPr>
            <a:cxnSpLocks noChangeShapeType="1"/>
            <a:stCxn id="20511" idx="1"/>
            <a:endCxn id="20486" idx="3"/>
          </p:cNvCxnSpPr>
          <p:nvPr/>
        </p:nvCxnSpPr>
        <p:spPr bwMode="auto">
          <a:xfrm flipH="1" flipV="1">
            <a:off x="1660525" y="3937000"/>
            <a:ext cx="2047875" cy="1509713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13" name="Picture 37" descr="serv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0050" y="2071688"/>
            <a:ext cx="296863" cy="565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0514" name="AutoShape 38"/>
          <p:cNvCxnSpPr>
            <a:cxnSpLocks noChangeShapeType="1"/>
            <a:stCxn id="20487" idx="0"/>
            <a:endCxn id="20513" idx="1"/>
          </p:cNvCxnSpPr>
          <p:nvPr/>
        </p:nvCxnSpPr>
        <p:spPr bwMode="auto">
          <a:xfrm rot="-5400000">
            <a:off x="2174875" y="1897063"/>
            <a:ext cx="554037" cy="7826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5" name="AutoShape 39"/>
          <p:cNvCxnSpPr>
            <a:cxnSpLocks noChangeShapeType="1"/>
            <a:stCxn id="20513" idx="3"/>
            <a:endCxn id="20494" idx="1"/>
          </p:cNvCxnSpPr>
          <p:nvPr/>
        </p:nvCxnSpPr>
        <p:spPr bwMode="auto">
          <a:xfrm>
            <a:off x="3157538" y="2011363"/>
            <a:ext cx="1343025" cy="25082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6" name="AutoShape 40"/>
          <p:cNvCxnSpPr>
            <a:cxnSpLocks noChangeShapeType="1"/>
            <a:stCxn id="20494" idx="1"/>
            <a:endCxn id="20513" idx="3"/>
          </p:cNvCxnSpPr>
          <p:nvPr/>
        </p:nvCxnSpPr>
        <p:spPr bwMode="auto">
          <a:xfrm flipH="1" flipV="1">
            <a:off x="3157538" y="2011363"/>
            <a:ext cx="1343025" cy="2508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17" name="Text Box 41"/>
          <p:cNvSpPr txBox="1">
            <a:spLocks noChangeArrowheads="1"/>
          </p:cNvSpPr>
          <p:nvPr/>
        </p:nvSpPr>
        <p:spPr bwMode="auto">
          <a:xfrm>
            <a:off x="1187450" y="1628775"/>
            <a:ext cx="148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1200" b="1">
                <a:latin typeface="Arial" charset="0"/>
              </a:rPr>
              <a:t>Windows </a:t>
            </a:r>
            <a:r>
              <a:rPr lang="cs-CZ" altLang="cs-CZ" sz="1200" b="1">
                <a:latin typeface="Arial" charset="0"/>
              </a:rPr>
              <a:t> PC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charset="0"/>
              </a:rPr>
              <a:t>Scream server 4.4</a:t>
            </a:r>
          </a:p>
        </p:txBody>
      </p:sp>
      <p:cxnSp>
        <p:nvCxnSpPr>
          <p:cNvPr id="20518" name="AutoShape 42"/>
          <p:cNvCxnSpPr>
            <a:cxnSpLocks noChangeShapeType="1"/>
            <a:stCxn id="20509" idx="0"/>
            <a:endCxn id="20513" idx="2"/>
          </p:cNvCxnSpPr>
          <p:nvPr/>
        </p:nvCxnSpPr>
        <p:spPr bwMode="auto">
          <a:xfrm flipH="1" flipV="1">
            <a:off x="3000375" y="2320925"/>
            <a:ext cx="1679575" cy="1323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9" name="AutoShape 43"/>
          <p:cNvCxnSpPr>
            <a:cxnSpLocks noChangeShapeType="1"/>
            <a:stCxn id="20511" idx="1"/>
            <a:endCxn id="20513" idx="2"/>
          </p:cNvCxnSpPr>
          <p:nvPr/>
        </p:nvCxnSpPr>
        <p:spPr bwMode="auto">
          <a:xfrm rot="10800000">
            <a:off x="3000375" y="2320925"/>
            <a:ext cx="708025" cy="3125788"/>
          </a:xfrm>
          <a:prstGeom prst="curvedConnector2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20" name="AutoShape 44"/>
          <p:cNvSpPr>
            <a:spLocks noChangeArrowheads="1"/>
          </p:cNvSpPr>
          <p:nvPr/>
        </p:nvSpPr>
        <p:spPr bwMode="auto">
          <a:xfrm>
            <a:off x="6156325" y="3644900"/>
            <a:ext cx="2520950" cy="1295400"/>
          </a:xfrm>
          <a:prstGeom prst="roundRect">
            <a:avLst>
              <a:gd name="adj" fmla="val 16667"/>
            </a:avLst>
          </a:prstGeom>
          <a:solidFill>
            <a:schemeClr val="accent1">
              <a:alpha val="43137"/>
            </a:scheme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Stanice MFF UK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v Řecku</a:t>
            </a:r>
          </a:p>
        </p:txBody>
      </p:sp>
      <p:cxnSp>
        <p:nvCxnSpPr>
          <p:cNvPr id="20521" name="AutoShape 45"/>
          <p:cNvCxnSpPr>
            <a:cxnSpLocks noChangeShapeType="1"/>
            <a:stCxn id="20520" idx="0"/>
            <a:endCxn id="20513" idx="2"/>
          </p:cNvCxnSpPr>
          <p:nvPr/>
        </p:nvCxnSpPr>
        <p:spPr bwMode="auto">
          <a:xfrm flipH="1" flipV="1">
            <a:off x="3000375" y="2320925"/>
            <a:ext cx="4416425" cy="1323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2" name="AutoShape 46"/>
          <p:cNvCxnSpPr>
            <a:cxnSpLocks noChangeShapeType="1"/>
            <a:stCxn id="20520" idx="1"/>
            <a:endCxn id="20509" idx="3"/>
          </p:cNvCxnSpPr>
          <p:nvPr/>
        </p:nvCxnSpPr>
        <p:spPr bwMode="auto">
          <a:xfrm flipH="1" flipV="1">
            <a:off x="5580063" y="4149725"/>
            <a:ext cx="576262" cy="142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>
                <a:solidFill>
                  <a:srgbClr val="FFFF00"/>
                </a:solidFill>
              </a:rPr>
              <a:t>Vliv zemětřesení na šum</a:t>
            </a:r>
          </a:p>
        </p:txBody>
      </p:sp>
      <p:pic>
        <p:nvPicPr>
          <p:cNvPr id="150533" name="Picture 5" descr="pec200905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7888"/>
            <a:ext cx="403860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 descr="drum0905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4038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2268538" y="1557338"/>
            <a:ext cx="525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cs-CZ" sz="1800" b="1">
                <a:solidFill>
                  <a:schemeClr val="bg1"/>
                </a:solidFill>
              </a:rPr>
              <a:t>17. kv</a:t>
            </a:r>
            <a:r>
              <a:rPr lang="cs-CZ" altLang="cs-CZ" sz="1800" b="1">
                <a:solidFill>
                  <a:schemeClr val="bg1"/>
                </a:solidFill>
              </a:rPr>
              <a:t>ě</a:t>
            </a:r>
            <a:r>
              <a:rPr lang="en-US" altLang="cs-CZ" sz="1800" b="1">
                <a:solidFill>
                  <a:schemeClr val="bg1"/>
                </a:solidFill>
              </a:rPr>
              <a:t>tna 2009</a:t>
            </a:r>
            <a:r>
              <a:rPr lang="en-US" altLang="cs-CZ" sz="1800">
                <a:solidFill>
                  <a:schemeClr val="bg1"/>
                </a:solidFill>
              </a:rPr>
              <a:t> </a:t>
            </a:r>
            <a:r>
              <a:rPr lang="cs-CZ" altLang="cs-CZ" sz="1800">
                <a:solidFill>
                  <a:schemeClr val="bg1"/>
                </a:solidFill>
              </a:rPr>
              <a:t>– odpočinkový den interpretátora</a:t>
            </a:r>
          </a:p>
        </p:txBody>
      </p:sp>
    </p:spTree>
    <p:extLst>
      <p:ext uri="{BB962C8B-B14F-4D97-AF65-F5344CB8AC3E}">
        <p14:creationId xmlns:p14="http://schemas.microsoft.com/office/powerpoint/2010/main" val="70207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10353</TotalTime>
  <Words>546</Words>
  <Application>Microsoft Office PowerPoint</Application>
  <PresentationFormat>Předvádění na obrazovce (4:3)</PresentationFormat>
  <Paragraphs>195</Paragraphs>
  <Slides>23</Slides>
  <Notes>0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Modèle par défaut</vt:lpstr>
      <vt:lpstr>Prezentace aplikace PowerPoint</vt:lpstr>
      <vt:lpstr>Seismická stanice</vt:lpstr>
      <vt:lpstr>Seismograf - princip</vt:lpstr>
      <vt:lpstr>Seismogram není pohyb půdy</vt:lpstr>
      <vt:lpstr>Seismograf - rozdělení</vt:lpstr>
      <vt:lpstr>Vliv přístroje na seismogram</vt:lpstr>
      <vt:lpstr>Guralp CMG – 3T širokopásmový seismograf</vt:lpstr>
      <vt:lpstr>Výměna dat, zpracování</vt:lpstr>
      <vt:lpstr>Vliv zemětřesení na šum</vt:lpstr>
      <vt:lpstr>Zemětřesení a šum</vt:lpstr>
      <vt:lpstr>Vliv teploty na úroveň šumu</vt:lpstr>
      <vt:lpstr>Sítě stanic</vt:lpstr>
      <vt:lpstr>Prezentace aplikace PowerPoint</vt:lpstr>
      <vt:lpstr>Datová centra</vt:lpstr>
      <vt:lpstr>Prezentace aplikace PowerPoint</vt:lpstr>
      <vt:lpstr>Prezentace aplikace PowerPoint</vt:lpstr>
      <vt:lpstr>Seismická stanice Praha</vt:lpstr>
      <vt:lpstr>Stanice MFF v Řecku</vt:lpstr>
      <vt:lpstr>Rozložení stanic</vt:lpstr>
      <vt:lpstr>Pylos</vt:lpstr>
      <vt:lpstr>Prodromos</vt:lpstr>
      <vt:lpstr>Sergoula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</dc:creator>
  <cp:lastModifiedBy>vlada</cp:lastModifiedBy>
  <cp:revision>603</cp:revision>
  <dcterms:created xsi:type="dcterms:W3CDTF">1601-01-01T00:00:00Z</dcterms:created>
  <dcterms:modified xsi:type="dcterms:W3CDTF">2016-01-04T10:37:51Z</dcterms:modified>
</cp:coreProperties>
</file>