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80" r:id="rId1"/>
  </p:sldMasterIdLst>
  <p:notesMasterIdLst>
    <p:notesMasterId r:id="rId58"/>
  </p:notesMasterIdLst>
  <p:handoutMasterIdLst>
    <p:handoutMasterId r:id="rId59"/>
  </p:handoutMasterIdLst>
  <p:sldIdLst>
    <p:sldId id="295" r:id="rId2"/>
    <p:sldId id="305" r:id="rId3"/>
    <p:sldId id="294" r:id="rId4"/>
    <p:sldId id="301" r:id="rId5"/>
    <p:sldId id="262" r:id="rId6"/>
    <p:sldId id="307" r:id="rId7"/>
    <p:sldId id="308" r:id="rId8"/>
    <p:sldId id="309" r:id="rId9"/>
    <p:sldId id="313" r:id="rId10"/>
    <p:sldId id="269" r:id="rId11"/>
    <p:sldId id="270" r:id="rId12"/>
    <p:sldId id="271" r:id="rId13"/>
    <p:sldId id="267" r:id="rId14"/>
    <p:sldId id="338" r:id="rId15"/>
    <p:sldId id="339" r:id="rId16"/>
    <p:sldId id="340" r:id="rId17"/>
    <p:sldId id="341" r:id="rId18"/>
    <p:sldId id="342" r:id="rId19"/>
    <p:sldId id="343" r:id="rId20"/>
    <p:sldId id="359" r:id="rId21"/>
    <p:sldId id="360" r:id="rId22"/>
    <p:sldId id="361" r:id="rId23"/>
    <p:sldId id="315" r:id="rId24"/>
    <p:sldId id="277" r:id="rId25"/>
    <p:sldId id="276" r:id="rId26"/>
    <p:sldId id="330" r:id="rId27"/>
    <p:sldId id="362" r:id="rId28"/>
    <p:sldId id="363" r:id="rId29"/>
    <p:sldId id="263" r:id="rId30"/>
    <p:sldId id="287" r:id="rId31"/>
    <p:sldId id="328" r:id="rId32"/>
    <p:sldId id="345" r:id="rId33"/>
    <p:sldId id="291" r:id="rId34"/>
    <p:sldId id="282" r:id="rId35"/>
    <p:sldId id="266" r:id="rId36"/>
    <p:sldId id="292" r:id="rId37"/>
    <p:sldId id="272" r:id="rId38"/>
    <p:sldId id="368" r:id="rId39"/>
    <p:sldId id="367" r:id="rId40"/>
    <p:sldId id="369" r:id="rId41"/>
    <p:sldId id="364" r:id="rId42"/>
    <p:sldId id="365" r:id="rId43"/>
    <p:sldId id="366" r:id="rId44"/>
    <p:sldId id="374" r:id="rId45"/>
    <p:sldId id="370" r:id="rId46"/>
    <p:sldId id="352" r:id="rId47"/>
    <p:sldId id="371" r:id="rId48"/>
    <p:sldId id="372" r:id="rId49"/>
    <p:sldId id="373" r:id="rId50"/>
    <p:sldId id="290" r:id="rId51"/>
    <p:sldId id="322" r:id="rId52"/>
    <p:sldId id="289" r:id="rId53"/>
    <p:sldId id="355" r:id="rId54"/>
    <p:sldId id="334" r:id="rId55"/>
    <p:sldId id="354" r:id="rId56"/>
    <p:sldId id="275" r:id="rId57"/>
  </p:sldIdLst>
  <p:sldSz cx="9144000" cy="6858000" type="screen4x3"/>
  <p:notesSz cx="6797675" cy="98742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lšovcová Veronika" initials="V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31" autoAdjust="0"/>
    <p:restoredTop sz="86697" autoAdjust="0"/>
  </p:normalViewPr>
  <p:slideViewPr>
    <p:cSldViewPr>
      <p:cViewPr varScale="1">
        <p:scale>
          <a:sx n="75" d="100"/>
          <a:sy n="75" d="100"/>
        </p:scale>
        <p:origin x="66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-2004" y="-96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Se&#353;it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039028658003116"/>
          <c:y val="9.9944865531702759E-2"/>
          <c:w val="0.55902140281245327"/>
          <c:h val="0.8527780918410155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19852975695111283"/>
                  <c:y val="2.760455795732688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radon v </a:t>
                    </a:r>
                    <a:r>
                      <a:rPr lang="en-US" sz="1400" dirty="0" err="1"/>
                      <a:t>budovách</a:t>
                    </a:r>
                    <a:r>
                      <a:rPr lang="en-US" sz="1400" dirty="0"/>
                      <a:t> (</a:t>
                    </a:r>
                    <a:r>
                      <a:rPr lang="en-US" sz="1400" dirty="0" err="1"/>
                      <a:t>průměrně</a:t>
                    </a:r>
                    <a:r>
                      <a:rPr lang="en-US" sz="1400" dirty="0"/>
                      <a:t>); 49%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0510157266926993E-2"/>
                  <c:y val="1.8214673451596695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err="1"/>
                      <a:t>přírodní radionuklidy v těle člověka; 9%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7217314299127245E-2"/>
                  <c:y val="-3.9154421474417042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err="1"/>
                      <a:t>gama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ze</a:t>
                    </a:r>
                    <a:r>
                      <a:rPr lang="en-US" sz="1400" dirty="0"/>
                      <a:t> </a:t>
                    </a:r>
                    <a:r>
                      <a:rPr lang="en-US" sz="1400" dirty="0" err="1"/>
                      <a:t>Země</a:t>
                    </a:r>
                    <a:r>
                      <a:rPr lang="en-US" sz="1400" dirty="0"/>
                      <a:t>; 17%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6950792736273817E-2"/>
                  <c:y val="-0.11670827580155607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err="1"/>
                      <a:t>spad Černobyl; 0,3%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5955871369737322E-5"/>
                  <c:y val="-6.3155376614691255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err="1"/>
                      <a:t>kosmické</a:t>
                    </a:r>
                    <a:r>
                      <a:rPr lang="en-US" sz="1400" dirty="0"/>
                      <a:t>; 14%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4908087832075753E-2"/>
                  <c:y val="-7.678809652339556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err="1"/>
                      <a:t>lékařské; 11%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6049497259705814E-2"/>
                  <c:y val="-5.4260593312360779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err="1"/>
                      <a:t>ostatní</a:t>
                    </a:r>
                    <a:r>
                      <a:rPr lang="en-US" sz="1400" dirty="0"/>
                      <a:t>; 0,13%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List1!$A$8:$A$14</c:f>
              <c:strCache>
                <c:ptCount val="7"/>
                <c:pt idx="0">
                  <c:v>radon v budovách (průměrně)</c:v>
                </c:pt>
                <c:pt idx="1">
                  <c:v>přírodní radionuklidy v těle člověka</c:v>
                </c:pt>
                <c:pt idx="2">
                  <c:v>gama ze Země</c:v>
                </c:pt>
                <c:pt idx="3">
                  <c:v>spad Černobyl</c:v>
                </c:pt>
                <c:pt idx="4">
                  <c:v>kosmické</c:v>
                </c:pt>
                <c:pt idx="5">
                  <c:v>lékařské</c:v>
                </c:pt>
                <c:pt idx="6">
                  <c:v>ostatní</c:v>
                </c:pt>
              </c:strCache>
            </c:strRef>
          </c:cat>
          <c:val>
            <c:numRef>
              <c:f>List1!$B$8:$B$14</c:f>
              <c:numCache>
                <c:formatCode>0%</c:formatCode>
                <c:ptCount val="7"/>
                <c:pt idx="0">
                  <c:v>0.49</c:v>
                </c:pt>
                <c:pt idx="1">
                  <c:v>0.09</c:v>
                </c:pt>
                <c:pt idx="2">
                  <c:v>0.17</c:v>
                </c:pt>
                <c:pt idx="3" formatCode="0.0%">
                  <c:v>3.0000000000000001E-3</c:v>
                </c:pt>
                <c:pt idx="4">
                  <c:v>0.14000000000000001</c:v>
                </c:pt>
                <c:pt idx="5">
                  <c:v>0.11</c:v>
                </c:pt>
                <c:pt idx="6" formatCode="0.00%">
                  <c:v>1.2999999999999999E-3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D482-64F1-4F6C-808F-00361E059366}" type="datetimeFigureOut">
              <a:rPr lang="cs-CZ" smtClean="0"/>
              <a:t>15.10.2018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4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EA6E4-1642-4A7D-9112-7E8EDD0745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84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DD7D5-4E34-437F-9A50-7900DD2BA97C}" type="datetimeFigureOut">
              <a:rPr lang="cs-CZ" smtClean="0"/>
              <a:t>15.10.2018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4" y="9378823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42471-EE6D-4AD7-8FBD-9CE7E44B7F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4637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source=images&amp;cd=&amp;cad=rja&amp;uact=8&amp;ved=0CAcQjB0&amp;url=http://jolisfukyu.tokai-sc.jaea.go.jp/fukyu/mirai-en/2008/6_5.html&amp;ei=LaWtVO3uBcfdaITegfgK&amp;psig=AFQjCNE7rP9mS_5UzbEKIvK1gYiHeFesiQ&amp;ust=1420752557182573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https://joantatley.files.wordpress.com/2014/09/explosion.jpg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142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Astronuklfyzika.cz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0243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Astronuklfyzika.cz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0243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Astronuklfyzika.cz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0243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https://www.sujb.cz/fileadmin/sujb/imgs/aktualne/Davky_a_limity_CR.png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276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Pravděpodobnost</a:t>
            </a:r>
            <a:r>
              <a:rPr lang="cs-CZ" baseline="0" dirty="0" smtClean="0"/>
              <a:t> ozáření, počet ozářených jedinců a velikost jejich individuálních dávek musí být udržovány tak </a:t>
            </a:r>
            <a:r>
              <a:rPr lang="cs-CZ" baseline="0" dirty="0" err="1" smtClean="0"/>
              <a:t>nízkéé</a:t>
            </a:r>
            <a:r>
              <a:rPr lang="cs-CZ" baseline="0" dirty="0" smtClean="0"/>
              <a:t>, jak je rozumně dosažitelné s uvážením ekonomických a společenských hledisek.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973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0243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http://1gr.cz/fotky/idnes/12/103/cl6/RAB46bddb_gamanuiz.JPG</a:t>
            </a:r>
            <a:endParaRPr lang="cs-CZ" dirty="0" smtClean="0"/>
          </a:p>
          <a:p>
            <a:r>
              <a:rPr lang="en-US" smtClean="0"/>
              <a:t>https://static.kupindoslike.com/ct-skener-picker-pq-6000_slika_XL_39575781.jpg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673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https://3c1703fe8d.site.internapcdn.net/newman/gfx/news/hires/2015/554babea955c1.jpg</a:t>
            </a:r>
            <a:endParaRPr lang="cs-CZ" dirty="0" smtClean="0"/>
          </a:p>
          <a:p>
            <a:r>
              <a:rPr lang="cs-CZ" dirty="0" smtClean="0"/>
              <a:t>http://www.osel.cz/_popisky/134_/1344007564.jpg</a:t>
            </a:r>
          </a:p>
          <a:p>
            <a:r>
              <a:rPr lang="cs-CZ" dirty="0" smtClean="0"/>
              <a:t>http://mlab.ictp.it/uploads/NK/Oo/NKOoUN9RMTtPT7VVF70XHQ/PF-dosimeter-200p.jpg</a:t>
            </a:r>
          </a:p>
          <a:p>
            <a:r>
              <a:rPr lang="cs-CZ" dirty="0" smtClean="0"/>
              <a:t>https://www.nasa.gov/mission_pages/station/research/experiments/Top%20View.jpg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673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7673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"Worldwide nuclear testing". Licensed under CC BY-SA 2.5 via Commons - https://commons.wikimedia.org/wiki/File:Worldwide_nuclear_testing.svg#/media/File:Worldwide_nuclear_testing.svg</a:t>
            </a:r>
            <a:endParaRPr lang="cs-CZ" dirty="0" smtClean="0"/>
          </a:p>
          <a:p>
            <a:r>
              <a:rPr lang="cs-CZ" dirty="0" smtClean="0"/>
              <a:t>http://forum.valka.cz/topic/view/92451/Jaderne-exploze-od-roku-1945-po-soucasnost-seznam-a-zakladni-charakteristiky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4267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6443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"Worldwide nuclear testing". Licensed under CC BY-SA 2.5 via Commons - https://commons.wikimedia.org/wiki/File:Worldwide_nuclear_testing.svg#/media/File:Worldwide_nuclear_testing.svg</a:t>
            </a:r>
            <a:endParaRPr lang="cs-CZ" dirty="0" smtClean="0"/>
          </a:p>
          <a:p>
            <a:r>
              <a:rPr lang="cs-CZ" dirty="0" smtClean="0"/>
              <a:t>http://forum.valka.cz/topic/view/92451/Jaderne-exploze-od-roku-1945-po-soucasnost-seznam-a-zakladni-charakteristiky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4267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5982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4061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291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 smtClean="0"/>
              <a:t>Zdroje </a:t>
            </a:r>
            <a:r>
              <a:rPr lang="cs-CZ" altLang="cs-CZ" dirty="0" err="1" smtClean="0"/>
              <a:t>obrázků:http</a:t>
            </a:r>
            <a:r>
              <a:rPr lang="cs-CZ" altLang="cs-CZ" dirty="0" smtClean="0"/>
              <a:t>://www.qwertasip.estranky.cz/img/picture/196/alphazerfall.gif</a:t>
            </a:r>
            <a:br>
              <a:rPr lang="cs-CZ" altLang="cs-CZ" dirty="0" smtClean="0"/>
            </a:br>
            <a:r>
              <a:rPr lang="cs-CZ" altLang="cs-CZ" dirty="0" smtClean="0"/>
              <a:t>http://nc25.troja.mff.cuni.cz/dolejsi/fkn/37_2.jpg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621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http://cz7asm.wz.cz/fyz/obrazky/pv/Radioaktivita.gif</a:t>
            </a:r>
          </a:p>
          <a:p>
            <a:pPr eaLnBrk="1" hangingPunct="1"/>
            <a:r>
              <a:rPr lang="cs-CZ" altLang="cs-CZ" dirty="0" smtClean="0"/>
              <a:t>http://eamos.pf.jcu.cz/amos/kra/externi/kra_7169/ch01_soubory/image008.jpg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621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 smtClean="0"/>
              <a:t>Zdroje </a:t>
            </a:r>
            <a:r>
              <a:rPr lang="cs-CZ" altLang="cs-CZ" dirty="0" err="1" smtClean="0"/>
              <a:t>obrázků:http</a:t>
            </a:r>
            <a:r>
              <a:rPr lang="cs-CZ" altLang="cs-CZ" dirty="0" smtClean="0"/>
              <a:t>://www.qwertasip.estranky.cz/img/picture/196/alphazerfall.gif</a:t>
            </a:r>
            <a:br>
              <a:rPr lang="cs-CZ" altLang="cs-CZ" dirty="0" smtClean="0"/>
            </a:br>
            <a:r>
              <a:rPr lang="cs-CZ" altLang="cs-CZ" dirty="0" smtClean="0"/>
              <a:t>http://nc25.troja.mff.cuni.cz/dolejsi/fkn/37_2.jpg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621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211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http://sciencelakes.com/data_images/out/28/8863276-hot-coffee-cinnamon.jpg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873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http://www.sciencebuddies.org/blog/graphics/2015-STEM-activity-radioactive-element-half-life-coins.png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629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jolisfukyu.tokai-sc.jaea.go.jp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42471-EE6D-4AD7-8FBD-9CE7E44B7F5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0243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9DA0-BCF7-4ACF-BAFA-FB8470047EFA}" type="datetimeFigureOut">
              <a:rPr lang="cs-CZ" smtClean="0"/>
              <a:t>15.10.2018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9DA0-BCF7-4ACF-BAFA-FB8470047EFA}" type="datetimeFigureOut">
              <a:rPr lang="cs-CZ" smtClean="0"/>
              <a:t>15.10.2018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9DA0-BCF7-4ACF-BAFA-FB8470047EFA}" type="datetimeFigureOut">
              <a:rPr lang="cs-CZ" smtClean="0"/>
              <a:t>15.10.2018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301625"/>
            <a:ext cx="96202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7545" y="980728"/>
            <a:ext cx="8205910" cy="5472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81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eden obsah (vertikálně vycentrová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tIns="40078" bIns="40078"/>
          <a:lstStyle/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 tIns="40078"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1"/>
          </p:nvPr>
        </p:nvSpPr>
        <p:spPr/>
        <p:txBody>
          <a:bodyPr tIns="40078"/>
          <a:lstStyle/>
          <a:p>
            <a:r>
              <a:rPr lang="cs-CZ" smtClean="0"/>
              <a:t>21.10.2016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lIns="80156" tIns="40078" rIns="80156"/>
          <a:lstStyle/>
          <a:p>
            <a:pPr>
              <a:defRPr/>
            </a:pPr>
            <a:fld id="{031D901C-0E75-4822-9BEF-E798BCF97BD2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6" name="Zástupný symbol pro text 2"/>
          <p:cNvSpPr>
            <a:spLocks noGrp="1"/>
          </p:cNvSpPr>
          <p:nvPr>
            <p:ph idx="1"/>
          </p:nvPr>
        </p:nvSpPr>
        <p:spPr bwMode="auto">
          <a:xfrm>
            <a:off x="369461" y="1404023"/>
            <a:ext cx="8405238" cy="45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Kliknutím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  <a:endParaRPr lang="en-US" altLang="cs-CZ" noProof="0" dirty="0" smtClean="0"/>
          </a:p>
        </p:txBody>
      </p:sp>
    </p:spTree>
    <p:extLst>
      <p:ext uri="{BB962C8B-B14F-4D97-AF65-F5344CB8AC3E}">
        <p14:creationId xmlns:p14="http://schemas.microsoft.com/office/powerpoint/2010/main" val="315753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9DA0-BCF7-4ACF-BAFA-FB8470047EFA}" type="datetimeFigureOut">
              <a:rPr lang="cs-CZ" smtClean="0"/>
              <a:t>15.10.2018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9DA0-BCF7-4ACF-BAFA-FB8470047EFA}" type="datetimeFigureOut">
              <a:rPr lang="cs-CZ" smtClean="0"/>
              <a:t>15.10.2018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9DA0-BCF7-4ACF-BAFA-FB8470047EFA}" type="datetimeFigureOut">
              <a:rPr lang="cs-CZ" smtClean="0"/>
              <a:t>15.10.2018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9DA0-BCF7-4ACF-BAFA-FB8470047EFA}" type="datetimeFigureOut">
              <a:rPr lang="cs-CZ" smtClean="0"/>
              <a:t>15.10.2018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9DA0-BCF7-4ACF-BAFA-FB8470047EFA}" type="datetimeFigureOut">
              <a:rPr lang="cs-CZ" smtClean="0"/>
              <a:t>15.10.2018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9DA0-BCF7-4ACF-BAFA-FB8470047EFA}" type="datetimeFigureOut">
              <a:rPr lang="cs-CZ" smtClean="0"/>
              <a:t>15.10.2018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9DA0-BCF7-4ACF-BAFA-FB8470047EFA}" type="datetimeFigureOut">
              <a:rPr lang="cs-CZ" smtClean="0"/>
              <a:t>15.10.2018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Obdélník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C2E49DA0-BCF7-4ACF-BAFA-FB8470047EFA}" type="datetimeFigureOut">
              <a:rPr lang="cs-CZ" smtClean="0"/>
              <a:t>15.10.2018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07CE2F3B-52A4-4DE6-AB42-D72E6F87CD28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2E49DA0-BCF7-4ACF-BAFA-FB8470047EFA}" type="datetimeFigureOut">
              <a:rPr lang="cs-CZ" smtClean="0"/>
              <a:t>15.10.2018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7CE2F3B-52A4-4DE6-AB42-D72E6F87CD28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  <p:sldLayoutId id="2147484692" r:id="rId12"/>
    <p:sldLayoutId id="2147484693" r:id="rId13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twitpic.com/4akbi3" TargetMode="External"/><Relationship Id="rId3" Type="http://schemas.openxmlformats.org/officeDocument/2006/relationships/hyperlink" Target="https://commons.wikimedia.org/wiki/File:Types_of_nuclear_testing.svg" TargetMode="External"/><Relationship Id="rId7" Type="http://schemas.openxmlformats.org/officeDocument/2006/relationships/hyperlink" Target="http://www.laznejachymov.cz/" TargetMode="External"/><Relationship Id="rId2" Type="http://schemas.openxmlformats.org/officeDocument/2006/relationships/hyperlink" Target="http://www.michaelsharris.com/12ubio/text/energy/radiobiology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stronuklfyzika.cz/RadiacniOchrana.htm" TargetMode="External"/><Relationship Id="rId5" Type="http://schemas.openxmlformats.org/officeDocument/2006/relationships/hyperlink" Target="http://uhrforum.de/erdbeben-in-japan-die-erde-schlaegt-mal-wieder-zurueck-t70567-17" TargetMode="External"/><Relationship Id="rId10" Type="http://schemas.openxmlformats.org/officeDocument/2006/relationships/hyperlink" Target="https://www.orau.org/ptp/collection/hpposters/hpposterrespect.htm" TargetMode="External"/><Relationship Id="rId4" Type="http://schemas.openxmlformats.org/officeDocument/2006/relationships/hyperlink" Target="https://m.thevintagenews.com/2015/05/22/15-inappropriate-childrens-books-that-havent-been-banned/2/" TargetMode="External"/><Relationship Id="rId9" Type="http://schemas.openxmlformats.org/officeDocument/2006/relationships/hyperlink" Target="https://www.orau.org/ptp/collection/hpposters/reagan.htm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joantatley.files.wordpress.com/2014/09/explo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88640"/>
            <a:ext cx="9813519" cy="696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80962"/>
            <a:ext cx="9144000" cy="899766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Radiační ochrana pro začátečníky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22654" y="6021288"/>
            <a:ext cx="8077200" cy="864096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Veronika Olšovcová</a:t>
            </a:r>
            <a:endParaRPr lang="cs-CZ" sz="3600" dirty="0"/>
          </a:p>
        </p:txBody>
      </p:sp>
      <p:sp>
        <p:nvSpPr>
          <p:cNvPr id="4" name="AutoShape 2" descr="data:image/jpeg;base64,/9j/4AAQSkZJRgABAQAAAQABAAD/2wCEAAkGBxQPEBUUDxISFRQVFRYUFhUUFRQUGBUSFxUXFxQYFhgZHCgiGx0lHBcXITEhJSkrLy8vGB8zODMsNyktLisBCgoKDg0OGxAQGi0kHyQvLC8sLCwsLSwsLCwsLCwsLCwsLSwtLCwsLCwsLCwsLC0sLCwsLCwsLCwsLCwsLCwsLP/AABEIAOEA4QMBEQACEQEDEQH/xAAcAAEAAgIDAQAAAAAAAAAAAAAABgcBCAMEBQL/xABGEAABAwIBCAQMBAUDAwUAAAABAAIDBBEFBgcSITFBUWETInGBFBUjMkJSU4KRk6HRYnKSsQgzQ6LBJGOyFtLhJTSDs8L/xAAbAQEAAQUBAAAAAAAAAAAAAAAABAECAwUGB//EADYRAAIBAgQCBwkAAgEFAAAAAAABAgMEBREhMRJBBhMUUWFxkSIyUoGhscHR4SRCIxUzQ/Dx/9oADAMBAAIRAxEAPwC8UAQBAEAQBAEAQGHG2soCF5Q50sNorh1QJXi/Up/Km42guHVB7SgK7xrP7IbiipGNG507i4/oZYD4lARt2cDHa8+QfPonVamgAA94NJ+qxVK9Kn78kvNlUmz5GTeP1Gt5rTf2tSR9HSXHwUCeM2MN6iLurl3GDmqxWTW8MufXnBP+Vgl0hsV/t9CvVSAzTYozzBH7s4H2VF0isX/s/QdTIyck8ep/5Zqxb2VV/gSXWeGN2Mtqi+pTq5dxkZY49h/859WGt2+EQ9ILc3vaf3U6ndUanuTT+aLXFo97B8/dQ0gVlLFIN7onOid8DpA/RZyhYOAZ3sNq7B0pp3n0agaA/WCW/EhATuKVr2hzCHNIuC0ggjiCNqA+0BlAEBhAZQBAEAQBAEAQBAEAQBAfL3hoJcQABck6gBxJQFXZZ56KWk0o6EeFSjVpA2hafzbX+7q5oCrJ8RxjKJ5AMr4762M8lTt7dgNuZJUW6vaFtHOrJL7lyi3sSvAMybRZ1fUEnUejgFhzBe4a+4BczddKktKEPm/0ZlQ72T/B8h6Ckt0NJFpDY+QdK6/EOfcjusueuMZvK/vTa8FojKqcVyJC0WFhsG5ayUnLdl5lWlQgCAIAqptbA8TF8kaKrv4RSwuJ9INDH/rZZ31Wxt8Vu6HuVHl3PVFjpxe6IFj2ZSF93UU74zuZL12dgcOsO+639r0qktK8Pmv0YpUO4hRpcYyddpRmWOO9y6M9LA78zfNHvAFdPaYlbXS/45a92zMEoSjuWLkbnxhm0Y8TZ0LzYdNHd0RP4m63M+o7FOLS3KWpZKxr4ntexwu1zCHNcOII2oDlQBAEAQGUAQBAEAQBAEAQEfywywpsJh6Sqf1jfQibYySEeq3hxcdQQGv2UOV+I5Rz9BA14iJ6tPF5oA9KZ+/tdYahYLDXuKdCHHUlkiqTexNckMz8MFpMRPTyaj0TSRE06jrO1/0HIrjcQ6TVJ5wtlku97/wkQor/AGLOp4WxtDY2ta1osGtAaAOAA1BcrVqTqS4pvN+JnSyORYyoQBAEAQBAEAQBAEBhzQRYgEHUQdhCujJxeaZQrzK7NNS1l30lqabb1ReJx5s9HtbbsK6XD+kdejlGv7Ue/n68/mYZ0U9itqHE8TyYqNE3bG43MbrvgmG8tO48xZ2y/Bdra3lG6hx0pZ/dEaUWty+cg84FNjDPJHo52i74HkaQ4lp9NvMcrgKUUJagCAIAgCAIDKAIAgCAgec3OPFg8ehHoy1bxdkZPVYNz5ba7cG7Ty2oCl8ncma3KKpdUVUjujJtJO/gPQhbs1cBqH0OqxPFqNjHXWXJfsvhByLDxfKHD8moPB6SMPntfowbuLrefO/d2fAAbOYoWV5i9Tra7yh/7sjO5RprJFWPzi1r62OqklJ6J1xC27ItA6nsDde0Ei5ude1dSsHtY28qEY6Nb8/MwdZLPM2PwrEGVUEc0JvHI0PaeR3HgRsI5LzS6t529WVKe6JkXmsztqOXBAEAQBAEAQBAEAQHxLIGNLnEBrQSSdQAAuSVkpwlOSjFaso3ka4ZQ5xKmTEn1VLK+NjfJxN2tMLSbabDqOlrcb7NLkvS7XB6ELRUKkU+b8yHKo+LNFiZM5d0eNxeCYlHGyV2rRd/LkPGJxN2O5XvwJXPXeE3OHT6+0k3Feq8+9GWNRT0kQzLXIGoweUVVA+QwsOk17TaWA/jttb+IdhA37vCsbp3fsT0n3cn5foxzpuO2xZWarOk3EbU1aWsqgOq4dVs4HAbn8W7DtHAb0xFooDCAIAgMoAgCAICB50s4TMHh0ItF9XK0mNh1hjdnSSDhfYN5B4FAU9kFkXNjc7qque8wF5L3knTqJL62tO5o2Fw2bBy0mMYxGzjwQ1m9l3eL/CMlOnxb7ElzgZx2UTfAsJDAWDQdKwDQiA1aEQ2Fw3u2DmdmqwvBJ15dpvNc9Unz8X+jJOol7MSl5ZC9xc4lziSSSSSSdpJO0rr0klkiOfKqC3cxmVeg91DM7qvu+Anc/a9neOsOYPFcp0mw7rIdpgtVv5d/wAjPRnk8i61whKCAIAgCAIAgCAIAgKtz35VdBAKOJ3lJheUj0YL+b7x+gPFdd0Zw7jn2ma0W3n3/Ij1p8iiV3BGF0BbObnOiWaNLibtKIjQZO7WWbg2a/nN3aW0b7jWOXxbAeP/AJ7XSS1yXPy8TNTq5aM4c5ubw0d63Dr9DcPexh1wHaJIyPQ/49mzJg2M9d/j3Gk1z7/79xUp5arYnmaDOX4waKSscBVNb1HmwFQ1o1//ACAayN4BPG3SGEtJAEAQBAZQBAR/LjKqLCaN9RLrd5scd7GSUjqtHLeTuAKA17yTwKfKPEJJ6tzjHpac8g1D8MUfDVq5Adl9Vi2JxsqWf+z2X5L4Q4mSnOjl02kZ4uw2zNFoZK9moRstboo7elbad2zbe2mwbCpVpdsutW9Un93+DJUnl7MSl11xgCAIDmpKl0T2yRuLXscHtcNoc03BHerZQjOLjJaMG0+RmULcSo4522DiNGRo9CUeeOzeORC8txSxdpcOm9t0/AnQlxLM9xa0vCAIAgCAIAgCA6WNYpHR08k8xsyNpceJ4AcybAdqk2lrK5rRpQ3ZbKWSzNU8fxaStqZKiY9eRxdbc0bGtHICwHYvV7ahGhSjShskQW83meesxQIAgLTzUZwegLaKudeB3Vie7X0ROrQdf+mdnLs2c1jeD9au0UNJrfLn/fuZqdTLR7HWzm5GvwmobWUOk2EvDmlm2nmvcAcGk6weVuF8+CYr2uHV1PfX18f2UqU+HVbFzZr8t24xSXdZtRFZszBx9GRo9V1u43HbvjETJAEBlAEB8veGglxAAFyTsAG0lAawZb45LlHizYqW5iDuip27AGenK7tsXcmgDcsNevChTdSb0RVLN5E4yvxeLJzDWUdEf9Q9ps7VpC+qSd3MnU3s4NXHWFvPFbt3Nb3Fsvsv2SJtQjwrcod7ySSSSSbknWSTtJK7dLLREY+UAQBAEBP8z+VfgNZ0UrrQVBDDfYyXZG7lt0T2jgtHj2H9qt+KK9qOq8uaMtKfCzYpebMmBUAQBAEAQBAFUFHZ8cqullFFC7qREOmtvlt1W+6DftPJd70aw7qqfaJrWW3l/SLWlm8kVOuoMAQBAEAQF25rcqGYlTPw3EDpu0C1hdtlhA1tv67LXB22F9y43GrGdpWV7b6a6+D7/JkinLiXCyGxvnyXxgEXcxp7p6Vx1jhew7nNXTWF5C7oKrH5ruZhlHheRs9htcyphZNC4OjkaHscN7XC47OxTC07KAIDKAqzP1lZ4JRilidaWquHW2tpx5/6j1ezSQEczR4PHh9DLidX1dJjiy41tgado5vcNXEBvFcdjtzO6uI2NH5+f8JFKOS4mVPlPjkmIVUlRLtedTb6mMGpjRyA/wAldTaW0LajGlDZGCTzeZ5SkFAgCAIAgMoDZLNRlV4xog2R154LRyXOtzbdSTvAsTxBXnPSDDuzV+OK9mWvk+aJdKfEibLn2ZggCAIAgCAj+XOUjcMopJzYv8yJp9KV3m6t4Gtx5Ara4TYO8uFDktX5GOpLhWZq1PM6RznvJc5xLnOO0uJuSe0r1CMVFJLZEI41UBAEAQBAdnDa59NKyWFxbJG4PaRuIN/hyVlSnGpBwktHuE8tS8Mr6RmUGDMq6dvl4mukDRrN2jy8Wy52XHGzeK4yxnLC8QdtP3Jbfh/skz9uOaOL+HnKy4fh8ztl5ae/D+qwf8h2uXbEYu5AEAcbDWgNWsUmdlFjx0SejfJoNPq0kV9fK7QXdrlFvblW1CVV8l9eRWKzeRJ8+WOCKOHD4LNaGtfI1uwMbqhZ9CbcmrnOjdq5ud5U3byX5ZmrS/1RTa60wBAEAQBAEAQEjyCyldhlaybX0Z6krRviJ1m3EbR2KBiVlG8t3Te/LzLoS4XmbRwSte1rmEOa4BzSNYLSLgjlZeWVIShJxksmicj7WMqEAQBAFVLPYGt+drKvxhWlkTrwQXYy2xz/AOo/vIsOQ5r0zA8P7Jbpv3pav8IhVJ8TIMtyYwgCAIAgCAICzsxuUfQVbqV58nUa2X2Cdo1fqaCO0NXOdJLLrbfro+9D7GajLJ5Hn5ZUb8Cxps1OLN0xUxDYC0k6cfZfSb2EKfg972q1jJ7rR/IsqR4ZGzeG1zKmGOaI3ZKxsjTxa4Aj91tCw7KAheeDHPAsInLTZ8o8HZrsbyXDiOYZpnuQFb5hcIDI6itk1AeSYTua0B8pB/SO4rkek1dydO1hu9X+CRRW8irsqcXNdWT1Dv6khLeTB1Yx3NDR3LprSgrehGkuS/8Av1MEnm8zylIKBAEAQBAEAQBAXpmOyp6aA0UruvCC6K+10JOtvuk/AjguI6T4dwyVzBaPR+ff8yTRnyLVXIEgIAgCAged7KnwCiMcTrT1AMbbbWx7JH8tRsDxN9y6Po9h/aK/WyXsx183yMNWeSyNc16GRDCAIAgCAIAgCA56KpdDIySM2fG9r2ng5pDmn4hWzgpxcZbNZAu3OzTNxHB4K6Ia2Bkmy5EUoAe3udo/ArjcDm7S+qWstnt5r+Eir7UVI97+H7HPCMNdA43fTSFoubnopLvZ3X0x3LtCOWggKH/iSxa8tLSg6mtdO4c3HQZ9Gv8AigO/iv8A6Vku1g1SSQtYdxElQdKTvAc4dy4mh/mYy5bqL+2xJfs0yhl2xGCAIAgCAIAgCAIDv4FislFURzwmz43Bw5j0mnkRcHtWG4oQr0pU57Mqnk8zavAsWjraeOeE3ZI3SHI7HNPMEEHsXlN5aztq0qU90ToyzWZ31FLggOKqqGxMdJI4NYxpe5x2Na0XJPcFkpUpVZqEVm2UbyWZq1lvlE7Eq2Sd1wy+jE0+jE3zR2naeZK9Vw+zjaUI0l8/MgzlxPM8BTS0IAgCAIAgCAIAgL2zRSivwaejk9EyQ9kczSWnucXfBcVjsezX9O4jzy+hJpawaI1mExF1Li7qeTV00b4y07pY+uPgGvHeu0TTWaIxsiqg1jzlONflI6La3poaYW3NGiH/ANxcsVep1dKU+5NlUs3kSX+IKt0YqWAagXPkt+Roa3/mVyfRanxSq1X5eupnrvZFKLsSOEAQBAEAQBAEAQBAWtmOyq6GY0UrupMdKK/ozW6zfeA+Lea5jpJh3XUuvgtY7+X8M1GeTyLzXAksKgKlz55VdHG2hhd1pAHzEbowbsZ7xFzyA4rsujGH5t3U14R/LI1afJFIrtCOYQBAEAQBAEAQBAEBaeYCu0ayeLdJDp+9G4W+jyuZ6U0uK2jPuf3M1B+0edih8XZT6beq0VkcnuTFrn91nuC22FVets6cvDL00LJrKTNoVsCw1gyVHhOU5cdd6upl+BkcPrZavGp8FjUfh+S+n7yOxn7qdLEYmbmU7fi57yf2CgdF4ZWbl3yZfW94rNdGYQgCAIAgCAIAgCAICV5vskp8SqR0LjEyIte+a3mEG7Q3i/VqHK61uKYhStKTdTVvRLv/AIXwg5PQ2HxjKOloA0VdSxhI1Bx67rbToNF/pZeeUMPuLuTlRhp9PUluajuziwXK6irXaNNUxvf6ly1xHJrgCe5VucKu7ZcVSDy79wqkXsylM7eSM9JUvqnvM0U7yektYsedjHjhYWB4Dcu3wPEaNxRVKK4ZRW35RGqQaeZXq3piCAIAgCAIAgCAIAgJnmfqOjxin/H0jD2GN3+QFqcdp8djU8NfqZKT9pHqZ9qfQxRrxq04Izfm1zm/sAovRqpxWWXc2VrL2i5P+tF0BiKXzOHpMaDjrOhO/vIP3Wk6QvKxl8jJS944s9r74u8erFEP7b/5VOjscrGPmytb3iAreGIIAgCAIAgCAIAgCA2HyYLcHyeE7Wgv6Hwg31acstujB7Lsb2NXA3qliGK9U9k8vktyVH2KeZQOIV0lRK6WZ7nyPJc5zjckn/HLcu7p0404qEFkkRnrqzhilLHBzCWuaQQ5pIII2EEbCrmk1k1oUNisnKvx9gbm1FjI5j4Xm39VmtknbfQd23XAXdP/AKbicZU/deTy8HuiVF8cNTXMiy9AzIphAEAQBAEAQBAEAQElzbv0cWoz/vNH6rj/ACoGKLOzqeTL6fvImX8QTP8AVUx4wuHwefutN0Vf+NNeJkr7kQ/6if666gwHt5lxoYyGn2czfgP/AAtH0iWdjL5GSj7xf0tFG83fFG48XMaT8SF55G4qwWUZNLzJmSPjxbD7GH5bPsru11/jfqU4UPFkPsIfls+ydrr/ABv1HCh4sh9hD8tn2Ttdf436jhQ8WQ+wh+Wz7J2uv8b9RwoeLIfYQ/LZ9k7XX+N+o4UPFkPsIfls+ydrr/G/UcKHi2H2EPy2fZU7XX+N+o4UPFsPsIfls+yr2uv8b9RwoeLYfYQ/LZ9k7XX+N+o4UPFkPsIfls+ydrr/ABv1HCjzcs8GNZh09PGAHOj6g2DSbZzByF2gKVhd2qF5CrN6Z6/MpOOccjVaaIscWuBa5pLXAixDgbEEbjdepJprNEE+FUGy+abBH0WGRtmBa+VzpnNO1odYNB4HRAuOa826QXUa92+DaOhMpRyiSjxbD7GL5bPstX2ut8b9S/hRjxbD7CH5bPsna6/xv1HCh4th9jD8tn2Ttdf436jhQ8Ww+xh+Wz7J2uv8b9RwoeLYfYw/LZ9k7XX+N+o4UPFsPsIfls+ydrr/ABv1HCh4th9jD8tn2Ttdf436jhQ8Ww+xh+Wz7J2uv8b9RwoeLYfYw/LZ9k7XX+N+o4UPFsPsYfls+ydrr/G/UcKPpmHxNILYogRrBDGgg8jZUd1WksnN+oyRS/8AEG7/AFNMOELj8X/+F2vRVf4834kevuQTxI71T8F1JgJPkYfB8piw6rVNTF/9gH1AWqxuHFY1F4fkvp+8jYVeXE4IAgCAIAgCAIAgCAID5e4AEkgAayTuA2q6EXJpLcoQavyfwnHfKsfG6TfJDIGP99p7PSF10dK7xPDl1covLxWa+TMTjCepx0WROE4Qenmc27NbX1MjTYjWNFmoF3DUTwV1TFMTvl1dOLSfcvyUUIR1ZOKGrZPGySJwcx7Q5rhsLSLgrnq1KdKbhNZNbmZPPY51hKhAEAQBAEAQBAEAQBVBr/n6qNLEmN9SnZ8XPef2svQ+jFPhs+LvbIlb3i0f+iz6o+C6IwlU5cjxflM+TzWipiqL/hfoPefiXLBdU+sozh3p/YrF5M2FXkLWTyZsAqAIAgCAIAgCAIAgCqCtc9WVfgtMKWJ1pqgdax1sgvYn3iC3sDl1PRvDutqdomtI7ef8MFaeSyRQQdbWF3m+5FDnE6ySTz1oklsC5MxeVV9Kgmdxkgue+SMfVw95ch0mw7NdqgvCX4f4JFGfJlxriCSEAQBAEAQBAEAQBAFUGu+U48YZS9GOs01UUHusLWP/AGcvUsHo9VZU4+GfrqQajzkzaJbMsNf/AOJDCtGqpqkDVJGYnH8UbtIfEP8AogLLyKxPwvD6aa9y6Jocf9xo0JP7mleV4rb9Rd1Ics815MnU3nHM9ta0vCAIAgCAIAgCAIDrYnXMpoXzTGzI2l7jyA3c9yz21CVerGnDdlG8lmaqZUY2/EKqWol2vd1R6jBqY0dgt9SvV7S2hbUY0o8iBJ5vM8pSCgQHZw6tfTyslidovjcHtPBwNx3KyrTjUg4S1T0YTy1NqslccZiFJHUR7HjrN9SQantPYfpZeV4jZytK8qUvl5E6EuJZnrKAXhAEAQBAEAQBAEB16+rbBFJLJqbGx0jvytaXH6BZ7ek6tWNNc2kUbyWZRWZCjdW434RJr6NstQ47ukfdo+rye5euwioRUVsjXmyyuBAs92CeF4RK5ou+nIqG/lbcSf2Fx7ggIXmCxrTgmpXHXG7pWD8D9TgOxwv764rpVa5ShXXPR/gk0Jci2FxxICAIAgCAIAgCAIgUtn0yq0nCgiOpujJORvdtjZ3Czj2t4LuujOH8EO0zWr0Xl3kWtPN5FQFdYYDCAIAgLHzL5VeCVfg0ptDUkAX2Mn2MPveb+nguf6Q4d2mh1kF7Ufquf7MtKeTyNgl50TAqAIAgCAIAgCAICAZ6sZ8Gw0xtNn1DhELeoOtIeywDfeXSdGbXrbrrHtH78jDWllHI+f4dsE6KhlqnDrVEmi0/7UVx/wAy/wCAXoRELaQHxLEHtLXAFrgWkHYWkWIKA1coy7J3Hix9+jjkMbifSpZPNd+ktd2tUHErRXVtKlz5eZdCXDLM2Ma4EXBuDrBG8bl5TKLi2mTjKtKhAEAQBAEAQHiZY5QMw2jkqH2JaLMafTlOpjfjrPIFbHDLGV5cRprbm/AsnLhWZqxW1T5pHySuLnvcXucd7nG5K9ThCMIqMVoiC3mcCuAQBAEBlptsTcGzWbLKnxlQtc83nitHNxLgOq/3hr7brzXHMP7JcNx92Wq/RMpT4kS5aMyhAEAQBAEAQBVQNec52JPxbF201N1hG4U0QGwyudaR3Zpar8Gr0vArLs1qs/elq/wQqss5GyOBYWyjpoqePzYo2xg8dEWJPMm571ujGd9AYCAp7+IPJTpoGV0Tbvh8nNbfCT1XH8rj8HckByZmMqPC6PweR15qYBuva6A/yz7vm9zeK4DpJh/U1uugvZl9Hz9dyVRnmsixFzBnCAIAgCAIAqoGu+ePKvw2s6CJ14KYlgtsfNskdzA80dhO9ekYDh6tbfjl70tfJckQ6s82V8t6YggCAIAgCAlObrKg4ZWtkcT0L/JzDWfJk+dbi06/iN61uK2CvLdw/wBlqvP+l8JcLzNnmOBAIIIIuCNYIOwheXSg4txe5NzPpWFQgCAIAgCAiecvKcYbQve02mkvFDxDyNb/AHRr7bDet1geH9ruVxL2Y6v9fMxVZ8KIR/D5kr0sz6+ZvVivHDffK4eUeONmm3a48F6YQy/UBhAEBxVdM2aN0cjQ5j2ljmnY5rhYg9yA1exajmyYxi7NJ0bTpRk7JqVx1tJ4jzT+Jt+Ci3lrC6oypT5/RlYyyeZsDg+Jx1cDJ4HaUcjdJp/cHgQbgjiF5ZdW07aq6U1qidGWazO4oxcEAQBAEBDM6eVXi6iIjdaea8cXFurrv90H4kLfYBh3arjikvZjq/HwMVWfCjWpekEMwgCAIAgCAIAgL9zJ5VeE0xpJXeVpx1L7XQbB+k6uzRXCdJcO6up2iC0lv5/0lUZ5rIsxcoZwgCAIAgOOpnbGxz5HBrGtLnOOoNaBckrJSpyqSUIrNso3ka7Y9XzZS4syKnB0C7o4QRqZCDd8r+4Fx7AF6hheHxsqChzerfiQpy4mbLZP4PHQ00VPALMiaGjiT6TjzJuT2rZFh6KAIDCAygIjnLyMZjFGYxZs8d3wPO59tbXH1XbD3HcgKSzbZWyYPVPpK4OZC55a9rtsEw1aX5TsPcd2vRY3hSvKfHBe2tvFd36MtOfC8i/2PBAIIIIuCNYIOwhecSi4vJrUln0rSoQBAfEsgY0ueQGtBJJ1ANAuSeVlfTg5yUY7sozV3L/Kd2J1r5dYjb1IWndEDqNuLvOPbbcvU8MsY2dvGmt+fmQpy4nmRtbAsCAIAgCAIAgCA9TJvGpKCqjqIvOjdctvYPYdTmnkRcLBdW0LijKlPZlYvJ5m1WFYgyqgjmhN2SND2nkRsPMbCOIK8oubeVvVlSnumTovNZnbWAuCoAgCqkCkM8GXPhDjQ0brxh1pnN19JIDqjbbaAdvE24a+96P4R1Me0VV7T2Xcv2RKtTPRFiZncg/FdP01Q0eFTAaX+1HtbGOe93Ow3LqDCWIgMoAgMIDKAwgKvzwZtvGLTVUbQKpjbObsE7BsH5xuO/Yd1gIFmvziGiIo8QLhEDoxyPveB17Fj769C/6ezZzWN4IrhddRXt818X9+5mpVMtGXm1wIuCCDrBGu45LgJRaeTRKMq0qEQKtz35V9BAKOJ3lJheUj0YL7PeP0B4rrujOHcc3czWi28/4R609MiiV3BGMIAgCAIAgCAIAgCAt7MZlVoPdQzO1PvJATuftezvHWHMHiuU6TYdxwVzBarfy7zPRnk8i61whKCAKqQKgzq5yQwPo8Pf19bZpmnzdxjjI9LcXbtg17O0wLAssri4XkvyyNVq8kd7MxmzMZZX17LO86nhcPNvslePW9Ubtu21uxI5dSAIDKAIAgCAwgMoCrM6+a4YgHVNC1raoC72amtqAOewScDsO/iAK5yFzhTYS/wWvZIYWu0C1wIlpzyB2t/D8OB0GLYHC7TqU9J/R+Zlp1XHRl64biEVTE2WnkbJG7Y5puOzkeR1rz+4t6lCbhUWTRLTT1Rx43ikdHTyTzGzI2lx4k7mjmTYDmVfaWs7itGlDdlJSyWZqrj+LyVtTJPMevI4m25o2NaOQFh3L1a2oQoUo04bIgt5vM85ZigQBAEAQBAEAQBAEBz0dS6GRskbi17HBzXDaHA3BVs4RnFxlswbS5F5RNxKjjnbYOI0ZGj0JW+cP2I5OC8txSxdncOm9t15E6EuJHs1E7Y2F8jmtY0Xc5xDQ0DaSTsUGnSlUkoQWbZc3kUpnCzpOqC6mwwuEZ6rphcPkvq0YxtaDx2nlv7rCOj8aOVW41lyXJftkapVz0R72abNOYy2rxRg0xZ0NO7Xonc+Uetwbu369Q6gwF1oAgCAIAgCAIAgMIAgIZnAzd02MM0neSqGizJ2jXybIPTb9RuPECi3sxPJepsQWsceb6eccjsvbscFDvLGjdw4aq+fNF0ZOOxZeB5eYfjMXg9a1kb32BhmI0Hu1W6N+oXvsGp19i424we8w+p11u80ua3XmiQqkZrJkcyqzLnW/DZOfQyn6Mk/7vithZdJ4v2LlZPvX5RZKh3FWYvgs9G/QqoZInbtNpAP5XbHDmCuoo3FKtHipyTXgYWmtzoLMUMIAgCAIAgCAzZAdnD8PlqX6FPFJK8+jG0vPwG5Y6lWFNcU2kvEqk2Wbktmamks/EHiJu3ooyHSEcC7zW911zd90mo0/ZoLiffy/pljRb3JriGUmGZPQmCANMg2wxEOkL7DXK4nqm1vON7bAtNTsb/FZqrV0j3vT0Rlco01kir8RxrEspagQwscWXBEMdxGwbnSvP7u7guvsMLoWUfYWb5t7keU3IuLNzmsgwvRmntPVevbqRHeIgd/4jr4WWyLCxLIDKAIAgCAIAgCAIDCAIAgOtiNBFUxuiqI2SRu1OY8BwPcUBTWWeYwHSkwqS2/weU6uyOTd2O+KAhNDlXiuBSCGobJojZDUgluiPZv4flJC1d5g9rdayjk+9bl8akok9wvOxQVrOjr4jFpWDmyNE0RvzAvbtaubq9Hru2lx208/ozMq0Xuc9Rm6wnEml9G9rSfSpZWuaO1huB2alZDGsStHw145+a/JXq4S2ItieZGZtzTVUTxuErXRn4t0gtjR6VUJaVINeWpY6D5EcrM1WJxnVA2QcY5Iz9HEH6LZU8esZ/wC+XmmWOlJcjzpMgMSbtop+5od+xKkrFbN7VV6lOCXcYjyCxF2yhqO9uj+6PFLNb1Y+pTgl3Hfpc1uJyH/22hzfJEP/ANXUepjtjD/yZ+WZXq5dxIcNzJVLj/qKiGMfgDpD9Q0LX1ulNtH/ALcW/oXqgyV0eazDKFvSVshkA16U8jYo9XIEfUlayeP39y+G3hl5LNl/VRW7M1ucrC8NZ0VCwSW9CnYGR34l5AB7RdIYHf3kuO5ll5vN+gdSMfdIFiucPEsWf0FI18YdqEVMHOkI/E8da3MWC6CzwK1ttcuJ97/RilVlIkeR2Y+WUiTFJOibt6GMh0h/O/WG91zr2hboxl2YHgkFDEIqSJkTBuaNZPFx2uPMoD0UBhAZQBAEAQBAEAQGEAQBAEAQBAdfEMPiqWGOoijlYdrJGte09xQFb5Q5kKGou6ldJTPN9TT0kdz+FxvbkHBAV9imZbEqV2nSvjmtraY39FIO51rdzlRpNZMHQOI4/h2p/hwa32kZmb+twcLdhUCthVnV96mvlp9i9TkuZy02eXEGantp324xuaf7XAfRa6p0ZspbZr5lyrSPQjz4VHpUkB7HSD/JUd9FbblNl3Xsy/PhUbqSAdr3lF0Vt+c2OvZ0KnPRXO8yOmZ7j3H6uWen0Zs475v5lOukdcZRY9iGqHwwtd7CExi352NFvip9LB7Kl7tNfPX7ljqSfM7dDmgxatfp1WjHfa+ol6R9uxukfiQtjGEYLKKyXgWE8yfzE0kVjWzSVDt7W+RZ9CXH9QVwLMwjBoKNmhSwxxN4RtDbni4jWTzKA76AIAgMIDKAIAgCAIAgCAwgCAIDKAwgCAIDKAwgMoCD5eIDXzKj+Y5AdPAPOb2hAX9kF5ze5AWSgMIAgMoDCAygCAIAEAQBAEAQH//Z"/>
          <p:cNvSpPr>
            <a:spLocks noChangeAspect="1" noChangeArrowheads="1"/>
          </p:cNvSpPr>
          <p:nvPr/>
        </p:nvSpPr>
        <p:spPr bwMode="auto">
          <a:xfrm>
            <a:off x="155575" y="-1943100"/>
            <a:ext cx="40481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70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Radioaktivita kolem nás</a:t>
            </a:r>
            <a:endParaRPr lang="cs-CZ" dirty="0"/>
          </a:p>
        </p:txBody>
      </p:sp>
      <p:grpSp>
        <p:nvGrpSpPr>
          <p:cNvPr id="7" name="Skupina 6"/>
          <p:cNvGrpSpPr/>
          <p:nvPr/>
        </p:nvGrpSpPr>
        <p:grpSpPr>
          <a:xfrm>
            <a:off x="467544" y="3573016"/>
            <a:ext cx="8424936" cy="3564053"/>
            <a:chOff x="467544" y="3573016"/>
            <a:chExt cx="8424936" cy="3564053"/>
          </a:xfrm>
        </p:grpSpPr>
        <p:sp>
          <p:nvSpPr>
            <p:cNvPr id="6" name="TextovéPole 5"/>
            <p:cNvSpPr txBox="1"/>
            <p:nvPr/>
          </p:nvSpPr>
          <p:spPr>
            <a:xfrm>
              <a:off x="467544" y="3573016"/>
              <a:ext cx="8424936" cy="356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578225" lvl="0" indent="-273050">
                <a:buClr>
                  <a:srgbClr val="F0AD00"/>
                </a:buClr>
                <a:buSzPct val="80000"/>
                <a:buFont typeface="Wingdings 2"/>
                <a:buChar char=""/>
              </a:pPr>
              <a:r>
                <a:rPr lang="en-US" sz="3000" dirty="0" err="1">
                  <a:solidFill>
                    <a:prstClr val="black"/>
                  </a:solidFill>
                </a:rPr>
                <a:t>Cigaretov</a:t>
              </a:r>
              <a:r>
                <a:rPr lang="cs-CZ" sz="3000" dirty="0">
                  <a:solidFill>
                    <a:prstClr val="black"/>
                  </a:solidFill>
                </a:rPr>
                <a:t>ý kouř</a:t>
              </a:r>
            </a:p>
            <a:p>
              <a:pPr marL="3937000" lvl="1" indent="-273050">
                <a:spcBef>
                  <a:spcPct val="20000"/>
                </a:spcBef>
                <a:buClr>
                  <a:srgbClr val="60B5CC"/>
                </a:buClr>
                <a:buSzPct val="90000"/>
                <a:buFont typeface="Wingdings"/>
                <a:buChar char=""/>
              </a:pPr>
              <a:r>
                <a:rPr lang="cs-CZ" sz="2600" dirty="0">
                  <a:solidFill>
                    <a:prstClr val="black"/>
                  </a:solidFill>
                </a:rPr>
                <a:t>obsahuje Pb-210, Po-210</a:t>
              </a:r>
            </a:p>
            <a:p>
              <a:pPr marL="3937000" lvl="1" indent="-273050">
                <a:spcBef>
                  <a:spcPct val="20000"/>
                </a:spcBef>
                <a:buClr>
                  <a:srgbClr val="60B5CC"/>
                </a:buClr>
                <a:buSzPct val="90000"/>
                <a:buFont typeface="Wingdings"/>
                <a:buChar char=""/>
              </a:pPr>
              <a:r>
                <a:rPr lang="cs-CZ" sz="2600" dirty="0">
                  <a:solidFill>
                    <a:prstClr val="black"/>
                  </a:solidFill>
                </a:rPr>
                <a:t>jedna cigareta</a:t>
              </a:r>
              <a:r>
                <a:rPr lang="en-US" sz="2600" dirty="0">
                  <a:solidFill>
                    <a:prstClr val="black"/>
                  </a:solidFill>
                </a:rPr>
                <a:t> </a:t>
              </a:r>
            </a:p>
            <a:p>
              <a:pPr marL="4156075" lvl="3" indent="-273050">
                <a:spcBef>
                  <a:spcPct val="20000"/>
                </a:spcBef>
                <a:buClr>
                  <a:srgbClr val="6BB76D"/>
                </a:buClr>
                <a:buFont typeface="Arial"/>
                <a:buChar char="▪"/>
              </a:pPr>
              <a:r>
                <a:rPr lang="cs-CZ" sz="2200" dirty="0">
                  <a:solidFill>
                    <a:prstClr val="black"/>
                  </a:solidFill>
                </a:rPr>
                <a:t>16 </a:t>
              </a:r>
              <a:r>
                <a:rPr lang="cs-CZ" sz="2200" dirty="0" err="1">
                  <a:solidFill>
                    <a:prstClr val="black"/>
                  </a:solidFill>
                </a:rPr>
                <a:t>mBq</a:t>
              </a:r>
              <a:endParaRPr lang="cs-CZ" sz="2200" dirty="0">
                <a:solidFill>
                  <a:prstClr val="black"/>
                </a:solidFill>
              </a:endParaRPr>
            </a:p>
            <a:p>
              <a:pPr marL="4156075" lvl="3" indent="-273050">
                <a:spcBef>
                  <a:spcPct val="20000"/>
                </a:spcBef>
                <a:buClr>
                  <a:srgbClr val="6BB76D"/>
                </a:buClr>
                <a:buFont typeface="Arial"/>
                <a:buChar char="▪"/>
              </a:pPr>
              <a:r>
                <a:rPr lang="cs-CZ" sz="2200" dirty="0">
                  <a:solidFill>
                    <a:prstClr val="black"/>
                  </a:solidFill>
                </a:rPr>
                <a:t>~ 1 rentgen hrudníku (20 </a:t>
              </a:r>
              <a:r>
                <a:rPr lang="el-GR" sz="2200" dirty="0">
                  <a:solidFill>
                    <a:prstClr val="black"/>
                  </a:solidFill>
                </a:rPr>
                <a:t>μ</a:t>
              </a:r>
              <a:r>
                <a:rPr lang="cs-CZ" sz="2200" dirty="0" err="1">
                  <a:solidFill>
                    <a:prstClr val="black"/>
                  </a:solidFill>
                </a:rPr>
                <a:t>Sv</a:t>
              </a:r>
              <a:r>
                <a:rPr lang="cs-CZ" sz="2200" dirty="0">
                  <a:solidFill>
                    <a:prstClr val="black"/>
                  </a:solidFill>
                </a:rPr>
                <a:t>)</a:t>
              </a:r>
            </a:p>
            <a:p>
              <a:pPr marL="3937000" lvl="1" indent="-273050">
                <a:spcBef>
                  <a:spcPct val="20000"/>
                </a:spcBef>
                <a:buClr>
                  <a:srgbClr val="60B5CC"/>
                </a:buClr>
                <a:buSzPct val="90000"/>
                <a:buFont typeface="Wingdings"/>
                <a:buChar char=""/>
              </a:pPr>
              <a:r>
                <a:rPr lang="cs-CZ" sz="2600" dirty="0">
                  <a:solidFill>
                    <a:prstClr val="black"/>
                  </a:solidFill>
                </a:rPr>
                <a:t>nekuřák žijící s kuřákem </a:t>
              </a:r>
            </a:p>
            <a:p>
              <a:pPr marL="3663950" lvl="1">
                <a:spcBef>
                  <a:spcPct val="20000"/>
                </a:spcBef>
                <a:buClr>
                  <a:srgbClr val="60B5CC"/>
                </a:buClr>
                <a:buSzPct val="90000"/>
              </a:pPr>
              <a:r>
                <a:rPr lang="cs-CZ" sz="2000" dirty="0">
                  <a:solidFill>
                    <a:prstClr val="black"/>
                  </a:solidFill>
                </a:rPr>
                <a:t>    </a:t>
              </a:r>
              <a:r>
                <a:rPr lang="en-US" sz="2000" dirty="0">
                  <a:solidFill>
                    <a:prstClr val="black"/>
                  </a:solidFill>
                </a:rPr>
                <a:t>~</a:t>
              </a:r>
              <a:r>
                <a:rPr lang="cs-CZ" sz="2000" dirty="0">
                  <a:solidFill>
                    <a:prstClr val="black"/>
                  </a:solidFill>
                </a:rPr>
                <a:t>12 RTG hrudníku/rok</a:t>
              </a:r>
            </a:p>
            <a:p>
              <a:endParaRPr lang="cs-CZ" dirty="0"/>
            </a:p>
          </p:txBody>
        </p:sp>
        <p:pic>
          <p:nvPicPr>
            <p:cNvPr id="5" name="Picture 4" descr="http://www.bydlimekvalitne.cz/sites/default/files/styles/large/public/cigareta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0" r="18837"/>
            <a:stretch>
              <a:fillRect/>
            </a:stretch>
          </p:blipFill>
          <p:spPr bwMode="auto">
            <a:xfrm>
              <a:off x="467544" y="3926737"/>
              <a:ext cx="3217863" cy="245745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Skupina 9"/>
          <p:cNvGrpSpPr/>
          <p:nvPr/>
        </p:nvGrpSpPr>
        <p:grpSpPr>
          <a:xfrm>
            <a:off x="467544" y="1592589"/>
            <a:ext cx="7795458" cy="1996421"/>
            <a:chOff x="467544" y="1592589"/>
            <a:chExt cx="7795458" cy="1996421"/>
          </a:xfrm>
        </p:grpSpPr>
        <p:pic>
          <p:nvPicPr>
            <p:cNvPr id="4" name="Picture 6" descr="http://i.lidovky.cz/09/062/lngal/BAT2bc7a4_banan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4089" y="1592589"/>
              <a:ext cx="2638913" cy="1996421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467544" y="1592589"/>
              <a:ext cx="2862963" cy="1791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38912" lvl="0" indent="-320040">
                <a:buClr>
                  <a:srgbClr val="F0AD00"/>
                </a:buClr>
                <a:buSzPct val="80000"/>
                <a:buFont typeface="Wingdings 2"/>
                <a:buChar char=""/>
              </a:pPr>
              <a:r>
                <a:rPr lang="cs-CZ" sz="3000" dirty="0">
                  <a:solidFill>
                    <a:prstClr val="black"/>
                  </a:solidFill>
                </a:rPr>
                <a:t>Potraviny</a:t>
              </a:r>
            </a:p>
            <a:p>
              <a:pPr marL="731520" lvl="1" indent="-274320">
                <a:spcBef>
                  <a:spcPct val="20000"/>
                </a:spcBef>
                <a:buClr>
                  <a:srgbClr val="60B5CC"/>
                </a:buClr>
                <a:buSzPct val="90000"/>
                <a:buFont typeface="Wingdings"/>
                <a:buChar char=""/>
              </a:pPr>
              <a:r>
                <a:rPr lang="cs-CZ" sz="2600" dirty="0">
                  <a:solidFill>
                    <a:prstClr val="black"/>
                  </a:solidFill>
                </a:rPr>
                <a:t>banány (K-40)</a:t>
              </a:r>
            </a:p>
            <a:p>
              <a:pPr marL="731520" lvl="1" indent="-274320">
                <a:spcBef>
                  <a:spcPct val="20000"/>
                </a:spcBef>
                <a:buClr>
                  <a:srgbClr val="60B5CC"/>
                </a:buClr>
                <a:buSzPct val="90000"/>
                <a:buFont typeface="Wingdings"/>
                <a:buChar char=""/>
              </a:pPr>
              <a:r>
                <a:rPr lang="en-US" sz="2600" dirty="0">
                  <a:solidFill>
                    <a:prstClr val="black"/>
                  </a:solidFill>
                </a:rPr>
                <a:t>~0,1 </a:t>
              </a:r>
              <a:r>
                <a:rPr lang="el-GR" sz="26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μ</a:t>
              </a:r>
              <a:r>
                <a:rPr lang="en-US" sz="2600" dirty="0" err="1">
                  <a:solidFill>
                    <a:prstClr val="black"/>
                  </a:solidFill>
                </a:rPr>
                <a:t>Sv</a:t>
              </a:r>
              <a:endParaRPr lang="en-US" sz="2600" dirty="0">
                <a:solidFill>
                  <a:prstClr val="black"/>
                </a:solidFill>
              </a:endParaRPr>
            </a:p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9213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Radioaktivita kolem nás</a:t>
            </a:r>
            <a:endParaRPr lang="cs-CZ" dirty="0"/>
          </a:p>
        </p:txBody>
      </p:sp>
      <p:grpSp>
        <p:nvGrpSpPr>
          <p:cNvPr id="7" name="Skupina 6"/>
          <p:cNvGrpSpPr/>
          <p:nvPr/>
        </p:nvGrpSpPr>
        <p:grpSpPr>
          <a:xfrm>
            <a:off x="323528" y="3748278"/>
            <a:ext cx="8515978" cy="2869928"/>
            <a:chOff x="323528" y="3748278"/>
            <a:chExt cx="8515978" cy="2869928"/>
          </a:xfrm>
        </p:grpSpPr>
        <p:pic>
          <p:nvPicPr>
            <p:cNvPr id="3076" name="Picture 4" descr="http://img.ceskatelevize.cz/program/porady/870994/foto09/0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4843" y="3748278"/>
              <a:ext cx="3904663" cy="2869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323528" y="4869160"/>
              <a:ext cx="4408579" cy="1378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49263" lvl="0" indent="-358775">
                <a:buClr>
                  <a:srgbClr val="F0AD00"/>
                </a:buClr>
                <a:buSzPct val="80000"/>
                <a:buFont typeface="Wingdings 2"/>
                <a:buChar char=""/>
              </a:pPr>
              <a:r>
                <a:rPr lang="cs-CZ" sz="3200" dirty="0">
                  <a:solidFill>
                    <a:prstClr val="black"/>
                  </a:solidFill>
                </a:rPr>
                <a:t>Kosmické záření</a:t>
              </a:r>
            </a:p>
            <a:p>
              <a:pPr marL="714375" lvl="1" indent="-273050">
                <a:spcBef>
                  <a:spcPct val="20000"/>
                </a:spcBef>
                <a:buClr>
                  <a:srgbClr val="60B5CC"/>
                </a:buClr>
                <a:buSzPct val="90000"/>
                <a:buFont typeface="Wingdings"/>
                <a:buChar char=""/>
              </a:pPr>
              <a:r>
                <a:rPr lang="cs-CZ" sz="2800" dirty="0">
                  <a:solidFill>
                    <a:prstClr val="black"/>
                  </a:solidFill>
                </a:rPr>
                <a:t>Evropa </a:t>
              </a:r>
              <a:r>
                <a:rPr lang="en-US" sz="2800" dirty="0">
                  <a:solidFill>
                    <a:prstClr val="black"/>
                  </a:solidFill>
                </a:rPr>
                <a:t>~ 5 µ</a:t>
              </a:r>
              <a:r>
                <a:rPr lang="en-US" sz="2800" dirty="0" err="1">
                  <a:solidFill>
                    <a:prstClr val="black"/>
                  </a:solidFill>
                </a:rPr>
                <a:t>Sv</a:t>
              </a:r>
              <a:r>
                <a:rPr lang="en-US" sz="2800" dirty="0">
                  <a:solidFill>
                    <a:prstClr val="black"/>
                  </a:solidFill>
                </a:rPr>
                <a:t>/</a:t>
              </a:r>
              <a:r>
                <a:rPr lang="en-US" sz="2800" dirty="0" err="1">
                  <a:solidFill>
                    <a:prstClr val="black"/>
                  </a:solidFill>
                </a:rPr>
                <a:t>hod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letu</a:t>
              </a:r>
              <a:endParaRPr lang="cs-CZ" sz="2800" dirty="0">
                <a:solidFill>
                  <a:prstClr val="black"/>
                </a:solidFill>
              </a:endParaRPr>
            </a:p>
            <a:p>
              <a:endParaRPr lang="cs-CZ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67544" y="1680518"/>
            <a:ext cx="8531763" cy="2580091"/>
            <a:chOff x="467544" y="1680518"/>
            <a:chExt cx="8531763" cy="2580091"/>
          </a:xfrm>
        </p:grpSpPr>
        <p:pic>
          <p:nvPicPr>
            <p:cNvPr id="6" name="Picture 3" descr="C:\data\angličtina\presentation-performance\SLEEP_EDU_CONT_desc2_3_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680519"/>
              <a:ext cx="3888432" cy="2580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107" y="1680518"/>
              <a:ext cx="4267200" cy="174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534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Radioaktivita kolem nás</a:t>
            </a:r>
            <a:endParaRPr lang="cs-CZ" dirty="0"/>
          </a:p>
        </p:txBody>
      </p:sp>
      <p:sp>
        <p:nvSpPr>
          <p:cNvPr id="5" name="AutoShape 4" descr="data:image/jpeg;base64,/9j/4AAQSkZJRgABAQAAAQABAAD/2wCEAAkGBxQSEhUUEhQWFhUXGBgYFxcYGRgdGBcYFxgZHhwXGBcYHCggGBolHhgXITEiJSsrLi8uHx8zODMsNygtLi0BCgoKDg0OGxAQGywmICQsLCwsLCwsLCwsLCwsLCwsLCwsLCwtLCwsLCwsLDQsLCwsLCwsLCwsLCwsLCwsLCwsLP/AABEIALcBEwMBIgACEQEDEQH/xAAcAAABBQEBAQAAAAAAAAAAAAAEAAECAwUGBwj/xABDEAACAQMCAwYDBQYFAgUFAAABAhEAAyESMQRBUQUTImFxgTKRoQZCUrHwBxQjwdHhM2JykvEVFiRDU4KyFzTD0uL/xAAZAQADAQEBAAAAAAAAAAAAAAAAAQIDBAX/xAAuEQACAgAFAwEHBQEBAAAAAAAAAQIRAxITITEEQVFhFCIycZGh8AVSgbHR4RX/2gAMAwEAAhEDEQA/APW5p6UU9dBkRp6lFIigCNKninimAgKVPSpWAqQp4p4osZEikRUopGiwIUxqRpAU7FRClFTilRYUQK02mrBSNFhRXppitWTUSaLFQ2iolanqqJaiw2G002mn1VEmnuLYYimNKaaaYhqUUiaamAiajNPFKKYrGJpqlFNFMCNKpRSIoEQpVKlQAYKea5ux9s+HIliV9pn5VocJ9oOGufDet+hYA/I5rA2NWaeaqFwHYg080AWTSmoTS1UATmlUZp5oAkKfVUJppoAnqpaqEv8AH2kID3EUnYMygn2JqxL6nZgY6EGgC6aU1GaU0ASmlNQmlNAiU0qjNNNMCVRNNNKaYhU1PTUANTU9KixURilFTilFOwohFKKnFNFFiohFKKnFKKLCiuKfTU6VFhRXppaanSozBRDTSqVKjMFHg3eVMN50KzVJLvWmWGWOKgc5o212xcXZ3Hox29jWQ7A+v1qBuwanKmO6Nw9u8QMreuR/qY/zqVrtviMzebO/iJJxtmfLFYPf+ZqLXSdpp5Qs6ZftHxAcP37yABBOIHUbH1NXXvtxxGoHvDyEACPlFceobrVqOB1+VGULOw/774siFC+pHT86yeO7b4m7/iXrhB5A6RvtpWAaym41ogYH63qscURSSY3Ra496SXCuVEVQ/GN5VQeJJ3NUkybRqDt++nwXbg9HaPlNH8B9t+LUw15j/qCn8xXMhtR8qsFrzqqQrZ2lv9o98GD3b9ZUg/MGPpW9wX7SbRjvbbL5qQ30MRXljQcU4SNpqcqHZ7dwn2v4S5teA8mDD6xH1o09t8Pzv2v96/1rwdZqy3cYAQY8s1NAe88L2lZuyLd1HI3CsCR8qve6oiWAnaSBNeBd8w+9n3p2vMfiYmPOflnFAUe+qwORkeVPXhPCdqXLX+HcuJ/pYgfQ1pcN9reKn/7hx6gEfkaQ6PZaU15V/wB78VP+LaO33RGPbnRnC/b28k953VzoJ0x7gGaVhR6TSrhLP7RAfisY56XBPyijOD/aDwzmGV08yJH0z9KLFR19Ks/he2LF06bd1GMTAOaMDTtTETmlNQpTQBOaaahNKaAJE0001KgB5pU1PQB4KXU7rUGReWPeqO8U7/n51DWpOxBjr+sVKtFlzJ5+n/IpDO/6mh3uENzg84/nT/vEbEfrn5VVsKLCpnb+nrSWTzqlr045/SkL3Qx+v7U8zFQcLWMHNUsh51UOJ6nfp/anHFEEyZH1qU2N0LQaUVZKnIx1qNzbP09KakKilxV9rhhgmR5kY+u9MH9ZFNOOh6f8084JB6d2vMk/rlEUPfUNtP5VSbwB3qLXjsBE1G5TdjzG3KkB0+QqKuBE+8+flRB4uNgBPLYe5ptsKRTobfSeX96QBG4j0/p7VW3GucE+2OdUa59Ryp79xBZufy/XzpLc/l+vyocTBxMVIIYkZjME9fz3o2Ata76VYOIP9sUMRkTg+fr/AGpfWjYC3vqS3aoZv7U4u/r+f0pgXBs9KfvzGZiqTfq6xbuPlLbt/pVjv6VLdch8iX70RsY/XKjOC7Zu22DK59ydunpQ79k3tzadR5qR+dDjhbkEhSY5Aj6ZzUPFw13X1Kyy8HbcD+0O8gh0V/mDgDnPvVtv9pN0NLWrbL0BYEe5ny5VwlyxcUx3bHzGd6irYMzqH3RJJ9fCAPnU6+H5DTfg9Jb9pAI8NgT5vjly01X/APUhv/RT/cf6V5pw15y0d2RWre7IusJVh4uZ1DT6ArvQ+pwY8sWnI9O7F+33DcRAOq0TjxDwz/qHL1iuqS4CJBBHUGRXgvBdiukg3BEclY/M8607aXQI/eHC+QuVjHrMOt3/AH/hTw2e00q8fHH3Fx++3RHLS9Kn7Zhefs/8DSZyQuLzWTvM4+m9RdpOwA8hmpJan4pB2wKa7w2Tuf19K6FON8k0ytj+v5UjmaHfilDBck/repyCQBz/AFFDxIrlhTJGk55cj9KdLJOACYxgE/lV1nsu83/lsPWBjzk0PGw48tAosHXVyHX/AJqxb1EL2JxGoRoUDcM2foKvH2ZuMfFdQLnAPXPlNYz6vDT5GoMFa6Cc4J36zRDd2ADradPwgDDDbxHlzxWhw/2PEhjeJ+R+VHr9mbfNmPPEfTyrnf6jhJ7lZDAVpwgaep2/5xQ/EY3acHb1/Ouvtdj2FE6CQJySR6yAc7VZa4CwP/Lt9cqG/MVC/UoJ8MrTOJS9GR150mvk75rvlNpcAIP9KIv1io2+1LfnPMeLGfJR+VN/qS7Q+4aXr+fU4fc/D64MfrFIWCcaG9h19q7V+1YOAf8Aaf51We1HMSXiOUjPTA233pf+jL9v3/4PSXk5VeEuEYtv7I39KtXs25pkowYTgqQSfUgVtvfkk6W6SXgwfLu55e1W2ChPiLqNp7wnP+wCk+vl2QaS8mDw/ZN4jIVf9THc+Sg1o8H2QRPeOhBwAFun/wDHmtMNYJALu3ICRnn0k7/lR1njLSfAGX/2pI9Sc1hPrsRlxwomEn2btPnvoIJ5EYnA8QnaKg/YVsHmw6m4gHtAJrfv9pyCA91T1C2pE9Jn+dZt23bu+Fr3FORidagf7QAPpULq8V8y/PoVpwI8J2NYxqeyPJnJPyBj8qnxnEcBw+lTbF1mMYQBR5kn+tZ17hODT4jf8/Ekz6AVO12fwhAI78j/AFLPvik8VveUpD2XCRpJ29YVS1q1aTlMCcGBkiapH2he4DDYnqR9ARj2odeyeFJhRdnpr5efhOPMVZb+z1mSSWj8JJP1ESPYVm3DncfvPuQHHH/KT6//ANVA37h6fWP/AJVqpwdpRCoseasf51McOh3VfcN/Wpzoem/JyvaPaV5YCKpIbMKcjONRaAM701nti80E21U+ck/Rq6prFjmq/l+ZqtVsD7i/MT/8q0WLGqoWm/JgX+OciVZM9Q39DTpxRj+I9sDGnwOZaPhDRvPWt4/u34FHuv8AN6j3nDBdDOCuqQpKHxHpDY/XnQprwGn6oBtuoUlmYfw0uK6pK6XKyGkxI1Ns33epig7/ABygf4snoErfcWFUatIXxwCR1g/e9j6UM13hYHhUb8h1gc8Tn5UScb+EHBeUc+ty2RJZpP8AkH9aVdD+8cHzCfIf1pUs/owyeqOUTjoV1MY8+Y+9j0rIS47XXOo6U3jnO2CecVenZtwkkhyN8W339lomz2WWPjW4o3nQ8jHSJj1rv1FGzCmzEsqRcJdfETOT8qNLxHSumTsa08azcOkASF0gjmdiSdhy51pcP2Rw6iFU46liayn1cfDKyMD7D4k6I88QOu/I1pDhmf7pHqF+fwyKo4zj0tGNFxj/AJLer5tEfWg37cT/ANO/7Whj5CuS5ydxRWatqNO1wwBXVoIJgkFBpxzJafpRFzgeH/GgHM6/6GgOB40XAT/GSPxrpmfKKzPtF2kpU27dwlp8XoBttn2pJzlLKPNS4N5eJ4ZcC7b9ZJ+oBoBOL/8AEEm4Esxg6lg438QBn2rF7D4zS+lrgVYkyeUb5qTfab+KwUBkBgHEkfiq9OVtJXsLP6HTnjrDbXNQ5SygfUT9Ke5xPDAS9xBt99Yj/bv7UFY4y24EOJP3Tv6RNNd4S23xKhjqm1YWk6aY9X0Gs9ucIxKo09CZE+krk+1WnjU5IG6Swz54qu32dZGdFv8A2iocRbsL8Qsj10ifnTzQb92xaj7gvEXr73FKFEQbqpJLdZkVprx4BP8A4c55hz/+k0BwiWWB020UcvhAPpApPZsicLjo39KpyT2r8+os4uN7SuSdPCMRyPfZBnmIEjbFX2+JtlQXs3lbYgPifXnQYWyfhFzr4Wf+TVNbCkwo4j2Ljz61barj8+o7Yd/BJweIWPw8/kpJqu52fw9zd73/ALlBHrlOlUW2AHxXB6uBt6tNY3anbSpcNu2zFxudTwPKQ0E+1OClJ1EHI2f+icNMi448xb/mBtWd2vwtm0p/juzGAEGoTPXnFZ54trxK98bc8/GT6ai9VHhrK23BvGQYJ0wxPlJPzraMWnu/4oV32NLsvibBcW3BzuTkauQE8q2m4e2MYEbNpAgdIyJ+nrXCd4tslh3nMycZ6Y8/ypuJ7cd1IM55k+n9KuXTSk/dFm2OzfjLU4ct6E/WcVNXsn77RXC8JcLGJ5e3vRx4wr4YlunlUy6atkxWdeeHt/5o9P70NxV6xbPin0C5/wDlXMXe1m1aVLBhzn6x9KF4q+1xwdUz1P0pQ6aV+89hWdE3adoSxTw8hOc9cxFSTtJAPhHPny865PirxjTPnjmfUValq5cK27YLM4+EdBkkzgADJJMCK29niFnRDtlBnSCI6mBtPKtHsztRblq5uFBU6TtIDeJcfhBn0FcjaZ7L3kU50XEOnI+EyPoflWh2Cn8IEa9Rt3S0suiEZdI0jOnkdz4pAwJmWBFIdnU8RxdtRbe5pKsV0kdJiIAzsM1lW+2FN3S1rTEg6jEQYyCAR70B+4szWhlrSALqUghtbEKQxwGAYNtuK2+M4G3xCcRdtvAJsXLhZFwNPiZIYtkyzAQDgATWawo9x02C/wDXrJ/4NKh+zux+IvW1uW0QowwTuYx/KlU6MPxhlZ1P7+jfeGOqNB9OtIcfbJgMhgCSVIHsY3ri7PGMpGkGdpAyJ/5rU4FeJBACuUzBK8yT5ZrKeBl7mixGb7ceu3eWt4AlaZLoO3dn0KnauG7Y4q5rKELKnMKB7VVwNwEQ3z/43q/Zfduxah3PE8WFEkW+gypM/Oax7/bF1Z7tbeTsF5+ZkdKzr3YzMQwuAeY/vSPYrAf4uemdo+VKEMNcslzZY3b/ABR+6gjEEdektmsZbj6iXgMTkRE9IjBFaH/QyWnvB6f0OKtv27llNSsDEeeds/Ot1KC2jW/8E88mezXF1hLLOXUqWGrE7iBTcL2bfwDZOPxEADz3mtm1evXBIKggeLMf2FU8V2hdtmC87zgf0n5ULEl8KSv+QaQdwFogENat4wDBn56STn1o5uDlM3QhMZUkGfP/AIrnOL7auQAGGpunON486t4ntK73QEyTImNwBnPKsXhTbvyUmg3ibMkAXHLJ11AN+U+s1XYsGfExifh0wB9fPeg+B7QIGllMknJn6n5VJ+1mL6SIG39808k+AtBXF3raEEswA5DI5eVCX+OJwsrJIk+Q6DHSgOI4lgxDqWG4ImKq/fmAjS0+hn2raGDsS2FvxV8LAaYK7AA79TvypXeIunPeAE7mFkifT9TVvZ9l7oOIMGJGWIExHIzRjdgX2VF7pwxmcGB+EAnckE+W1O4p06HTZinhruSLh25HMTgAjy/KhbVjSxJOo8yZ/Pzrrv8AtnjWUKlkqQxB1Rs0SdQwfbkKF4b7AcYxJKAddTDrg7zVrFjW7QZJeDk+0rTo8gkA7Z+e3Ohbd0yZJr1DgvsDeJId7ZUbYJMRmRyrTt/s/skFFUBTMnSru3n3rjw7H4AsesktdZhpUx6MmeU3eLBADZ99/P0nMVH92DHBAxtmvVP/AKa2AEHd3GOZJgDac/lR/B/s7tFyTagcgzxttEDn61n7bhr4bHoSPGuGcq0ExneMVbc4mGMHUTtGcjy6Zr3M/YGwyw1m3I2lZ3iTv08uQo/hfszYUiLNtSRBIVZ5A46R+dS+tjzlZSwH5PnrgeEa4SzBtABOAZaNlUxzJAnln0q/sv7PcVeZhbtsCoJJMjbkOpxivoLheFtd4QoUKqHSukDV43VtjsCFIx1PoVwjW9JCge4yBvJ35CifXSXCKjgJ9zwrh/sbxTJPdOX2IxzO/sJ/Ux0HDfZrieHttZsFBfNoXOIu6vhttIFu0dh8LS3XaN69SvFRoiFXcyBkctxt1qjieJAA+8plbmRGhw0kDIbKgR0bzrn9tlJ70VoRR5t2H+z5jLFh8MwNURcQEQwEMIaD+o2eA+zo4QC2jBpChsIA5YGQZG8IfOCY2rqLfF6Vt2x4ApOoADSQqRogcs4j8Iofg+IPeOdKwwcEEGSyFmHUbCVEjng8hY88R0mJwijE4fsG0LaTrIBjTbmRBRJJABwXUcuc7Ubb7E4d20EA6lFtiFI2GpYGNRxv/pNW8LxqLcsXD3Z73ul16iNTFED+AnwkssHBkrnO0+7LPJ1A3Rr5YuQAVJadJKYMQRBjNJtrkFQPwqcRpHcs62si2FVCoQE6dwMxE+c0qM4e6yKFW7gYEkExyklSTSq87/d/ZR53wtu1aHhFzbPxYncE4POr7fGo2zXMdDc/ma3k7CESLdtSsgkznJ6mso6V1AQk7/JoKyM8vQ1i8RPyZ8HKr2fdvO7SWMsADMkcsnlV1vshlChwwMiQQYiDt8q0bXaKTOnCiAQfikHERtg85xVXB8eXLEKWCkgmI8UYDadl5cvrXQ8XErZGdI0LNlgo7u8QBusY6kDod6lf1CCxIiBBUZxMz0M1bwfZvFso/gtByoiBPRi3Lzq+x9m+Juo2pFSG3YqTcg76gDpA9a5sy7tfY0UW+xmLxDHYA4n7sSfzqh+HuXEJAIZfiGAPpXRcH9jLkNruDTtC5PhPNufn7Vr9n/ZUIQoukEhpjBIOwOc5jG29GpGPBSw5M5Juwb+mUtgruWxlREATkweW/wBKTfYrjL0MFtoCPvOTvBzpWdRNek/uA0BA+gDc898Z9/qelTFtgdIfSsjJGPbeelTHqJLcvQXc85H7ObrQXuopXkJaDygkAkVr8J+z1hhuIJmcBep2Et06ztXcp2Z0YsN5BHzMVG8qJltQO3UDI/4py6nEfI1hROHf7GWUnU7mORMbbxj9RWhwX2U4R1UspLAZiQNvLyrq71i2kHDc/FBjqR5zVF/iUA0gKx0gCBzzuRtEfrlGrNvkenHwB8D9muFEBLEgTvLbepO+at4js62nw2UWcLgbxvEelQ4Ti2XxkiOUfhGIOT5tiMk9Kvs9rlzJB2JEgYyBz55IpSnvyVGKB+A7FdXFyVk742nJA2gT64xMCtQ8J4v8QYkbZzH86HtcSztM8sZxJHOMnegeN7Xc+EQcGDidWSPuzB2ipTvcKS2N0IBux1QAeu/P2qKvaWTKkgZzP0PtWEe1lkQCxQqd881G07ZPyBiaE4ziiFZgussSG1agNxIMZBInYc18iLp8CtHTLxiTEb6ZPI6jC596pfjlVWK5gCZwDMxk+Q2HlWD+/gkTb8IYQFJmZOVGceJSRtAEzFGcVYAQDLQRHSApCjaNO55Z61TVbIWZGm/aRWCpxBwRuQBiT+sVTc7SJUmYaQADOAeYjb60HxmFcoAABIncyJyNlxPtQSFyCIJYaoxO2cgDYCfpXPUmweIuxo8ZxVxrgVtXdxJaZkcgNJ6iT5aetBfvjd4stkYIBmdRBIkcgY9c9Zq/gVX4kIHh6DY5jeABHLyoXjLgyFCm4GCwZAkqrYIzPiAjr6VsiXMf99YqSCpDR3TY++NUNEg+IkehzO9StahYSDpBO+OnNuYAO+DA85rMtyFRWbSXZR4YITWygttn7rejeVaPHcQCFVQ0MYUQAYUgEsRiYXbnNXKNInMyP78WOlwyqSUnBgjTpJOyznHM9YwIGXXoLMWt92PvaRqbdvumQP8Aiales6T8LQxDEjYnR8QadIMqkH2mgLDojN4u8DaDrUZ0o6wG6BR3YBxhtqtKN8ESb7mhbcFmAdiVYAgyOsMIESRnE+fSg+1LOtrdwKl3TcV1Ifwd2zSZgbwQsROas4DUWBIHjVQw6HxAAKTK7zq3JPlQ5CWbLFchApgHM6QgEt+EkSZMgUQpP1Js0G4y0QoKE6CZZ91Yd5AVSZJksYAOcY2FHavHWkC97pUqdQJkK3gA+L7pZhtuYxzND2mVfGQWMhSm+LZXxyUBa4QY5RJ5Cp33tK11ixliZfUSDDSRgkQVMweUxHO2C5DrHBcMUQsli4SiEtpDSWUHdgxO8b+kDFKszs3tMWrYR7q6lmf9x6+VKk3PsWpIz+G/emkKoAYTJ8/57GiLHZFtmLXpkZOk5yBkn228qr4njjb3JMzt0nn8vpURxDOpZBJidwMY69K5ve7bAvU0+F4Lh18SIu4PiEwSemwxWwl8w4CqTiNHhBgDIPXfJrE4W81q0WYDocgj3kcsUD/3CxmbgCr8IBImOeR/WoySkzZTUTrbrkQLhKqQSMzE8scwB86L4e2CD4pHMY0k8sHf2riL32jLyq8t49d/Lma1OxLrJ4jDiGdjrzgfdEgNy25+9Gm4j1E3sdMbiqdMSVEct9z78vas48czBioVSvwknfI5jPuRXN3LzEltUByygE+gnf0metUdldoO63CzD7oWRhTp8QOOv5U3GVWDxUjq+K4y7oJJAb7o67Ax1Mtj8qD7O+0DXAFCkaSoLZg6jErOTAjf8Q6VlcZ47Vpg5i1pYj8WppwRlQChxzj0qPBqwdLi6iCYYjYyVwJ6QDjyoy7WyNZWbvZ/a7LGs5hjIPlP5fKRQ6dpCBMnUYMAEggzEjJ2X2NCXbbh4UAkBtIMxkGCRHiE7/qC+C4NAoHiGiAeWpjknyyWBHKBSUbVieI3wWjjS2tAQWxoicEfi9YH0qvh7zFFZcsN/LEAfnPvUbXDmXjMglurHOlfKJn28qqFzSVA2BJj2JG/6260oonOy/ge0X7thABM6Rg4IkT5yT8jVt0mYBKnTM/jG3PmdW45ClehdACKWgg9VXb4cSc7naelQ4dFLM27EpJHOMEAnIjb3qqabYZ3wGcNeKAwYABBwMkwQR56TNP+4wgWCRgGORYiBk7A5PvVAvEhYkzqaYOSQdJjkMAZjmKnd4iCoDZAJA2mY8RxOC0+tKPZBfcGa2oYgz+IkGSAwJOeWdUf2mqrN3TryTqQtygHA1jO8KfmPIAa9dhn1ktqYqdIJwCAQecgSJwJqvjbv8NRIwUVpjmoYycAfFB8uk1rW1GbkX8LdKrqPPHh55JwPny2LdIrQZ2tjROqTqJPJ2nA35CsLg78uLYIKiYYzjWTp0gbsEAbMb+daFy+VuKNQJ8SgZHiYkkbCSIj38xRKLQ1Iv4l50ktoZZVh+IssS2MASDONgOdQa450wWADBgOjBxieWR588b0Nb0oSkLqcgkwPFq0tJneQNzPLrVXCcaSxAgQRB6BucDYHPpFUrpV2G5GpZc29ZJbUSmdMwoE6QMD4t5M5HSg7/EBQ/iAecHMKyrInV4dWFnliotxbXFKDGIQgDkWieoOk5/PagBxCC4yXMAWHYhhqlmMBpjDAMx6yPm4xbav8oLLrjnu0Lqsl7b3EQAaVBUG2DqIgkRucDBq+1xF64Ta1BHDXPCQq6StzSEnfwooc7ziAZrG4q+HtwyCCyhTkRk6Y6Dx6R71ocReHfuF8Ko3imTJKhWJJMmWDZk7AeR1bDMEJxlwlNKEEKtkKCTDKsNpOIDMBmNzQgBTiSpkF7jXSBkEKnjUzGnNvnyPnibXe6NtmPiYYB5FCR8LiQCRbcGSILfimg+E497jkFdJ1Oqs+gAagEI1NBghkMk4z1yQTbIk7JB7gIdNLWnGQfueAhiyzvCDYjI2zUrtzU1xmMFtKHuxkgDURAGwLgBQJJmZg1l8S7o0KJtD8M/xCTARlPTOMbxOBRD3rgFrCKVBaCJXUFYswAByGTTJ5gTTysm+xvWAyBQjaQbitrJEME1khQB4mKRiByzMihO3+IS0bSsNtWo6TDLbADtAnEGcdJyCJzPs/wBqKbVvvHgNcDEQWCF10EYzAIV1O4yJ51fxzAaWvKodXxMGUaIMoYgQASBjScQ1U406EmZV9Leo96OJZ+bIlrSwjDCRzEGmrVewLP8ADUO6qAFaFykArnTnwkCaVXqSW1FpHKcN22zqADnmMyfP8qM4TjHEEahBgjO/SPrUOL+x7Wh4CS2czgATnb09xQ/B3ijaHyZGrI0qd9h1mhrDkrgRTDL952WXuEAnxAAwAczjz/KpcFwywAQTiNQHWYmeWd/WjkcEyIgiI3Mxt5mSfrRVniFVQWbEjOY8m9CI9KwlOlSQbsBXs6Q2SHAXc4iY8PXB50f2S2nLEuWI0A6gAonUMAHJJHtzzRZcMpIjGnfaJE8srM+nzo3hHDFEKCBD3CASVVgSQT90tGM5x1iss0pbFJPsY3B2rjlkBhSx3OADMszeQ8t8dKOfhmUWUtToRwWJ3cht264GAeXpnW70AFlRZJLEhT4BuBqMhQBEtn51U1wlVCDOrcz4jJ0znoAfehtlZX3KOEU90iaAJjA/FcuQogcgIY9c4okA6zpkBf4aicyCYJ8/iY+oq26rKw6KDnzWAnpufX3qvjJVjJwGY4EwWYj28Me8etZSGoUXKoLiJ8oweQ+U6qtUkmJAU8z97ICiNswT7VDvALiiOagk9CwIA64C/n61MxbGAYYGd5nePIk/IdaSVI0S2JXLjFiTpAMkERyEA7GN1k+tCBw6KzAhmJgDDBApAIyNOEaekeYluOYqq6IQaVEjTMfCZ9QPmD7CITd0BoWVIIUA42MxtCFs+VaxRLQ3CXElZJMSzRMx4ZBYA6Wwfb51r3uJRmZVYMilhAPjJC6hjAlgQRsCPpicBxRFt00q2xIIXqpBBI8IgnmPXFNwvai2LQI8bBiShYbM5LGY8QAwPLFaNbVRKaNw8YFeNyACYnYyTy3OggdY6Vl8P2oBeBEQNSznOTCL5gRJzPnWb2p2iEEoZcgq3hUw0kxE/wCZwSfTpWXwl7vLV2DLBHMnkDBYk7aicD/g0QwdrE50zcftJre+WfUsyCFYtkgnKnJXlyziaqsgkMGYae7L6oUtAIGEmTIMSR4QDuN8zirLlV09e7d5M6/Ae7aDiNS74MmoniRZWGbMateTogiCMw0wRygsx5VqoGVmr2dxrICuCXbvFz1+DO6jryAgUbxd8s0wFGxMydsjSPIHxbzGwBrm+EcknA16WUnxbJg8hmFZvOPajuH4oNdZcn4IMXAC+FbGYYqu/WPOpnDuPN2Dv3rSdTmTrDbbHEGCf8p/2+9Pxl/J0QNekgj7+lGUxEmCTOIGZ5Gs5boZlcwFiMyMgkBYmDP8owa0xbcr3gCBULgKZEyYAMCTkzjbw8qGgsq4btB8jWC3wjScHxEAtGACQIjBGcVm8XxAZtJidSrMGPEw1Ek8gQBUeKuMdPdJqGiQo3CrKjMbSpidzOIoq9YRRrEMrXkdJnBBZgHbTEmdvIDrVVTCyzhLZL27Y+AaSDI1Ad5dILQMADHOCRMkVchNsFn/AMPvJ13NOWhVbWoJk6zzO1CcLbYOLiMCFDBy0l1BZySApz4ScQYBGOkL3Z4uWxrum2zOUNxiHtBjB1E4gMysCScafIw2rKXBX2keJW4ri+5EF2Ks/wDhNEOVJmRMHGMHOKG4zhO8CXSNKa2lZ1HUp8KzEFSYX5Cjr/YQkJrdrfdmLrMupAQW7pgBA27vbBEjB0kTiOK1L3QTe4pgRrV1BBIkYU+EyIggzvJuPKoGgfsri5W2jMSkhTESZcy2YLQANzkCui7J4SxdsNdvXCiSyoACb2m42pzkkfiXaJiCAYrN4e6vD8MQlpmuPcCrEnQIkE3fwMt1hMfdBoGwi90weAzuNLZ8VtWXBAEQdvalJXx5FVGr2YlkXLb2hC22tompiC+rwPKSRBBPWMDEVTa4dS+9zuwTqW4NJtGdWmIhpOkKQMkEVZxXGLYa2p0sxBKhtkPfHTq5KroudtgedLh+24v60UC2dRIMYVACANRPwiQM7HypU+STTTtVQApa4pUBYi4I0iPhUgDbYUq5niOAa42vUhkCf4iDMCcNned6VNJeQtnZd2++5k7cxOPymuO+1vZpDSJBk+/tXY8LxuRqxtvznPPlmn7XRG6ETAMzBgNAPPB3P5gx5+DKUJZjeUbR5UnEXQdQJI55H1+QrZ4Gzcc8OzMNNy46kbBRaCuQST95GUihuK4F1uBbaESwURP3thPnDHfr0roewmtBLZN3UpY6tKtpTXpVg2r4oBglQRnBMY9WTVZkjKK3pkuz9b8UyXNS6QJSTOSAFIgyQpLnrpMb1p9i8aGuP3erWygZnIuaYJ66Z6YkedZPYpZrty+rFtad4DKjU5a5CyRIEFeh6RiNrg7xti8+hRoA0tO5OW5zAkDlj0rmxElwbRWxrcbxAthbPhOsMAJmQZOp8+EYwN+fq9myDpjAUyCT0Phnq2TWdwp8IZyCWPibM6WPpjEQPIVpLxZABPLUTjc5gDPKInqa5pFpeS2/c1Ak5kEgemfmTJFAsh1nIAGSOpABjy3/AFvULfHs77gEAkco0nM9Nh5bVXxfEKqyT9z81nPPnzpZWKTHe6VOP8xn0EZJkQCWqhrurxHAAUr08QB5csj5jNAXOMm3IMMxBXnEeJsHfYH51mdp9ohxcBxqECfutq8R9Ij6VtDDbIc1Rp8dxy3keMaQpBG7KjIxEjbYjPWhuH7QuKqXLk6/CzAQJWMggbDmJ3mIANZnZNsKe/uaYgoFYgK7tGNJyw2JAHMTihLHaAcOSXJaTOBI8LCQcnIf0ha6dJVVGbl3NJ+NObbf4cmMZKltyQMgkYAxgVHiO1IRLUwT42MDCiMCF6K/rqHSaIvqe7I1Y/hAagPud4QFGCoEkkTiWms9uAdFZ7ixrB7tmEEsCI3zHOP8igYk04qJFsB7YD2mVbo0OqAFARMkmNQBMMNQGc1LsdNekKzKSNKjlloiZ8OAx953FZ19ZYkHVKl9tifiJg4YGRnyNaHZrm2VjLHQMRjWGlp5QM+9bSVRID+Gk2mtqx1M2rWTIIGMmImRvPKQRQV7hXde7h+8YglT8UCQJzmQdXrqxvRwA16AbaRpJkqOXUCdeDMY2mtHgdd5jEPKOsqD4ZcSQ3KGgggTvyBrLNQyq0jLfNvxAnUQq62l2tk+BVGkpqmOckc4NDX7fEfxpQhLZILziJ8AAYy4ZgYI5nHSrOG4+8zL3kzbLagSYR1DCUzgSFbG/vQVtnva1sSxdlNxdS6X8QCi2NWqJG0yOmKSjvuitmG8OqEKyqLkaRpDEEMAQSwAGokgmZkahyNGpYLIhcYYurlX0sZvkRLYPXYYwSKy76oAFU926h2YMdrqgAhSDtiIYSCpmZosWHKEKAzJpDKCdbsQw1KAJIXILAn4cg0SVioOdmlVttIDw0KAoVBICjZ2iG+nWsjtK9cL2ijk+JizGFXItEq4wCAQ0+h9aP8A+qiyjqQjMUQFjqDB5dlzMTpAWRE+gmi+08RMaoaFuKrhu+tqdBAGkHW2+DDZO1ZxSi7HQHc4tFW/pdu7FkJLAghlNsEeEHcCPKeU0Dw3Fvf7xbVsySreAjZCzSBpEzrMA5wcxFVcGouWCQCV7z/DBIYqiLPiJJLS7YnIgY5U9lg6mZFwpbVJI0KVYKQ04Pxac4YLvWiUUnY0a6XHKl3d1/hsQsQI0gAEHJ0znPxDI3jA4dXa8TaYkaYfXtDYJxmBkjY8uorca2lm1/De4EZQSzaWYIQrECNXimc9T8Io29w3d8KXU6muOysVUG4yBVhkMyTnVMeKDgTRGVXXyLbpozH7QLoFDvbthxbZh0BOyAkk6eZzsKq4zi7bJ3Wo2xbEDDbH4TogtkuvLn5UN3gsqnwmTrDZMNiDpIGn4SQQZgtMxQqL3jNcLSCJJJyYKsSPcCrUe5Er7k+HuIrxdOrSVDFd2AAWFGGMKFjHL0oy4rW01MCwZQ+sSF0wsecHvDOxmKEW6O8YLpgFtRIyApYiHBkGY+nSuiHaitpUhXRktq6jYMDlwPIiYnyNTOXDJRz9jsRryi5qnV0UkYxAMeUUq1/+ku8snD+Ek6dJIEAwCB7b4neBtTUtR+f6EbMsw0kQSSdJO4EE+QifpQ+pkRw41BisFTpYRMbgiJYz6k+VKlXFClKjqs5rjuFvENqaDpclZkeFDIxzhjB86L+z3DarDoQCO5uDUZlWLgoQJiIYmmpV2qT0zJLc3uybgs8Mikam8KjJAkg5wM+FefM0avB3DYIUTEO5JHMiNztBOB1pUq5pO5fO/saZqSK1ukjbwhVxjdXYfy3p73HyyjUJLAa4I+PCrjMEkDbFKlSgrlv5LtmLcvHS7EmDgnnqOoHzxnyM86vv8ULqMwBaAuDgMzx0ccyPnSpVvlXPqc7kzIbi9KuNRZicchAYpEHHMN7CstmclROSBzxqO2PdfnSpVvBJGfIQsELOQGCquZAkA+LrkHAietaPZfZqKjFfDoBZi2WOkPJEbSqHA60qVTiNrZF1uS8ULJ20hiJEPpRsDykgHyn1A4/iFc4iRCsQXJBM+FS+BEKJg7TilSpYe7JaM+xdNxXQYgM048tUGARMSfyrR4LgluZUCO7uaSdyyrpIbzjkBGRmZNKlW2JsXBKTVlDIBcJZYBAYaskoXgtht9SkczA862rLSttsJOouFmQylyHVhGQfmBnelSrKfCIRnablu5cBUMqOxYFvDDLK4GYggiNpgxmp9kRbtXbrHU9u2GQiQQysApB3y0g+VPSpy4+g48g/ATetcQ4I1hNbapljkvogQJJnxddxRHYvFMhF5Xh0ZnTchjpaV/yj++9KlTly16oceUSD6FZyoJBtE58IKWrhCgETGI+dF8fbN17bkwEe4QV6EWQgMjPiUDPXpSpVnLZWgkDcJeFgF9RUXbmhSoErrBGpQdiPGPYVVZ4lZZWRu7IZ7jahqlAQpHmAWj/VmYpUqIxTVvuBoWbTm0UdoRdysalKXNLRjzaMxtin4EFrcAahaYnUTLNevklSNW0PoYkzlOczSpVlGXPzQ5bMzLHB6UdLa4ueHEDVp7wg5JjeD5Y86y895oGP4Yx0OrSw+eo+9KlXRCVp2Qw0FVF0sNPeXGhhkgTBERz8fzrW+zfDKbZZWJYl1OMMz2riqCCeepmBz8MGMUqVTL4LGuQDhXvKum1fVEBaFIMjxGZi2ec86VKlQ8R2I//Z"/>
          <p:cNvSpPr>
            <a:spLocks noChangeAspect="1" noChangeArrowheads="1"/>
          </p:cNvSpPr>
          <p:nvPr/>
        </p:nvSpPr>
        <p:spPr bwMode="auto">
          <a:xfrm>
            <a:off x="155575" y="-2217738"/>
            <a:ext cx="693420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9" name="Skupina 8"/>
          <p:cNvGrpSpPr/>
          <p:nvPr/>
        </p:nvGrpSpPr>
        <p:grpSpPr>
          <a:xfrm>
            <a:off x="418559" y="1628800"/>
            <a:ext cx="8545929" cy="3016210"/>
            <a:chOff x="418559" y="1628800"/>
            <a:chExt cx="8545929" cy="3016210"/>
          </a:xfrm>
        </p:grpSpPr>
        <p:sp>
          <p:nvSpPr>
            <p:cNvPr id="7" name="TextovéPole 6"/>
            <p:cNvSpPr txBox="1"/>
            <p:nvPr/>
          </p:nvSpPr>
          <p:spPr>
            <a:xfrm>
              <a:off x="418559" y="1628800"/>
              <a:ext cx="8545929" cy="3016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481513" lvl="0" indent="-358775">
                <a:buClr>
                  <a:srgbClr val="F0AD00"/>
                </a:buClr>
                <a:buSzPct val="80000"/>
                <a:buFont typeface="Wingdings 2"/>
                <a:buChar char=""/>
                <a:tabLst>
                  <a:tab pos="1079500" algn="l"/>
                  <a:tab pos="4481513" algn="l"/>
                </a:tabLst>
              </a:pPr>
              <a:r>
                <a:rPr lang="en-US" sz="2800" b="1" dirty="0">
                  <a:solidFill>
                    <a:prstClr val="black"/>
                  </a:solidFill>
                </a:rPr>
                <a:t>P</a:t>
              </a:r>
              <a:r>
                <a:rPr lang="cs-CZ" sz="2800" b="1" dirty="0" err="1">
                  <a:solidFill>
                    <a:prstClr val="black"/>
                  </a:solidFill>
                </a:rPr>
                <a:t>řírodní</a:t>
              </a:r>
              <a:r>
                <a:rPr lang="cs-CZ" sz="2800" b="1" dirty="0">
                  <a:solidFill>
                    <a:prstClr val="black"/>
                  </a:solidFill>
                </a:rPr>
                <a:t> pozadí</a:t>
              </a:r>
            </a:p>
            <a:p>
              <a:pPr marL="4757738" lvl="1" indent="-228600">
                <a:spcBef>
                  <a:spcPct val="20000"/>
                </a:spcBef>
                <a:buClr>
                  <a:srgbClr val="60B5CC"/>
                </a:buClr>
                <a:buSzPct val="90000"/>
                <a:buFont typeface="Wingdings"/>
                <a:buChar char=""/>
                <a:tabLst>
                  <a:tab pos="1079500" algn="l"/>
                </a:tabLst>
              </a:pPr>
              <a:r>
                <a:rPr lang="en-US" sz="2400" dirty="0">
                  <a:solidFill>
                    <a:prstClr val="black"/>
                  </a:solidFill>
                </a:rPr>
                <a:t>Texas</a:t>
              </a:r>
              <a:r>
                <a:rPr lang="cs-CZ" sz="2400" dirty="0">
                  <a:solidFill>
                    <a:prstClr val="black"/>
                  </a:solidFill>
                </a:rPr>
                <a:t>                              </a:t>
              </a:r>
              <a:r>
                <a:rPr lang="en-US" sz="2400" dirty="0">
                  <a:solidFill>
                    <a:prstClr val="black"/>
                  </a:solidFill>
                </a:rPr>
                <a:t>0,3 </a:t>
              </a:r>
              <a:r>
                <a:rPr lang="en-US" sz="2400" dirty="0" err="1">
                  <a:solidFill>
                    <a:prstClr val="black"/>
                  </a:solidFill>
                </a:rPr>
                <a:t>mSv</a:t>
              </a:r>
              <a:endParaRPr lang="en-US" sz="2400" dirty="0">
                <a:solidFill>
                  <a:prstClr val="black"/>
                </a:solidFill>
              </a:endParaRPr>
            </a:p>
            <a:p>
              <a:pPr marL="4757738" lvl="1" indent="-228600">
                <a:spcBef>
                  <a:spcPct val="20000"/>
                </a:spcBef>
                <a:buClr>
                  <a:srgbClr val="60B5CC"/>
                </a:buClr>
                <a:buSzPct val="90000"/>
                <a:buFont typeface="Wingdings"/>
                <a:buChar char=""/>
                <a:tabLst>
                  <a:tab pos="1079500" algn="l"/>
                </a:tabLst>
              </a:pPr>
              <a:r>
                <a:rPr lang="cs-CZ" sz="2400" dirty="0">
                  <a:solidFill>
                    <a:prstClr val="black"/>
                  </a:solidFill>
                </a:rPr>
                <a:t>ČR                                       3 </a:t>
              </a:r>
              <a:r>
                <a:rPr lang="cs-CZ" sz="2400" dirty="0" err="1">
                  <a:solidFill>
                    <a:prstClr val="black"/>
                  </a:solidFill>
                </a:rPr>
                <a:t>mSv</a:t>
              </a:r>
              <a:endParaRPr lang="cs-CZ" sz="2400" dirty="0">
                <a:solidFill>
                  <a:prstClr val="black"/>
                </a:solidFill>
              </a:endParaRPr>
            </a:p>
            <a:p>
              <a:pPr marL="4757738" lvl="1" indent="-228600">
                <a:spcBef>
                  <a:spcPct val="20000"/>
                </a:spcBef>
                <a:buClr>
                  <a:srgbClr val="60B5CC"/>
                </a:buClr>
                <a:buSzPct val="90000"/>
                <a:buFont typeface="Wingdings"/>
                <a:buChar char=""/>
                <a:tabLst>
                  <a:tab pos="1079500" algn="l"/>
                </a:tabLst>
              </a:pPr>
              <a:r>
                <a:rPr lang="cs-CZ" sz="2400" dirty="0">
                  <a:solidFill>
                    <a:prstClr val="black"/>
                  </a:solidFill>
                </a:rPr>
                <a:t>Itálie                                  5 </a:t>
              </a:r>
              <a:r>
                <a:rPr lang="cs-CZ" sz="2400" dirty="0" err="1">
                  <a:solidFill>
                    <a:prstClr val="black"/>
                  </a:solidFill>
                </a:rPr>
                <a:t>mSv</a:t>
              </a:r>
              <a:endParaRPr lang="cs-CZ" sz="2400" dirty="0">
                <a:solidFill>
                  <a:prstClr val="black"/>
                </a:solidFill>
              </a:endParaRPr>
            </a:p>
            <a:p>
              <a:pPr marL="4757738" lvl="1" indent="-228600">
                <a:spcBef>
                  <a:spcPct val="20000"/>
                </a:spcBef>
                <a:buClr>
                  <a:srgbClr val="60B5CC"/>
                </a:buClr>
                <a:buSzPct val="90000"/>
                <a:buFont typeface="Wingdings"/>
                <a:buChar char=""/>
                <a:tabLst>
                  <a:tab pos="1079500" algn="l"/>
                </a:tabLst>
              </a:pPr>
              <a:r>
                <a:rPr lang="cs-CZ" sz="2400" dirty="0" err="1">
                  <a:solidFill>
                    <a:prstClr val="black"/>
                  </a:solidFill>
                </a:rPr>
                <a:t>Guaraparí</a:t>
              </a:r>
              <a:r>
                <a:rPr lang="cs-CZ" sz="2400" dirty="0">
                  <a:solidFill>
                    <a:prstClr val="black"/>
                  </a:solidFill>
                </a:rPr>
                <a:t> (Brazílie) 175 </a:t>
              </a:r>
              <a:r>
                <a:rPr lang="cs-CZ" sz="2400" dirty="0" err="1">
                  <a:solidFill>
                    <a:prstClr val="black"/>
                  </a:solidFill>
                </a:rPr>
                <a:t>mSv</a:t>
              </a:r>
              <a:endParaRPr lang="cs-CZ" sz="2400" dirty="0">
                <a:solidFill>
                  <a:prstClr val="black"/>
                </a:solidFill>
              </a:endParaRPr>
            </a:p>
            <a:p>
              <a:pPr marL="4757738" lvl="1" indent="-228600">
                <a:spcBef>
                  <a:spcPct val="20000"/>
                </a:spcBef>
                <a:buClr>
                  <a:srgbClr val="60B5CC"/>
                </a:buClr>
                <a:buSzPct val="90000"/>
                <a:buFont typeface="Wingdings"/>
                <a:buChar char=""/>
                <a:tabLst>
                  <a:tab pos="1079500" algn="l"/>
                </a:tabLst>
              </a:pPr>
              <a:r>
                <a:rPr lang="cs-CZ" sz="2400" dirty="0" err="1">
                  <a:solidFill>
                    <a:prstClr val="black"/>
                  </a:solidFill>
                </a:rPr>
                <a:t>Ramsar</a:t>
              </a:r>
              <a:r>
                <a:rPr lang="cs-CZ" sz="2400" dirty="0">
                  <a:solidFill>
                    <a:prstClr val="black"/>
                  </a:solidFill>
                </a:rPr>
                <a:t> (Irán)            400 </a:t>
              </a:r>
              <a:r>
                <a:rPr lang="cs-CZ" sz="2400" dirty="0" err="1">
                  <a:solidFill>
                    <a:prstClr val="black"/>
                  </a:solidFill>
                </a:rPr>
                <a:t>mSv</a:t>
              </a:r>
              <a:endParaRPr lang="cs-CZ" sz="2400" dirty="0">
                <a:solidFill>
                  <a:prstClr val="black"/>
                </a:solidFill>
              </a:endParaRPr>
            </a:p>
            <a:p>
              <a:endParaRPr lang="cs-CZ" dirty="0"/>
            </a:p>
          </p:txBody>
        </p:sp>
        <p:pic>
          <p:nvPicPr>
            <p:cNvPr id="9222" name="Picture 6" descr="http://www.ceska-krajina.cz/wp-content/uploads/2011/01/03-ceska-krajina-hory-louka_676346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628800"/>
              <a:ext cx="4422416" cy="295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Skupina 5"/>
          <p:cNvGrpSpPr/>
          <p:nvPr/>
        </p:nvGrpSpPr>
        <p:grpSpPr>
          <a:xfrm>
            <a:off x="438768" y="4581128"/>
            <a:ext cx="8309696" cy="2880320"/>
            <a:chOff x="438768" y="4581128"/>
            <a:chExt cx="8309696" cy="2880320"/>
          </a:xfrm>
        </p:grpSpPr>
        <p:pic>
          <p:nvPicPr>
            <p:cNvPr id="922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4581128"/>
              <a:ext cx="3096344" cy="210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438768" y="4943836"/>
              <a:ext cx="5069336" cy="25176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0488" lvl="0">
                <a:buClr>
                  <a:srgbClr val="F0AD00"/>
                </a:buClr>
                <a:buSzPct val="80000"/>
              </a:pPr>
              <a:r>
                <a:rPr lang="cs-CZ" sz="2600" dirty="0">
                  <a:solidFill>
                    <a:prstClr val="black"/>
                  </a:solidFill>
                </a:rPr>
                <a:t>Roční příspěvek (na okolí) </a:t>
              </a:r>
            </a:p>
            <a:p>
              <a:pPr marL="90488" lvl="0">
                <a:buClr>
                  <a:srgbClr val="F0AD00"/>
                </a:buClr>
                <a:buSzPct val="80000"/>
                <a:tabLst>
                  <a:tab pos="446088" algn="l"/>
                </a:tabLst>
              </a:pPr>
              <a:r>
                <a:rPr lang="cs-CZ" sz="2600" dirty="0" smtClean="0">
                  <a:solidFill>
                    <a:prstClr val="black"/>
                  </a:solidFill>
                </a:rPr>
                <a:t>od </a:t>
              </a:r>
              <a:r>
                <a:rPr lang="cs-CZ" sz="2600" b="1" dirty="0">
                  <a:solidFill>
                    <a:prstClr val="black"/>
                  </a:solidFill>
                </a:rPr>
                <a:t>elektrárny</a:t>
              </a:r>
            </a:p>
            <a:p>
              <a:pPr marL="714375" lvl="1" indent="-273050">
                <a:spcBef>
                  <a:spcPct val="20000"/>
                </a:spcBef>
                <a:buClr>
                  <a:srgbClr val="60B5CC"/>
                </a:buClr>
                <a:buSzPct val="90000"/>
                <a:buFont typeface="Wingdings"/>
                <a:buChar char=""/>
              </a:pPr>
              <a:r>
                <a:rPr lang="cs-CZ" sz="2400" dirty="0">
                  <a:solidFill>
                    <a:prstClr val="black"/>
                  </a:solidFill>
                </a:rPr>
                <a:t>j</a:t>
              </a:r>
              <a:r>
                <a:rPr lang="cs-CZ" sz="2400" dirty="0" smtClean="0">
                  <a:solidFill>
                    <a:prstClr val="black"/>
                  </a:solidFill>
                </a:rPr>
                <a:t>aderné  </a:t>
              </a:r>
              <a:r>
                <a:rPr lang="en-US" sz="2400" dirty="0">
                  <a:solidFill>
                    <a:prstClr val="black"/>
                  </a:solidFill>
                </a:rPr>
                <a:t>&lt;0,02 </a:t>
              </a:r>
              <a:r>
                <a:rPr lang="en-US" sz="2400" dirty="0" err="1">
                  <a:solidFill>
                    <a:prstClr val="black"/>
                  </a:solidFill>
                </a:rPr>
                <a:t>mSv</a:t>
              </a:r>
              <a:endParaRPr lang="cs-CZ" sz="2400" dirty="0">
                <a:solidFill>
                  <a:prstClr val="black"/>
                </a:solidFill>
              </a:endParaRPr>
            </a:p>
            <a:p>
              <a:pPr marL="714375" lvl="1" indent="-273050">
                <a:spcBef>
                  <a:spcPct val="20000"/>
                </a:spcBef>
                <a:buClr>
                  <a:srgbClr val="60B5CC"/>
                </a:buClr>
                <a:buSzPct val="90000"/>
                <a:buFont typeface="Wingdings"/>
                <a:buChar char=""/>
              </a:pPr>
              <a:r>
                <a:rPr lang="cs-CZ" sz="2400" dirty="0" smtClean="0">
                  <a:solidFill>
                    <a:prstClr val="black"/>
                  </a:solidFill>
                </a:rPr>
                <a:t>tepelné </a:t>
              </a:r>
              <a:r>
                <a:rPr lang="en-US" sz="2400" dirty="0" smtClean="0">
                  <a:solidFill>
                    <a:prstClr val="black"/>
                  </a:solidFill>
                </a:rPr>
                <a:t> </a:t>
              </a:r>
              <a:r>
                <a:rPr lang="en-US" sz="2400" dirty="0">
                  <a:solidFill>
                    <a:prstClr val="black"/>
                  </a:solidFill>
                </a:rPr>
                <a:t>&lt;0,06 </a:t>
              </a:r>
              <a:r>
                <a:rPr lang="en-US" sz="2400" dirty="0" err="1">
                  <a:solidFill>
                    <a:prstClr val="black"/>
                  </a:solidFill>
                </a:rPr>
                <a:t>mSv</a:t>
              </a:r>
              <a:endParaRPr lang="cs-CZ" sz="2400" dirty="0">
                <a:solidFill>
                  <a:prstClr val="black"/>
                </a:solidFill>
              </a:endParaRPr>
            </a:p>
            <a:p>
              <a:pPr marL="4837113" lvl="0" indent="-273050">
                <a:buClr>
                  <a:srgbClr val="F0AD00"/>
                </a:buClr>
                <a:buSzPct val="80000"/>
                <a:buFont typeface="Wingdings 2"/>
                <a:buChar char=""/>
              </a:pPr>
              <a:endParaRPr lang="cs-CZ" sz="3000" dirty="0">
                <a:solidFill>
                  <a:prstClr val="black"/>
                </a:solidFill>
              </a:endParaRPr>
            </a:p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85025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Radioaktivita kolem nás</a:t>
            </a:r>
            <a:endParaRPr lang="cs-CZ" dirty="0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3067984"/>
              </p:ext>
            </p:extLst>
          </p:nvPr>
        </p:nvGraphicFramePr>
        <p:xfrm>
          <a:off x="899592" y="1844824"/>
          <a:ext cx="936104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2" descr="http://sciencelakes.com/data_images/out/28/8863276-hot-coffee-cinnam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101408"/>
            <a:ext cx="4540177" cy="283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69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5760640" cy="5112568"/>
          </a:xfrm>
        </p:spPr>
        <p:txBody>
          <a:bodyPr>
            <a:noAutofit/>
          </a:bodyPr>
          <a:lstStyle/>
          <a:p>
            <a:r>
              <a:rPr lang="cs-CZ" sz="2000" dirty="0" smtClean="0"/>
              <a:t>Kudy přichází do domu?</a:t>
            </a:r>
          </a:p>
          <a:p>
            <a:pPr lvl="1"/>
            <a:r>
              <a:rPr lang="cs-CZ" sz="1800" dirty="0" smtClean="0"/>
              <a:t>Podloží</a:t>
            </a:r>
          </a:p>
          <a:p>
            <a:pPr lvl="2"/>
            <a:r>
              <a:rPr lang="cs-CZ" sz="1400" dirty="0" smtClean="0"/>
              <a:t>Nejčastější zdroj</a:t>
            </a:r>
          </a:p>
          <a:p>
            <a:pPr lvl="2"/>
            <a:r>
              <a:rPr lang="cs-CZ" sz="1400" dirty="0" smtClean="0"/>
              <a:t>Měření radonového indexu pozemku</a:t>
            </a:r>
          </a:p>
          <a:p>
            <a:pPr lvl="2"/>
            <a:r>
              <a:rPr lang="cs-CZ" sz="1400" dirty="0" smtClean="0"/>
              <a:t>Protiradonová izolace</a:t>
            </a:r>
          </a:p>
          <a:p>
            <a:pPr lvl="1"/>
            <a:r>
              <a:rPr lang="cs-CZ" sz="1800" dirty="0" smtClean="0"/>
              <a:t>Stavební materiál</a:t>
            </a:r>
          </a:p>
          <a:p>
            <a:pPr lvl="2"/>
            <a:r>
              <a:rPr lang="cs-CZ" sz="1400" dirty="0" smtClean="0"/>
              <a:t>Měření nových materiálů</a:t>
            </a:r>
          </a:p>
          <a:p>
            <a:pPr lvl="2"/>
            <a:r>
              <a:rPr lang="cs-CZ" sz="1400" dirty="0"/>
              <a:t>D</a:t>
            </a:r>
            <a:r>
              <a:rPr lang="cs-CZ" sz="1400" dirty="0" smtClean="0"/>
              <a:t>omy START z kontaminovaného materiálu (popílek z tepelných elektráren)</a:t>
            </a:r>
          </a:p>
          <a:p>
            <a:pPr lvl="1"/>
            <a:r>
              <a:rPr lang="cs-CZ" sz="1800" dirty="0" smtClean="0"/>
              <a:t>Voda</a:t>
            </a:r>
          </a:p>
          <a:p>
            <a:pPr lvl="1"/>
            <a:endParaRPr lang="cs-CZ" sz="1800" dirty="0"/>
          </a:p>
          <a:p>
            <a:r>
              <a:rPr lang="cs-CZ" sz="2000" dirty="0"/>
              <a:t>Průměr v </a:t>
            </a:r>
            <a:r>
              <a:rPr lang="cs-CZ" sz="2000" dirty="0" smtClean="0"/>
              <a:t>ČR:		118 </a:t>
            </a:r>
            <a:r>
              <a:rPr lang="cs-CZ" sz="2000" dirty="0" err="1"/>
              <a:t>Bq</a:t>
            </a:r>
            <a:r>
              <a:rPr lang="cs-CZ" sz="2000" dirty="0"/>
              <a:t>/m</a:t>
            </a:r>
            <a:r>
              <a:rPr lang="cs-CZ" sz="2000" baseline="30000" dirty="0"/>
              <a:t>3</a:t>
            </a:r>
          </a:p>
          <a:p>
            <a:r>
              <a:rPr lang="cs-CZ" sz="2000" dirty="0"/>
              <a:t>Směrná hodnota: </a:t>
            </a:r>
            <a:r>
              <a:rPr lang="cs-CZ" sz="2000" dirty="0" smtClean="0"/>
              <a:t>	300 </a:t>
            </a:r>
            <a:r>
              <a:rPr lang="cs-CZ" sz="2000" dirty="0" err="1" smtClean="0"/>
              <a:t>Bq</a:t>
            </a:r>
            <a:r>
              <a:rPr lang="cs-CZ" sz="2000" dirty="0" smtClean="0"/>
              <a:t>/m</a:t>
            </a:r>
            <a:r>
              <a:rPr lang="cs-CZ" sz="2000" baseline="30000" dirty="0"/>
              <a:t>3</a:t>
            </a:r>
            <a:endParaRPr lang="cs-CZ" sz="2000" dirty="0"/>
          </a:p>
          <a:p>
            <a:r>
              <a:rPr lang="cs-CZ" sz="2000" dirty="0"/>
              <a:t>1 m pod zemí: </a:t>
            </a:r>
            <a:r>
              <a:rPr lang="cs-CZ" sz="2000" dirty="0" smtClean="0"/>
              <a:t>	10 </a:t>
            </a:r>
            <a:r>
              <a:rPr lang="cs-CZ" sz="2000" dirty="0"/>
              <a:t>000 – 1 000 000 </a:t>
            </a:r>
            <a:r>
              <a:rPr lang="cs-CZ" sz="2000" dirty="0" err="1" smtClean="0"/>
              <a:t>Bq</a:t>
            </a:r>
            <a:r>
              <a:rPr lang="cs-CZ" sz="2000" dirty="0" smtClean="0"/>
              <a:t>/m</a:t>
            </a:r>
            <a:r>
              <a:rPr lang="cs-CZ" sz="2000" baseline="30000" dirty="0"/>
              <a:t>3</a:t>
            </a:r>
            <a:r>
              <a:rPr lang="cs-CZ" sz="2000" dirty="0" smtClean="0"/>
              <a:t> </a:t>
            </a:r>
            <a:endParaRPr lang="cs-CZ" sz="2000" dirty="0"/>
          </a:p>
          <a:p>
            <a:r>
              <a:rPr lang="cs-CZ" sz="2000" dirty="0"/>
              <a:t>Atmosféra: </a:t>
            </a:r>
            <a:r>
              <a:rPr lang="cs-CZ" sz="2000" dirty="0" smtClean="0"/>
              <a:t>		5 </a:t>
            </a:r>
            <a:r>
              <a:rPr lang="cs-CZ" sz="2000" dirty="0"/>
              <a:t>– 10 </a:t>
            </a:r>
            <a:r>
              <a:rPr lang="cs-CZ" sz="2000" dirty="0" err="1" smtClean="0"/>
              <a:t>Bq</a:t>
            </a:r>
            <a:r>
              <a:rPr lang="cs-CZ" sz="2000" dirty="0" smtClean="0"/>
              <a:t>/m</a:t>
            </a:r>
            <a:r>
              <a:rPr lang="cs-CZ" sz="2000" baseline="30000" dirty="0"/>
              <a:t>3</a:t>
            </a:r>
            <a:endParaRPr lang="cs-CZ" sz="2000" dirty="0"/>
          </a:p>
          <a:p>
            <a:endParaRPr lang="en-US" sz="2000" dirty="0"/>
          </a:p>
          <a:p>
            <a:r>
              <a:rPr lang="cs-CZ" sz="2000" dirty="0" smtClean="0"/>
              <a:t>ČR: cca </a:t>
            </a:r>
            <a:r>
              <a:rPr lang="cs-CZ" sz="2000" dirty="0"/>
              <a:t>800 – 900 úmrtí na rakovinu </a:t>
            </a:r>
            <a:br>
              <a:rPr lang="cs-CZ" sz="2000" dirty="0"/>
            </a:br>
            <a:r>
              <a:rPr lang="cs-CZ" sz="2000" dirty="0" smtClean="0"/>
              <a:t>(zhruba </a:t>
            </a:r>
            <a:r>
              <a:rPr lang="cs-CZ" sz="2000" dirty="0"/>
              <a:t>stejně jako dopravní nehody</a:t>
            </a:r>
            <a:r>
              <a:rPr lang="cs-CZ" sz="2000" dirty="0" smtClean="0"/>
              <a:t>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14</a:t>
            </a:fld>
            <a:endParaRPr lang="cs-CZ"/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xmlns="" id="{9789D75B-C21E-483A-AEA3-694AFBF7D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556792"/>
            <a:ext cx="2880320" cy="2309583"/>
          </a:xfrm>
          <a:prstGeom prst="rect">
            <a:avLst/>
          </a:prstGeom>
        </p:spPr>
      </p:pic>
      <p:pic>
        <p:nvPicPr>
          <p:cNvPr id="5" name="Zástupný symbol pro obsah 5">
            <a:extLst>
              <a:ext uri="{FF2B5EF4-FFF2-40B4-BE49-F238E27FC236}">
                <a16:creationId xmlns:a16="http://schemas.microsoft.com/office/drawing/2014/main" xmlns="" id="{3FD74F91-EC50-48FC-863B-26C7F0AB4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24" y="3719516"/>
            <a:ext cx="3042912" cy="31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3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Průměrná koncentrace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radonu </a:t>
            </a:r>
            <a:r>
              <a:rPr lang="cs-CZ" dirty="0"/>
              <a:t>v domech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15</a:t>
            </a:fld>
            <a:endParaRPr lang="cs-CZ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B6B517F-9208-4B06-A5A8-914E32A7B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704856" cy="513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50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Průměrná koncentrace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radonu </a:t>
            </a:r>
            <a:r>
              <a:rPr lang="cs-CZ" dirty="0"/>
              <a:t>v domech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16</a:t>
            </a:fld>
            <a:endParaRPr lang="cs-CZ"/>
          </a:p>
        </p:txBody>
      </p:sp>
      <p:pic>
        <p:nvPicPr>
          <p:cNvPr id="6" name="Picture 1" descr="C:\Users\petra.vyletelova.SURO\Desktop\20161206_EIRM_am.png">
            <a:extLst>
              <a:ext uri="{FF2B5EF4-FFF2-40B4-BE49-F238E27FC236}">
                <a16:creationId xmlns:a16="http://schemas.microsoft.com/office/drawing/2014/main" xmlns="" id="{502D0D2E-530A-436F-ADE5-44C2E05A4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584" y="1484784"/>
            <a:ext cx="8565772" cy="604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64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Měření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5338936" cy="4318105"/>
          </a:xfrm>
        </p:spPr>
        <p:txBody>
          <a:bodyPr>
            <a:normAutofit/>
          </a:bodyPr>
          <a:lstStyle/>
          <a:p>
            <a:r>
              <a:rPr lang="en-US" sz="2800" dirty="0" err="1"/>
              <a:t>Roční</a:t>
            </a:r>
            <a:r>
              <a:rPr lang="en-US" sz="2800" dirty="0"/>
              <a:t> </a:t>
            </a:r>
            <a:r>
              <a:rPr lang="en-US" sz="2800" dirty="0" err="1"/>
              <a:t>měření</a:t>
            </a:r>
            <a:endParaRPr lang="en-US" sz="2800" dirty="0"/>
          </a:p>
          <a:p>
            <a:pPr lvl="1"/>
            <a:r>
              <a:rPr lang="en-US" sz="2400" dirty="0" err="1"/>
              <a:t>Stopové</a:t>
            </a:r>
            <a:r>
              <a:rPr lang="en-US" sz="2400" dirty="0"/>
              <a:t> </a:t>
            </a:r>
            <a:r>
              <a:rPr lang="en-US" sz="2400" dirty="0" err="1"/>
              <a:t>detektory</a:t>
            </a:r>
            <a:r>
              <a:rPr lang="en-US" sz="2400" dirty="0"/>
              <a:t> (RAMARN)</a:t>
            </a:r>
          </a:p>
          <a:p>
            <a:pPr lvl="1"/>
            <a:r>
              <a:rPr lang="en-US" sz="2400" dirty="0" err="1"/>
              <a:t>Pokrývá</a:t>
            </a:r>
            <a:r>
              <a:rPr lang="en-US" sz="2400" dirty="0"/>
              <a:t> </a:t>
            </a:r>
            <a:r>
              <a:rPr lang="en-US" sz="2400" dirty="0" err="1"/>
              <a:t>sezónní</a:t>
            </a:r>
            <a:r>
              <a:rPr lang="en-US" sz="2400" dirty="0"/>
              <a:t> </a:t>
            </a:r>
            <a:r>
              <a:rPr lang="en-US" sz="2400" dirty="0" err="1" smtClean="0"/>
              <a:t>změny</a:t>
            </a:r>
            <a:endParaRPr lang="cs-CZ" sz="2400" dirty="0" smtClean="0"/>
          </a:p>
          <a:p>
            <a:pPr lvl="1"/>
            <a:endParaRPr lang="en-US" sz="2400" dirty="0"/>
          </a:p>
          <a:p>
            <a:r>
              <a:rPr lang="en-US" sz="2800" dirty="0" err="1"/>
              <a:t>Týdenní</a:t>
            </a:r>
            <a:r>
              <a:rPr lang="en-US" sz="2800" dirty="0"/>
              <a:t> </a:t>
            </a:r>
            <a:r>
              <a:rPr lang="en-US" sz="2800" dirty="0" err="1"/>
              <a:t>měření</a:t>
            </a:r>
            <a:endParaRPr lang="en-US" sz="2800" dirty="0"/>
          </a:p>
          <a:p>
            <a:pPr lvl="1"/>
            <a:r>
              <a:rPr lang="en-US" sz="2400" dirty="0" err="1"/>
              <a:t>Elektrety</a:t>
            </a:r>
            <a:endParaRPr lang="en-US" sz="2400" dirty="0"/>
          </a:p>
          <a:p>
            <a:pPr lvl="1"/>
            <a:r>
              <a:rPr lang="en-US" sz="2400" dirty="0" err="1"/>
              <a:t>Kontinuální</a:t>
            </a:r>
            <a:r>
              <a:rPr lang="en-US" sz="2400" dirty="0"/>
              <a:t> monitory </a:t>
            </a:r>
            <a:r>
              <a:rPr lang="en-US" sz="2400" dirty="0" err="1" smtClean="0"/>
              <a:t>radonu</a:t>
            </a:r>
            <a:endParaRPr lang="cs-CZ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17</a:t>
            </a:fld>
            <a:endParaRPr lang="cs-CZ"/>
          </a:p>
        </p:txBody>
      </p:sp>
      <p:pic>
        <p:nvPicPr>
          <p:cNvPr id="5" name="Picture 2" descr="https://www.suro.cz/cz/prirodnioz/obecne-informace/mereni-radonu/rama.jpg">
            <a:extLst>
              <a:ext uri="{FF2B5EF4-FFF2-40B4-BE49-F238E27FC236}">
                <a16:creationId xmlns:a16="http://schemas.microsoft.com/office/drawing/2014/main" xmlns="" id="{F016A5A2-A66A-4931-B3EE-B18564FBE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89" y="1628800"/>
            <a:ext cx="3197445" cy="213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suro.cz/cz/prirodnioz/obecne-informace/mereni-radonu/elektret.jpg">
            <a:extLst>
              <a:ext uri="{FF2B5EF4-FFF2-40B4-BE49-F238E27FC236}">
                <a16:creationId xmlns:a16="http://schemas.microsoft.com/office/drawing/2014/main" xmlns="" id="{6937745E-D53A-419A-AF16-B2313A32D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t="3387" r="1824" b="5663"/>
          <a:stretch/>
        </p:blipFill>
        <p:spPr bwMode="auto">
          <a:xfrm>
            <a:off x="611560" y="5157192"/>
            <a:ext cx="4390700" cy="139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xmlns="" id="{DFC8ACF2-C4F4-481A-9D98-CAD56BDD5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190" y="4193781"/>
            <a:ext cx="3197445" cy="218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7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Časový průběh koncentrace </a:t>
            </a:r>
            <a:r>
              <a:rPr lang="cs-CZ" dirty="0" err="1" smtClean="0"/>
              <a:t>Rn</a:t>
            </a:r>
            <a:r>
              <a:rPr lang="cs-CZ" dirty="0" smtClean="0"/>
              <a:t>:</a:t>
            </a:r>
            <a:br>
              <a:rPr lang="cs-CZ" dirty="0" smtClean="0"/>
            </a:br>
            <a:r>
              <a:rPr lang="cs-CZ" dirty="0" smtClean="0"/>
              <a:t>Větrejte!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18</a:t>
            </a:fld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0DD40BD3-A8FC-4DE7-94F3-94AFCFC88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t="6655" r="7683"/>
          <a:stretch/>
        </p:blipFill>
        <p:spPr>
          <a:xfrm>
            <a:off x="395536" y="1772816"/>
            <a:ext cx="8274868" cy="440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9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" r="7234" b="4779"/>
          <a:stretch/>
        </p:blipFill>
        <p:spPr bwMode="auto">
          <a:xfrm>
            <a:off x="0" y="1566250"/>
            <a:ext cx="9144000" cy="500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cs-CZ" dirty="0" smtClean="0"/>
              <a:t>www.radonovyprogram.cz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3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0" y="5301208"/>
            <a:ext cx="3203848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5148064" y="260648"/>
            <a:ext cx="3384376" cy="2376264"/>
          </a:xfrm>
        </p:spPr>
        <p:txBody>
          <a:bodyPr/>
          <a:lstStyle/>
          <a:p>
            <a:r>
              <a:rPr lang="cs-CZ" sz="5400" b="1" dirty="0" smtClean="0">
                <a:solidFill>
                  <a:schemeClr val="bg1"/>
                </a:solidFill>
              </a:rPr>
              <a:t>1986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25604" name="Picture 4" descr="http://diggingintheclay.files.wordpress.com/2011/03/5525887859_e1934af238_o_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4175" y="3086099"/>
            <a:ext cx="6219825" cy="3771901"/>
          </a:xfrm>
          <a:prstGeom prst="rect">
            <a:avLst/>
          </a:prstGeom>
          <a:noFill/>
        </p:spPr>
      </p:pic>
      <p:pic>
        <p:nvPicPr>
          <p:cNvPr id="25602" name="Picture 2" descr="http://nd06.jxs.cz/221/096/19b3c1ee63_95349387_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171228" cy="4293096"/>
          </a:xfrm>
          <a:prstGeom prst="rect">
            <a:avLst/>
          </a:prstGeom>
          <a:noFill/>
        </p:spPr>
      </p:pic>
      <p:sp>
        <p:nvSpPr>
          <p:cNvPr id="5" name="Zástupný symbol pro text 1"/>
          <p:cNvSpPr txBox="1">
            <a:spLocks/>
          </p:cNvSpPr>
          <p:nvPr/>
        </p:nvSpPr>
        <p:spPr>
          <a:xfrm>
            <a:off x="323528" y="5445224"/>
            <a:ext cx="2376264" cy="115212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2011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89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Veličiny		</a:t>
            </a:r>
            <a:r>
              <a:rPr lang="cs-CZ" smtClean="0"/>
              <a:t>	</a:t>
            </a:r>
            <a:r>
              <a:rPr lang="cs-CZ" smtClean="0"/>
              <a:t> </a:t>
            </a:r>
            <a:r>
              <a:rPr lang="cs-CZ" sz="2400" smtClean="0"/>
              <a:t>(</a:t>
            </a:r>
            <a:r>
              <a:rPr lang="cs-CZ" sz="2400" dirty="0" smtClean="0"/>
              <a:t>ČSN ISO </a:t>
            </a:r>
            <a:r>
              <a:rPr lang="cs-CZ" sz="2400" dirty="0" smtClean="0"/>
              <a:t>80000-10</a:t>
            </a:r>
            <a:r>
              <a:rPr lang="cs-CZ" sz="2400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Charakterizující</a:t>
            </a:r>
          </a:p>
          <a:p>
            <a:pPr lvl="1"/>
            <a:r>
              <a:rPr lang="cs-CZ" dirty="0" smtClean="0"/>
              <a:t>Zdroj</a:t>
            </a:r>
          </a:p>
          <a:p>
            <a:pPr lvl="1"/>
            <a:r>
              <a:rPr lang="cs-CZ" dirty="0" smtClean="0"/>
              <a:t>Pole záření</a:t>
            </a:r>
          </a:p>
          <a:p>
            <a:pPr lvl="1"/>
            <a:r>
              <a:rPr lang="cs-CZ" dirty="0" smtClean="0"/>
              <a:t>Působení IZ na látku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Používané v ochraně před IZ</a:t>
            </a:r>
            <a:endParaRPr lang="cs-CZ" dirty="0"/>
          </a:p>
        </p:txBody>
      </p:sp>
      <p:pic>
        <p:nvPicPr>
          <p:cNvPr id="4" name="Picture 2" descr="http://us.cdn1.123rf.com/168nwm/zetwe/zetwe1210/zetwe121000182/16105615-stres-mu%C5%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982" y="1772816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20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Veličiny - AKTIVITA</a:t>
            </a:r>
            <a:endParaRPr lang="cs-CZ" dirty="0"/>
          </a:p>
        </p:txBody>
      </p:sp>
      <p:pic>
        <p:nvPicPr>
          <p:cNvPr id="11266" name="Picture 2" descr="http://www.sciencebuddies.org/blog/graphics/2015-STEM-activity-radioactive-element-half-life-coi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33447"/>
            <a:ext cx="5715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5835381" y="3645024"/>
            <a:ext cx="2948221" cy="1503783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100" dirty="0" smtClean="0"/>
              <a:t>1Bq</a:t>
            </a:r>
            <a:r>
              <a:rPr lang="cs-CZ" sz="2100" dirty="0" smtClean="0"/>
              <a:t> (Becquerel)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2100" dirty="0" smtClean="0"/>
              <a:t>1Ci   (Curie)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1Ci=3,7.10</a:t>
            </a:r>
            <a:r>
              <a:rPr lang="en-US" sz="2100" baseline="30000" dirty="0" smtClean="0"/>
              <a:t>10</a:t>
            </a:r>
            <a:r>
              <a:rPr lang="en-US" sz="2100" dirty="0" smtClean="0"/>
              <a:t> </a:t>
            </a:r>
            <a:r>
              <a:rPr lang="en-US" sz="2100" dirty="0" err="1" smtClean="0"/>
              <a:t>Bq</a:t>
            </a:r>
            <a:endParaRPr lang="cs-CZ" sz="2100" dirty="0" smtClean="0"/>
          </a:p>
          <a:p>
            <a:pPr marL="457200" lvl="1" indent="0">
              <a:buFont typeface="Wingdings"/>
              <a:buNone/>
            </a:pPr>
            <a:endParaRPr lang="cs-CZ" dirty="0" smtClean="0"/>
          </a:p>
          <a:p>
            <a:pPr marL="457200" lvl="1" indent="0">
              <a:buFont typeface="Wingdings"/>
              <a:buNone/>
            </a:pPr>
            <a:endParaRPr lang="cs-CZ" dirty="0" smtClean="0"/>
          </a:p>
          <a:p>
            <a:pPr marL="457200" lvl="1" indent="0">
              <a:buFont typeface="Wingdings"/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4" name="Picture 7" descr="Half Li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696" y="1772816"/>
            <a:ext cx="734377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92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Veličiny – Působení IZ na látku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566812"/>
            <a:ext cx="8363272" cy="5115029"/>
          </a:xfrm>
        </p:spPr>
        <p:txBody>
          <a:bodyPr>
            <a:normAutofit/>
          </a:bodyPr>
          <a:lstStyle/>
          <a:p>
            <a:pPr marL="4127500" indent="-317500"/>
            <a:r>
              <a:rPr lang="cs-CZ" dirty="0" smtClean="0"/>
              <a:t>Absorbovaná dávka</a:t>
            </a:r>
          </a:p>
          <a:p>
            <a:pPr marL="4127500" lvl="1" indent="-317500"/>
            <a:r>
              <a:rPr lang="cs-CZ" sz="2400" dirty="0" smtClean="0"/>
              <a:t>jiný materiál, jiná dávka</a:t>
            </a:r>
            <a:endParaRPr lang="en-US" sz="2400" dirty="0" smtClean="0"/>
          </a:p>
          <a:p>
            <a:pPr marL="4127500" lvl="1" indent="-317500"/>
            <a:r>
              <a:rPr lang="cs-CZ" sz="2400" dirty="0" smtClean="0"/>
              <a:t>j</a:t>
            </a:r>
            <a:r>
              <a:rPr lang="en-US" sz="2400" dirty="0" err="1" smtClean="0"/>
              <a:t>ednotka</a:t>
            </a:r>
            <a:r>
              <a:rPr lang="en-US" sz="2400" dirty="0" smtClean="0"/>
              <a:t>: </a:t>
            </a:r>
            <a:r>
              <a:rPr lang="cs-CZ" sz="2400" dirty="0" smtClean="0"/>
              <a:t>g</a:t>
            </a:r>
            <a:r>
              <a:rPr lang="en-US" sz="2400" dirty="0" smtClean="0"/>
              <a:t>ray </a:t>
            </a:r>
            <a:r>
              <a:rPr lang="en-US" sz="2400" dirty="0" smtClean="0"/>
              <a:t>[J/kg]</a:t>
            </a:r>
            <a:endParaRPr lang="cs-CZ" sz="2400" dirty="0" smtClean="0"/>
          </a:p>
          <a:p>
            <a:pPr marL="3810000" lvl="1" indent="0">
              <a:buNone/>
            </a:pPr>
            <a:endParaRPr lang="cs-CZ" sz="2400" dirty="0" smtClean="0"/>
          </a:p>
          <a:p>
            <a:pPr marL="768096" lvl="2" indent="0">
              <a:buNone/>
            </a:pPr>
            <a:r>
              <a:rPr lang="cs-CZ" dirty="0" smtClean="0"/>
              <a:t>	</a:t>
            </a:r>
          </a:p>
          <a:p>
            <a:pPr marL="768096" lvl="2" indent="0">
              <a:buNone/>
            </a:pPr>
            <a:r>
              <a:rPr lang="cs-CZ" dirty="0" smtClean="0"/>
              <a:t>		</a:t>
            </a:r>
            <a:r>
              <a:rPr lang="en-US" dirty="0" smtClean="0"/>
              <a:t>	</a:t>
            </a:r>
            <a:endParaRPr lang="cs-CZ" dirty="0" smtClean="0"/>
          </a:p>
          <a:p>
            <a:pPr lvl="0">
              <a:buClr>
                <a:srgbClr val="F0AD00"/>
              </a:buClr>
            </a:pPr>
            <a:r>
              <a:rPr lang="cs-CZ" dirty="0" smtClean="0">
                <a:solidFill>
                  <a:prstClr val="black"/>
                </a:solidFill>
              </a:rPr>
              <a:t>Radiační ochran</a:t>
            </a:r>
            <a:r>
              <a:rPr lang="en-US" dirty="0" smtClean="0">
                <a:solidFill>
                  <a:prstClr val="black"/>
                </a:solidFill>
              </a:rPr>
              <a:t>a:</a:t>
            </a:r>
            <a:endParaRPr lang="cs-CZ" dirty="0" smtClean="0">
              <a:solidFill>
                <a:prstClr val="black"/>
              </a:solidFill>
            </a:endParaRPr>
          </a:p>
          <a:p>
            <a:pPr lvl="1"/>
            <a:r>
              <a:rPr lang="cs-CZ" sz="2400" dirty="0" smtClean="0"/>
              <a:t>zohlednění </a:t>
            </a:r>
            <a:r>
              <a:rPr lang="cs-CZ" sz="2400" dirty="0"/>
              <a:t>biologického účinku na </a:t>
            </a:r>
            <a:r>
              <a:rPr lang="cs-CZ" sz="2400" dirty="0" smtClean="0"/>
              <a:t>buňku</a:t>
            </a:r>
            <a:endParaRPr lang="en-US" sz="2400" dirty="0" smtClean="0"/>
          </a:p>
          <a:p>
            <a:pPr lvl="1"/>
            <a:r>
              <a:rPr lang="cs-CZ" sz="2400" dirty="0"/>
              <a:t>j</a:t>
            </a:r>
            <a:r>
              <a:rPr lang="en-US" sz="2400" dirty="0" smtClean="0"/>
              <a:t>in</a:t>
            </a:r>
            <a:r>
              <a:rPr lang="cs-CZ" sz="2400" dirty="0" smtClean="0"/>
              <a:t>ý orgán, jiné záření, jiná dávka</a:t>
            </a:r>
          </a:p>
          <a:p>
            <a:pPr lvl="1"/>
            <a:r>
              <a:rPr lang="en-US" sz="2400" dirty="0" smtClean="0"/>
              <a:t>e</a:t>
            </a:r>
            <a:r>
              <a:rPr lang="cs-CZ" sz="2400" dirty="0" err="1" smtClean="0"/>
              <a:t>fektivní</a:t>
            </a:r>
            <a:r>
              <a:rPr lang="cs-CZ" sz="2400" dirty="0" smtClean="0"/>
              <a:t> dávka</a:t>
            </a:r>
            <a:r>
              <a:rPr lang="en-US" sz="2400" dirty="0" smtClean="0"/>
              <a:t>, o</a:t>
            </a:r>
            <a:r>
              <a:rPr lang="cs-CZ" sz="2400" dirty="0" err="1" smtClean="0"/>
              <a:t>sobní</a:t>
            </a:r>
            <a:r>
              <a:rPr lang="cs-CZ" sz="2400" dirty="0" smtClean="0"/>
              <a:t> dávkový ekvivalent</a:t>
            </a:r>
          </a:p>
          <a:p>
            <a:pPr lvl="1"/>
            <a:r>
              <a:rPr lang="cs-CZ" sz="2400" dirty="0" smtClean="0"/>
              <a:t>jednotka: </a:t>
            </a:r>
            <a:r>
              <a:rPr lang="cs-CZ" sz="2400" dirty="0" err="1" smtClean="0"/>
              <a:t>sievert</a:t>
            </a:r>
            <a:r>
              <a:rPr lang="cs-CZ" sz="2400" dirty="0" smtClean="0"/>
              <a:t> </a:t>
            </a:r>
            <a:r>
              <a:rPr lang="en-US" sz="2400" dirty="0" smtClean="0"/>
              <a:t>[J/kg]</a:t>
            </a:r>
            <a:endParaRPr lang="cs-CZ" dirty="0" smtClean="0"/>
          </a:p>
        </p:txBody>
      </p:sp>
      <p:pic>
        <p:nvPicPr>
          <p:cNvPr id="18434" name="Picture 2" descr="http://www.enherts-tr.nhs.uk/files/2013/06/hal-gray-web-239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66812"/>
            <a:ext cx="177835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39552" y="3793381"/>
            <a:ext cx="304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Louis Harold </a:t>
            </a:r>
            <a:r>
              <a:rPr lang="cs-CZ" i="1" dirty="0" err="1" smtClean="0"/>
              <a:t>Gray</a:t>
            </a:r>
            <a:r>
              <a:rPr lang="cs-CZ" i="1" dirty="0" smtClean="0"/>
              <a:t> (1905-1965)</a:t>
            </a:r>
            <a:endParaRPr lang="cs-CZ" i="1" dirty="0"/>
          </a:p>
        </p:txBody>
      </p:sp>
      <p:pic>
        <p:nvPicPr>
          <p:cNvPr id="18436" name="Picture 4" descr="https://upload.wikimedia.org/wikipedia/commons/a/af/Rolf_Sievert_1896-1966.jpg?14533232097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58" y="4196993"/>
            <a:ext cx="1684197" cy="211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445640" y="6312509"/>
            <a:ext cx="351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Rolf Maxmilian </a:t>
            </a:r>
            <a:r>
              <a:rPr lang="cs-CZ" i="1" dirty="0" err="1" smtClean="0"/>
              <a:t>Sievert</a:t>
            </a:r>
            <a:r>
              <a:rPr lang="cs-CZ" i="1" dirty="0" smtClean="0"/>
              <a:t> (1896-1966)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20779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jolisfukyu.tokai-sc.jaea.go.jp/fukyu/mirai-en/2008/img/honbun/6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18048"/>
            <a:ext cx="4572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Biologické účinky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184" y="1844824"/>
            <a:ext cx="8229600" cy="4625609"/>
          </a:xfrm>
        </p:spPr>
        <p:txBody>
          <a:bodyPr/>
          <a:lstStyle/>
          <a:p>
            <a:r>
              <a:rPr lang="cs-CZ" dirty="0" smtClean="0"/>
              <a:t>Absorpce energie – ionizace, excitace</a:t>
            </a:r>
          </a:p>
          <a:p>
            <a:pPr>
              <a:buFont typeface="Symbol"/>
              <a:buChar char="Þ"/>
            </a:pPr>
            <a:r>
              <a:rPr lang="cs-CZ" dirty="0" smtClean="0"/>
              <a:t>  </a:t>
            </a:r>
            <a:r>
              <a:rPr lang="en-US" dirty="0" smtClean="0"/>
              <a:t>Po</a:t>
            </a:r>
            <a:r>
              <a:rPr lang="cs-CZ" dirty="0" smtClean="0"/>
              <a:t>škození molekuly</a:t>
            </a:r>
          </a:p>
          <a:p>
            <a:pPr marL="118872" indent="0">
              <a:buNone/>
            </a:pPr>
            <a:endParaRPr lang="cs-CZ" dirty="0"/>
          </a:p>
          <a:p>
            <a:r>
              <a:rPr lang="cs-CZ" dirty="0" smtClean="0"/>
              <a:t>Účinky na buňku</a:t>
            </a:r>
          </a:p>
          <a:p>
            <a:pPr lvl="1"/>
            <a:r>
              <a:rPr lang="cs-CZ" dirty="0"/>
              <a:t>	</a:t>
            </a:r>
            <a:r>
              <a:rPr lang="cs-CZ" dirty="0" smtClean="0"/>
              <a:t>letální (smrt)</a:t>
            </a:r>
          </a:p>
          <a:p>
            <a:pPr lvl="1"/>
            <a:r>
              <a:rPr lang="cs-CZ" dirty="0" smtClean="0"/>
              <a:t>	subletální (poškození DNA)</a:t>
            </a:r>
          </a:p>
          <a:p>
            <a:pPr marL="118872" indent="0">
              <a:buNone/>
            </a:pPr>
            <a:endParaRPr lang="cs-CZ" dirty="0" smtClean="0"/>
          </a:p>
          <a:p>
            <a:pPr marL="118872" indent="0">
              <a:buNone/>
            </a:pPr>
            <a:r>
              <a:rPr lang="cs-CZ" dirty="0" smtClean="0"/>
              <a:t>Ví se, že se neví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</a:p>
          <a:p>
            <a:pPr marL="118872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mnoho teorií, by-</a:t>
            </a:r>
            <a:r>
              <a:rPr lang="cs-CZ" dirty="0" err="1" smtClean="0">
                <a:sym typeface="Wingdings" panose="05000000000000000000" pitchFamily="2" charset="2"/>
              </a:rPr>
              <a:t>stander</a:t>
            </a:r>
            <a:r>
              <a:rPr lang="cs-CZ" dirty="0" smtClean="0">
                <a:sym typeface="Wingdings" panose="05000000000000000000" pitchFamily="2" charset="2"/>
              </a:rPr>
              <a:t> </a:t>
            </a:r>
            <a:r>
              <a:rPr lang="cs-CZ" dirty="0" err="1" smtClean="0">
                <a:sym typeface="Wingdings" panose="05000000000000000000" pitchFamily="2" charset="2"/>
              </a:rPr>
              <a:t>effect</a:t>
            </a:r>
            <a:r>
              <a:rPr lang="cs-CZ" dirty="0" smtClean="0">
                <a:sym typeface="Wingdings" panose="05000000000000000000" pitchFamily="2" charset="2"/>
              </a:rPr>
              <a:t>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93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Biologické účinky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625609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/>
              <a:t>Radiosensitivita</a:t>
            </a:r>
            <a:endParaRPr lang="cs-CZ" dirty="0" smtClean="0"/>
          </a:p>
          <a:p>
            <a:pPr lvl="1"/>
            <a:r>
              <a:rPr lang="cs-CZ" dirty="0" smtClean="0"/>
              <a:t>Sensitivní: </a:t>
            </a:r>
          </a:p>
          <a:p>
            <a:pPr lvl="2"/>
            <a:r>
              <a:rPr lang="cs-CZ" sz="1800" dirty="0" smtClean="0"/>
              <a:t>lymfoidní orgány, červená kostní dřeň, výstelka střeva, kůže, oční čočka</a:t>
            </a:r>
          </a:p>
          <a:p>
            <a:pPr lvl="1"/>
            <a:r>
              <a:rPr lang="cs-CZ" dirty="0" smtClean="0"/>
              <a:t>Rezistentní: </a:t>
            </a:r>
          </a:p>
          <a:p>
            <a:pPr lvl="2"/>
            <a:r>
              <a:rPr lang="cs-CZ" sz="1800" dirty="0"/>
              <a:t>n</a:t>
            </a:r>
            <a:r>
              <a:rPr lang="cs-CZ" sz="1800" dirty="0" smtClean="0"/>
              <a:t>ervová tkáň, svaly</a:t>
            </a:r>
          </a:p>
          <a:p>
            <a:pPr marL="768096" lvl="2" indent="0">
              <a:buNone/>
            </a:pPr>
            <a:endParaRPr lang="cs-CZ" sz="1800" dirty="0" smtClean="0"/>
          </a:p>
          <a:p>
            <a:r>
              <a:rPr lang="cs-CZ" dirty="0" smtClean="0"/>
              <a:t>Účinky:</a:t>
            </a:r>
          </a:p>
          <a:p>
            <a:pPr lvl="1"/>
            <a:r>
              <a:rPr lang="cs-CZ" dirty="0"/>
              <a:t>Stochastické x </a:t>
            </a:r>
            <a:r>
              <a:rPr lang="cs-CZ" dirty="0" smtClean="0"/>
              <a:t>deterministické</a:t>
            </a:r>
            <a:endParaRPr lang="cs-CZ" dirty="0"/>
          </a:p>
          <a:p>
            <a:pPr lvl="1"/>
            <a:r>
              <a:rPr lang="cs-CZ" dirty="0"/>
              <a:t>Somatické x </a:t>
            </a:r>
            <a:r>
              <a:rPr lang="cs-CZ" dirty="0" smtClean="0"/>
              <a:t>genetické</a:t>
            </a:r>
            <a:endParaRPr lang="cs-CZ" dirty="0"/>
          </a:p>
          <a:p>
            <a:pPr lvl="1"/>
            <a:r>
              <a:rPr lang="cs-CZ" dirty="0"/>
              <a:t>Akutní x </a:t>
            </a:r>
            <a:r>
              <a:rPr lang="cs-CZ" dirty="0" smtClean="0"/>
              <a:t>chronické</a:t>
            </a:r>
            <a:endParaRPr lang="cs-CZ" dirty="0"/>
          </a:p>
          <a:p>
            <a:pPr lvl="1"/>
            <a:r>
              <a:rPr lang="cs-CZ" dirty="0"/>
              <a:t>Časné x pozdní</a:t>
            </a:r>
          </a:p>
          <a:p>
            <a:endParaRPr lang="cs-CZ" dirty="0" smtClean="0"/>
          </a:p>
        </p:txBody>
      </p:sp>
      <p:pic>
        <p:nvPicPr>
          <p:cNvPr id="4" name="Picture 2" descr="http://ekladata.com/W67JpOtEd1snnUip2a-G3YXAKKQ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45024"/>
            <a:ext cx="2736304" cy="267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29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Stochastické x deterministické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5096521"/>
            <a:ext cx="4059758" cy="144016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Bezprahové</a:t>
            </a:r>
          </a:p>
          <a:p>
            <a:r>
              <a:rPr lang="cs-CZ" sz="2400" dirty="0" smtClean="0"/>
              <a:t>Klinicky neodlišitelné</a:t>
            </a:r>
          </a:p>
          <a:p>
            <a:r>
              <a:rPr lang="cs-CZ" sz="2400" dirty="0" smtClean="0"/>
              <a:t>Rakovina</a:t>
            </a:r>
          </a:p>
        </p:txBody>
      </p:sp>
      <p:pic>
        <p:nvPicPr>
          <p:cNvPr id="8194" name="Picture 2" descr="http://astronuklfyzika.cz/RadiacniUcinky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03"/>
          <a:stretch/>
        </p:blipFill>
        <p:spPr bwMode="auto">
          <a:xfrm>
            <a:off x="467545" y="1700808"/>
            <a:ext cx="809882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4860032" y="5096521"/>
            <a:ext cx="4059758" cy="144016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cs-CZ" sz="2400" dirty="0" smtClean="0"/>
              <a:t>Existence prahu</a:t>
            </a:r>
          </a:p>
          <a:p>
            <a:r>
              <a:rPr lang="cs-CZ" sz="2400" dirty="0" smtClean="0"/>
              <a:t>Typické klinické příznaky</a:t>
            </a:r>
          </a:p>
          <a:p>
            <a:r>
              <a:rPr lang="cs-CZ" sz="2400" dirty="0" smtClean="0"/>
              <a:t>Radiační dermatitida</a:t>
            </a:r>
          </a:p>
        </p:txBody>
      </p:sp>
    </p:spTree>
    <p:extLst>
      <p:ext uri="{BB962C8B-B14F-4D97-AF65-F5344CB8AC3E}">
        <p14:creationId xmlns:p14="http://schemas.microsoft.com/office/powerpoint/2010/main" val="420015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Biologické účinky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529" y="1763524"/>
            <a:ext cx="5184576" cy="177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8912" indent="-320040"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cs-CZ" sz="2800" dirty="0" err="1" smtClean="0"/>
              <a:t>Hormeze</a:t>
            </a:r>
            <a:endParaRPr lang="cs-CZ" sz="2000" dirty="0" smtClean="0"/>
          </a:p>
          <a:p>
            <a:pPr marL="731520" lvl="1" indent="-274320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</a:pPr>
            <a:r>
              <a:rPr lang="cs-CZ" sz="2400" dirty="0"/>
              <a:t>Příznivý vliv malých dávek na organismus</a:t>
            </a:r>
          </a:p>
          <a:p>
            <a:pPr marL="731520" lvl="1" indent="-274320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</a:pPr>
            <a:r>
              <a:rPr lang="cs-CZ" sz="2400" dirty="0"/>
              <a:t>Radiační lázně (pohybové ústrojí)</a:t>
            </a:r>
          </a:p>
        </p:txBody>
      </p:sp>
      <p:sp>
        <p:nvSpPr>
          <p:cNvPr id="6" name="AutoShape 2" descr="data:image/jpeg;base64,/9j/4AAQSkZJRgABAQAAAQABAAD/2wCEAAkGBxQTEhUUExMWFhQXGCEZGRgYGBgYHhgbHxoYGBgYGhwbHCggGh0mHBgaIjEiJSkrLi4uGh8zODMsNygtLisBCgoKDg0OGxAQGywkHyYsLCwsLCwsLCwsLCwsLCwsLCwsLCwsLCwsLCwsLCwsLCwsLCwsLCwsLCwsLCwsLCwsLP/AABEIALYBFQMBIgACEQEDEQH/xAAcAAACAgMBAQAAAAAAAAAAAAADBAIFAAEGBwj/xAA/EAABAgUCBAMFBwQBAgcBAAABAhEAAxIhMQRBBSJRYRNxgQYykaHwBxRCscHR4SNSYvEzcpIlY4KTorLSFf/EABkBAAMBAQEAAAAAAAAAAAAAAAECAwAEBf/EACIRAAICAgICAwEBAAAAAAAAAAABAhEhMQMSQVETImFxMv/aAAwDAQACEQMRAD8A6qVMn/dgqTQvUABLTBSCKmdTGzXNixYs9ovUAtfO7R8/6LiUxISmYsTZaSDQoBZtYUBd2YNykWJuI9S9mZusWumZQJaLqVLWJgNSUKShKWdJY3c72yDHdDl7HBPj6nXJLh4k0IaPUypavAM9BmVGlClpruKmpd+9gzYDRZUxWyRBoxoI0Y0awUDaMaCNEFLALEh2du3XyjWajTRjRFOpQX5gyWcvYOKhfyLxyHEPtEkItLQqYXIO2Bbzc/kYDkkFRbOxaMMeX8Y9u50wLCB4SH5bczOGD7FwT6tHM8Q43qJpBmTZhu4uQOpZrRN80fBRcTPcDqkBJVWmlIqJcMBe57WPwhbU8Y08shK50tJUzAqF3x+Y+IjwkalQcBRAZmBYNuD2LwBS/r8oHzfgfh/T3mb7QaVJAOoluVBNlA3LkO2MZxGS+P6ZWJ8v3gn3gLkFSRfqBHga1QMqjfKzfCfQ6+KSQqgzkBXQqA3b87RX8W9q9NIYLmOSHFHNbZ2xHhQUT384KA0Z8rMuFHqut+0jTp/40LXnPKN+vp8Yq9R9pyihQRIAUXCVFTgdCQ1z6x50sRsp6wr5ZDLiidJrPbbWLceMUgv7oCWfYEB/nFTq+MzVgVzVqADAFRNhtmFhpzjFoBrFMAAx6/W0RlyfpRcaXgOJijBkyS/XH7xUaCeyw7kdB8ovZ81wAOrbWFv1AiHLyyTpItHjTVsGUU5Z22gnDkhV2JGL4HyudolpZdRuLAfPv8IPPCglhgW/113jlcvD2V/gvq5aX5Wx9fKNShSaRk7nbZz6tC66wHIdIyW+A7wLTzyQvZRcDZwLn9IeqQlE1z9mFT2s+HLjp/EVyalX5mFrfOw7CGkqYsm9rkjrch/p4c0qSkulnL+YexbuXzDduqBQadpFIlJBd1JIIaw3BBGWcN5RZTZb6ZDKYsQHJHu2I3HNZPmfMhVRITQGqCS/cVgk3IZioJyzpe8NoSoyFKDAIUamAyyCmoNYFgAAbse8QlIeim0yymYTuQQ1y5OQQM4wekGMtlzkSsUpqD1BRb9Com2OaKzVTATURfNvr5CD6ZZJFOTgWPfB2t6xSnsVApgCCQX6hxt2fZ3jIW12pBV22tG4oo2E79XsJPQhZTLSZ1X9MpSRWASXU6qUAgtSqxZL1XBe9nuLajRLTKnIM6tIVMloUmbqJJU5daUCpSGKbl22yBANB9pSV+HKWpUkAgKUp1pUGYha/wDkRcnnThgS9xF5oeNSBJWubIKpmmsgzJiFzZhRj+qAAcj8RLEuOvopx8HE1LUkdKv2fkK1SdXSROCaXBIcMwqG5AJH+g1s0c1qfbnSy0AlZUtgaEh7kPS+LYeOb4l9pSlEiTKCUt7yjzebCwh+6RPq2eiL1CEglSkgJsSSzWq37Xik1/tZJRphqUPMQV0MLGplG74x8xHkOu4rNmj+oskO/mcAkCxLWeAK1aqBLqNIUVM9nIAJ82AHpCPk9DLj9npPHPb1AQkyC5UhYIP4S4CD55PlHBL47OUsqUsqKnDnu37RUKVtBJUom4ueg9YSUr2UjBLQ5O1izLKKjTWPUhJSPNg/xjWnQKSFD6O/yiejVSk1YJdvK7wHWzr2w3xiDk5YLKKWQWqPr+7wMubO7YgRnli0ZLWRD00hcWDKmyDEVK6RkxTxGrdocBquNPGyYjBAY8Glm2/7fRiEqWVG0Tny6SALkwsppYCotkwgny/1BqQ9sPvvG5WnKgCSAn6xBNRcU2SnfucPHNLlzSKLjxZCZMKvdu/5QgqQSsh7ef5C/SLLR2cAYs536RLSS+cUhO4c+Vz5h8xPvVlOir9AnR0gVJLt/blnL9+8aVN6Q9OUL85ZwA6iksUqU+CzYPdW8V8yY5JADHHk5IfqRh7YwIEZXsNoz7wQPePlAJ2vfN/q0anStxiFfBKlU4eGUYvIe1YHpnEFKQBsGAAtYDtFaJ5SsEgjt/P69obnaYyzSygTa4LjtCOoBN87O8NFLwTbLbxktbJLt182icxd2uxLPsLfz84p5C2O+Gd4MEkNUwFmf9YVwyGzptNpyB4lIJUwBram5SpyDbbPUNbMZurpJB55ZIqpUQCrmZ35cAiwwntC+j1jIWA4S1gbh7m3ZgCM9ekFmmoJdvDNTBnbmBcYdTbkXc3vEHvIyKIzSlRQkA5zbfPy3gvD55qBL5axB2L5tiH+JrulRpuDjIctT1sEj0IhGasAhsghgxuep2x+UVi00K0DlyFXawctn8wIyCqWo5Xfd3/QxkHI1IQlTRYEAhncKbNh6gxpOopsn68h8PhC/iuGPoRswZu8DBiyQpd6fiAwQQQH2L/zB0z0nB8/0jn/ABC3lB5IVanfy/OHUmI4I6AJs59APlApaSTaEZcx6ApJtsUkue38xYpQcfXeHTEaCS5Acgcx67C9zDIQAgXuC57wI6lkgJFhduvcwqua5UflE8y2NaRObMJ3gUxbwMzI0Fl4oo0KYoWjcwCIsS8Rpg2AgTGyqJFMYpTAtA7INE6SYJIljo5/Vojp9LNUeUEA7kN9Yh1OnoDgdto5+TmSxZWHFewcqSwxdvOK3XOVNvFx4z8qcZJ/frCK5POL5s/6RGEndsrOKWEF0IJSAHeCauVdjZoYehICfyz1MIr1F7XPlCptu0Cg81VKBymwZ2b4xnAJhPiOSE2So0hTBRZz0ILEd4T1s00AX+DfHvDw1klEuWAtaVfjxYipaVZLkLpDAWHeGr617FkG1KE+GpMzlmJIPuhr3JJe/wCEbZ9Yp/ukwLWnFJYsAybs+cP32MPaaeVKSBUoKCQpgSVMbWLkEt3xEtfKUCpSmQFgKAGSCAQkAdCti5w3lATrAEBTp66QjJVQ25JemxLNbYnbrFhw5HhS1GlBCjS5SFWZ7KexBSALsTVnak1UtSCk1vYXScWbPkSGi+moKOQBamyU4BAK61EWypLW26mwm2ErOJz0kClblSjUGZhag2PNv37XionydnpfAINRJ9342+Ii5mJQKeYFizPU9iCAGApJOXex7QnrdOFC6qib1XdJP4XOW9YfjkkgdSt1KaVEAEUlr5BGx7ho2SpQBJH6m+WierkUlnqs7+beu8ZIQDZgTsL+d/WLWgFzw8kpURlxewYmxIDVF7WxBTMUTzkkkBg+AxPU2ufK4iGl4ilIIW6X3SXcsoJsbhlOc7gRpKgEl1JdnZNrnOwa7u3do5JXZWNBm8Ri8tB6g23c3ObNboN8sIkhEtgllKBZRYpJNlFgeUsTc2x1vT+KCzjd8ZYY3cX/AFi2kIDVKVcA2IfJc2Zv0Yn+2NK4ibYmjRk1FRbmIcupyLG932wWvGQ1PNbEciB7rKCQR1Ds/wCxDxqH+RjUciuSpOQQY0gH47R0Mw7Z/WBJ0aXNo7OpHuU0qU5ZrnH10i00WkUkktYtviGggO7YESUu+I1UBysJKSCeYsI3LnAOBuIVJ+EYjPfaC1exUxjZ4XfaColEgE2ERmpD2MBSSYzi6sC0brbEZECYN2KbqtECYnKllSgkBzD/AP8AywE3Xzdsds9oSXJGOGPGDeUVqzFzoNGEprUH38o3J0yEJd3O/e+0MaqeVJAS4ISbX9Sen8xycvM5fWJaPH1+zAq1ZOC3rnoO1oRnagjl/bp6xktPUufSN6XTeIulAJWshCRa5UWGT1I+MaMEgObDaVBNh+/lf0hfUB1DZj284uNHpl0hKEEq3AvjY5+MV+ukEVBdlJclJB/tCgAXYuCBaDC3J4GbVIBq54cfvtBAyJdZTzKH8gDzy8T4pwwSwk1VPmzD3lpYdgEDzJjNSKgAGLDBJfyjTjVIEZFPrFdS/lt5RoIBCWDk4Fs4v6wfiEoBuYEnpYenXeF5EsWa6unqzj8orF/USRa6aUooUVBiGpCbFrPgtslnNqlWL2Bo5NblRJQ7Evclife7hn/iLLiEsiVgVBirLK5Qw5vesR59txcNlrCUJ8NSqgpSQD7xSAp7C3KCd7Xa149rVowwnTUzpJoDgCmoFNV1HmA94ns+3SxtNISCyCwCnUxJKnoIYFNx72extDUxRVO8YsqllpKlgAXuCpLAlILi49bPWTJgKwEEiogeLZRSb0sLBNyz9O8S/wBDEuKyXXTSg3ew/EQkUBi7WIHmesUazVcHnJbFibAbsbbM0WvFAVOhNKUhykWvysA7kisB72eqEZk8KUEhnLJaxawDjNyQ7hi5OIpC0gMrdQFAuoEuAfMFgD5MwHpA5bZI/ntDHE5pNndOwd7bDAcjqYXlXfsbPsB5ZtF08ARPUTQ4AsG+snrFjoCKTWksMNf1+ZvFXOLqsG8z6fnv1hzhoVbokne3f5n5Qk19R1sttDIp5ilyzBFnP+I+H1uBOs56VFSQ92FX4hgKzjc7vDEh1koSQKrEuzAcxJ8m+mhTUoo5rhTsAU3BDF3sNu9niSy8hkqAT10sDbfHl29X3f1OQvP1nS1y+XOMjtGRVQE2Tl6xL3LA2c2v36ZixkpqcmwG+x6NFPLNBCkM43IfqxFjfF2eBS9etN0qLk3wX6M8VUnVIVxRdLmJcVFkt5fB8+cAWq8V0/UBQBdiWqDdAGbs+3YQTTatjzcyXw7Hy+u8Mp+wOHoceGtNKdSeguTiw3hfSLSstgZY9IdWpiQ91EDqw7QJzvCNGNbFp2qvbY2bpeIEnJBg6Jfhus3axt6flGTkqX7t3f5XgJrwHNCoBs4jatMTSep/0Yb+7FSU7EWL7Q1JlB2G318I0uWsgULAS+QMP/UcP1hiZuGxfPXbMA1SmLD4/V4a4TpJk80Sklbm7YFhdRwB6xz05ZKXWBKQVB8n4Nu5i84T7OztRLrS6X5ajcKNX4Q4sE72xHTcA9mRpwozZRm1BiCHAA94tSSegGTewBi813FxLk1KQqUwtUl6UuAHCcE7JF4soeWSlyN4Rx072CmJA/roJP8Airt3OYsvZv2ZRJUmbMmhSkmtNA5UlJGSQ5YscCLRfFXC6zJIlnndwEWCuZywsxjS9SAQDJlubpFdLsMgU3YH5w/08oX7j+l8JQTLklNJFRpYcv61Yfo5ePMNfO8RU1YuVqUoepJT6XH1npuCccP3ObPTp0IUpMxSTXslKhUkU2AINh0jztHGGH/He16sN6fXqYrGskusjqdJw5Wq5EJLpu1hYOBfDcxs8MzPZLUpBIlo6e8kb/vF79nCSZCpy6UqWbB7hAdiejlz6COtDZfPeEnGMsMMZyieR6r2M1ZS4k1Fv7kBvQmF9H7IasTEmZKUlAuTUgkDqAF9W/aPX51RsixO7Y7+cUntLqjLMnToJXNnWL35EpJUTtzFgfM9ITrikP8AI2ed8c0iitFKLBLsCLpFKcvcuAcfi6NBuByVo1CP6KiKZgUFLEuoGWtDBbsLkeYcbiOg4dplS5iUpepSAUmywp1JIJWx5UpABBYqBAyoQabweZKS0ulSyoGsiwSENNdrgEuQxJdZYMIlGH1Q7nk5acVLKiEutKymmWOVlAlgxcZxS3cHAdLpy5Dc2SCGCVNYXySdne5xHXcK06FTQlkq5aiGYgl3w6T+K7/2hy0c/wAUqXNJ07st3BYAHmUbhVPW+bC+IT46Q0Z5KrjOlpUpJA6EVFTFyeUq/wCoGre8Vy1UUlqqrYsUgghKvM58odny1qSkTKUk7gh1MyRd2Ngz45Re8WXFpaVLXIUkJYOJgCcEpU6i+AOjPfrBjjAbOamaSYpeCpWWNRJHfcgMRAZXDZrhpai4CgwyDgjsdottPKpdwuuW5LBRCmUBa9gXJLizHcgRdSJhkklSiEoSFLA5FOU2CSWFixZxe17RVMVujnV8PnISPEQRakOlWQQGGxJc9sxkhCkNUGcsSS2wItufP5Rb8WnTZnMohTuWsCAOUHNi6mAe/pCkqQkuSpkt/wBwBSo82xxjqRvE2x02K6aeAtyuh9/S49R6d4JruImYjomxGASCbpSwfBJ6XNrwtqCXN3KS4ckWDi6dnYY9TCEmWSdrF2V0F2I6EWv1jKKeQuTLfhkoIQCHUVByyQprlvebZuvnGQnMnHBukAU0qpYd2MZG63sFMUdVTVBKgoDIDHbGEhs7QGoBRZwLs4uxs1x5xqaAFGglSbMpqdg7/Md4JKYsVB0iz73vfrFqCD96yd+3x+u0TSpQUCTfvb0UOn5xLTzKFPZg4D+RZ2IgJnsXHw2/mMAd08411AC5u3KBd7bN2EPzJ58QHb/e0U/3lRNRu3p6RuZrSfP6zGoxZ6nUFlJs37fntFhIngAUl7NY2jnFah4ueCzbXFkpewJPTb4+m8JNVEMRydM3tGqyzvcm2fo3iGqkEvYkD0wbny7942uYHH7u3e0RTtDWTnTywsx65jvuCaxUiUmWkpTSlJUAhI5lFr2cmrePP9Gpb1JTdJtYK7sAQxziPXfZ3RyNRI8SetlBLzHlgCqWp63SA4YpIGQ+YeFLBNxsCnik12eWeei6VDmYEDLYMa1ktU8ATZZUEqxLJWl0qBD0EuQpOPMQfS6LTz56pSZoSZSvFSVEoCyQxUHUpxzb/pbqOFcEl6aQpE2lSPFVMNXOHV1dA3OG6RVOwKCOF1fAZJlTpalTJfjrdZUlQIdnapLMyQG7xvifD5JmDUJnpV4ctaQmpIutg/XYCO7RwRCUykJoC0kGYU/0ypDF7IIYuU3/AHhXjPs8haJ9QVQEVS3XMWagkkvWTu2IOQ0eTcW4MJGkTN8VBSnTKkhIYl1qN3B3JAZut4W9kPZbTlKZ2pmBdQdMsOEjoVK/Eewt5x1KvZ2dqOHzp00lRCQqQlMuU61AlJdk1Ho3rFZwTTTdMiZLmsoS0Vh00lyKyB/cAXFt4PZ0I4nSy5cilKUFIQC7JWA/c3cw3L0iVkKYlKfdSWCQ2CABs1nijE5/ABSkmc18AchUWtc7REIQVrASwQUgl2upIUA19jAsXoW8/QlAXM8VTsSFKZkBr0gNc3DnGzXjhPZDiHja+bOUpRRLlGlyVkCpIAG5JdVhuWiz4hqCvRzVhcxKVSFqCSo3FJIsC3UN2jzDRa+bKUTLWpJNixIcdC20PDKYHA9i1XClzAVJmKlqUSclVAJJCQXcM5Lg7lrUgGk6KYmUUCaVLNiovYCzAVWLWd3ck+XI8G4qZ6S02elSUFRBWpgbblVw5HeG/vajNMlOonOM5Iw4vjAMIHqy14Zo5vilcwpCqSk5dT8wIL4DnOLACznl/aDhUxJmzEsAhXNSkgOfeOAM0uznaLDU8Rmy1hJ1CwtQBApBd3/x6j5RvisycJa0rmlaS6eZKdkuFFkPZyf9wsqSsKTsRk8HmahMhaZhTzU0qClAUpY3vcsoEEDcbNENbwObKqWoJKgk00qIqciq2ByWL25rXIiv0/tBNllSUTPDSXNKUpZyS9iks4Ax5Qt9/K1BU0qAUSym6khVIFiXJ9RtCt4sZJjepflKFrK5YoBuwLAqUT5pApAOEly0KzEL3UVSyAbOoH8F2vkkNkPDkzUo8MAuon3ESgHKmYrVSQxD/izbLGD8MkUqYKC5L0rSoqYmkpU4Zg9ZSCGxvE/koNFRMBWsWCEKJCWBAFLBWWe4Zgcvi0Ofd/ECQVcoYO6bgtu1VTNszdwXV1fDFS13LBJUkYr94pKSAeU9R2LEiGNPp1LUW5EhAN6gAssEpuS5uoglrO+LmTT0Yq9aggqZmuLkMS53dmsRtCc0AEM5IA+OSM3i9WgOZTpKOpYEMLgE2Zwe2O4hCbIDhAAKrB0kMS46MBjDwYyCxISVqAKQWc3AziMguukkEAkuHdzu5ceQU/zjIomErKLEjDt65aJzpxU1gGDBh026tfeMlkdwQXcB8Zt26xELF8ttjOzwwSBmWvE5Cg4cOBECm3ziMMAK7jygbYgstIOXaJKkt6xjAWh7hgNQdZlpHMSSQCxZrDv0O8Kuyh+wLeht6RcaYeIh6SEIV1d+V0pHS4J6MYSbpGDq4kqbgCkBiXD3x3LN6RtU9IBZLOWJbbo+HaFvDCUJVUOpAA5nwPQM/nEBqKgxDMSR0v8AQiSivCNZYS9SUoY7m1w4xf1H6R7D7Da4zNKiVLCUcizUUuaTMdd3AdgU4PupjxHQJUFEp6EG+HBBJ7ecdx7I8UIRppASvlmLClSlkKZbkJLPYM4fqcA3NJMx7GvhqFrC6ggCUAXAcDKFBRFSfxZz0iym6MXwxVUR5Jb1uxjmOIcVlo0ijJnomUykIuoFTDClU4LK6Z+EXXD9amcnxZZdC1M+HZCgR3AI+UUTWjEEFVCFvUsqoUXCnT4jN0yW+UC1Wm5FyA6UJQVggFyStdQKgdxs28bUv+i5SkkTSMN+NKQeVrgMx8oYnKHjLRdzJUXexDkAM2xLu+56xglB7OTKuGTJbe74m/8A5ildLZiXsbKlL0khK0zCooUSoLUHpWUl2UCemIn7LTwrQzUNdPiubf3rP6iDewC0fdJIP/I84JscCaursNoIAq+D6VYrBUnmpDoQS7tlSCr5wFfspKrNEyXWsXBCqlMGc0zQ7DtHQDSy1IKEKtW5Ygsp6iO1xiJq0bzQuzAMQ2cMfSDRjhOM+xCxpJkqWEBHhlP/ACe6nKgkGUdnbmjxPWcIQhQaojd1D/8AMfTKOG0S5+wUSRTZx0V1w13j5/4ohlCDFZFlgLwAoSrw5UiYpUzlpMwKq3AakDYfCLtPApyZiph0mqdWQJdQw2yhCPsV7PK1c9QClIQhIPiJZ0rfks7/AIVY6Zj0DSafWo1SEzT4soWVMFSQbqF0Vs+HYHaBNUCLs8o9rJsxE4L8KehSUgELQUMkVAZKjesjIhHUT5iwlc6tLVUuggcxQ+feyQ+cdwe7+2zQ0iWpACQtTKpFLlgKlF2JYAXEUWrnzl6Tw1hITJISmWm5SkUWX/iWSq4O/wDbZG8DUchqNSFJZRdfU/hvd2yXw/fs0JumCXdbsWAcp8tvPLR1Oin6Y6VcspC5wQRWpXKlPKUFIIpd0gHHwtHO6iYCGybuSGU+S5you4v2gfwNEOHTBUpUx1WcDcqBcP2yX/eLtDpR4bodnU9yXFzc5YAZswiu0U6hBIZKypLKDqUxIWCkE3wbt2OWFrqCiYgrXMCAUggZrBSmYosnBJUDzEXJ/tiPKrYECmpKSEmcOYBYrYEC4ulnVcqsCXZVuqaZ6q1+ETSRzkkJJABL/wDcn5De8DmLUoIrcBIQkEqf3iWxu1Sn3+MCnBRWoICgxYCwLY65JG3eAkYgnUqBSfxghnakDsN3a+7kiHVTEKNRlggpIZSy4Wp1CkBrINnJFmL7RWTV3cBy13w4fA2tt2iwl8ReWzhL3JpDlgAElRuQxL3/ALTeKSVZRg+m1XgspSETTMSMprKaSpN3dif2jI1pOIBD8kpTtdZW9hf3G3P7RkT6N5BZyyX+Ns56vGKLG1tjd32yMiIqG/rGn/iOsYKgkbA3e+Yg13742jAT5xNRjGIAQVKXtkRARgt36RjEpyCnMWnBNUoJKa2cFgyS9wFAPcKPX/GEVJBSSc2aHNNrFMkge6AC4BCm91g1uVgeu/WEmrVGHdVIEtwxJZhdgAGIyL5/faK8ybJZwCL2xeLbXq/ppmpwQLFi1kgjDG5xsGbDxWyp5Cgwxe3TuRtEuKTZh7QyaZay7EkAA2LEKcjmBLWPSw6iPXfsu4bLGnkahRHigzUnmuUlRYZ2y3ePKdYoTAAn8I5lFhUbkM3mQPSPQfs84q0iTL5iJalqWAXBrKmCgOZrFxgvchrtGV5C0kzXthKEqa6CeaUlCwwKSRuk7g3v1ceVh7Fa0zqJf3lMtCVhJlEpUqdddk1AFLAh22Ke8c37TS16mYhSAgBCAFKFNy7MogsGAcN1vmz/ALJcVly0mQpEtaSupSlqqZScEIPv52gebAelqP8AQmG9phDAv+JKR79gcHo47mGpqR94yKvCUMHFj5Z2z8L8r7PahUzxk+JLWFLBKyVoJPvWlqtTchxe18R1Pif1ioghIQUknrSk/C+YomYoPZKWRInixfxXvcXVTbob37Qf2A05MiWt/cmz0t1qmq/aAeyCgU6lsErYtnyO8a9hDyS+2o1G56vtnO8FGOhGlUJcwEPVNrAF7VA/pBJkwifIDkApU4cgYDON/WBJ1KhL1BqcpWql7gCkMwG0OTdWRMlIpfxHJLszAGwObwTAdLPUoz0qLhJYBhYN2z6x4DxlPMmPoPTTEFcxKUkKSRUWYKqALvhR+cfP/HBdMNHYk9HQfZVrlI1a5QApmICibuCkrZttz8BHd6njSpeqTIpSyhVUVKBupmACSDcjJGY4P7KkSzq11EeJ4YKLsWchTDBzHf6zQyTqUrUpprMgVgOAUqLJ/ExAP+4XkeQw0cx9r0xAkoC5ZUFLDlNIUABMNiodCRnc2OI8/wCNaOZppVwoS5vKSEMa5dBSDUagClYDKpelVrl/ZfabgaNVSmYpQCb8rXJC07+ccZ9rqRK0smSlLImKuQQ7hrqDOQ5d3cmFsJ5dM4qtai6HCxzBLorYkkWslIBPkzxX62aAtQQo0PZ3c2Dkvd+v6wVUkqCSkFxlnu9SqhYBIYEW6GEJiDvZ74Az+kGkGzvPZLS6afpiFqlpmhxSpZQSkJetBBcMAp3BBCSC2RXIl+ChKVfjT+GnABAG5H4fmYrOC6mdLUn7uZlhzM5DkF+UHFI/+PaLLWahKlkpoFyFS0pSGuQSGFN3F/SIc3oDAzUpICgskUgVMSXJPIE5YG21m8oVVMSrlKeckJYAX6M+2N3sYd4lqPETSK0SklJASnlBIaYlSknmNKU5yXdjlORKEoTQoBgBllXe60nb3Ws5ZRGcCOjC+qlKSAB7wYEFIwbgjIHR/hkwr4gLPcJBAS5BDvjs5f1hvxR4xRLKloUpkuCDSSGcb5Nh5xHUaZPMTZVw4exBHxcWbZ+0VTSVMKAyQ+VBPnuNvyjI1MTdkORsPeYbB7WzG4OACykA0vyuWc3AG5y/Ta8CTJcsL5xewDk/AExvUSqW6sNtmeIomHJ26WJuTsL+sOgmgCMD1/aMBPSDOCbFknqxIHT6y0DMExp42ra1+8RiSQS0ExOZg9/OChfIPrt+UTVKsw+NzGT05NvIYB7A7QphuRqkqQmWX5alOfiAGcgEPsLmIOmt0uAXYfLL+l4Bw3ThRJJZIBc235f1ixlIAQ6lgswFhmwQbXwPkIlKovBqNyCEm9nApSR5so9d7dxDvCUeIpMsg2Ltiq4sCzA2YPABPSHUaiu4Bd2sQ1+5/wBw7weTMVS1kK5QpQBByxIOSHzs/pC58mSyXCfClv8AeCQSXATcXsHck2YXbaL3gktKkpWgSxUD4iRzE/232H+LMHjmuLky1KQHDFgcpYXIZy/NvaJafVLKAZcxKSMhwLuXLG3SwjJt7M4HdrlDJNvP98QOVxooNMuYtTWpTzAfF0tHDq4opMxKJivFJYcyrB3wn8Qx8YttHxlAchQUHALMOgsztc484emCqOj4Zr50pCkoKEIJNQICy5959n+MH9iva/TyiNNOUUzFzymWoiocxAS5/CXZPT3Yop/EE0kiw3fqzx5nxLVVrKsXfuL2vsYMdhb9H1SdMkpmJSfeLLKS5ci5vg4tGpsgmZKU4/pu77uGt8I4z7PuKL1HD5ypj+IOWYoG688z4cpIuBHWfeFj7sErsoc1VysCkZAzd9rw5g2hlETZyiOVZSUnqyWPlePB/aIMseZ/WPetNPK5s1BlslBDKB94sCXGxBIaPn72hWDNUASSFe9VYk7C4Ft8CNdZBJWiy+z1bcQlG7UkFgS1pmfWn5R0ftPxyUniMlVaAEA1lQBoAWiouxpZlAkWzuBHH+x/tAJU9yQK2SS1QBBKgkgBrqp6ENbpGuMa9K9Quap1qWlmqUEqflBCWekG5DsCBmJznkC0db7b+0smcUpABTLUhSyVMkOiaUq5VBTOzHuIrPtUmSpksTgtTpSlJS6xWogKYOWBCS5IFxkkgNw+omhLotTzKZgkgipsP1IEB12rLql1koUEkpUorUWHKlycgnZh8oykEp5JCRWGJCnpUEkMC7Goc3oPSBzk2BcEm56vi/w+cNIQhylT3w1m/E97Xx0FULSRYi3MOj4INrWLhvUxT9MNSOLTEJSmWaAkF2JuVJoUVDD7Ys9oukamRMnpVMlLCBKBWuYoklwGmKIAdnBDkvYvcxUTZCfBrcKUVlzvcXdy7AsX6k4iWlomzWmE+GEGwXS7JZIekuXbOQlnxCOmjHQ0TZq5csOEIFAHMwC1Vm+xs93exgU+XKBUfDSRMSFJmcw8O/OCnDAkpdsl+5HwqUUvOKlJBZlB1KDg0qTeomxJ9M2g8mUAQUlKilBCnZrli2wUwqGRa1mjmeDFVNkhKgAkVEhA3JUwNSSCLOQQegS77qa7U1rCVCpQFBUAkqIShkk7WLB+gMP6vUlDM4KFhYfoQcXxZNr5HlC87RKVMLJWVBJUt9ief8SWw6rbHMVj7BZW+IpBwxIB5cNt6xkb1LPg/t1GdjGRTARYznuXd9z5RikENZnvfcfXSNFIZxa7XuIlPYksskObncBmNifzMOE0o2iaV+6Gx+7/AKwFC+udoKZhDbPBManIv+n6Q5J01nV8MN5/W0JS5rHJEWC5gzfGD+cLJmBKX1fOf0iClFKst839IkiYCbE239bfrEdaSS5Bve4Z/IRlsBmmmCsAkhD3SXYj0chyIdk/1Knf3gCydgC6uoJ+Gewiu0qA9RDgXZ2chsHs4gkvXKSbFgSCd3Zmf4esZr0MXvA9F4yfCA/qFikPkCol/TfoSB1i8lamZKBlBMtKU2JSCVDcuSfe73GWaOTkzyVMkscOl8lnOesPyZ1NsE5Iv33x/AiUrqhooaMxRBclid3/AH84sJKkLloQUoSUOVTHZ08xCch1WsLZv3pyupDgB3cbf92z9oFqdQo3IHpuerQqQWOcMSFzKQGCXXUS55RU+bm2IbUqXLBVLmJIxyuOrWIHeKjhsxYWF4bzv5juItdR7RH/AAJ7A/vfEO5NPCFpUIcV4gCSEOz4ufmcxSTM9Y6PW6+ZMRhFObOSC9ie/wC8VmodKsJDsbXF8f8A2xDRk/KFo9P+x7iaPumsSuYQEALW7qpRSoOkDYBGAM33aGJvtV/43p5QP9JKUyQWUKqqVhRDDfDD1Y2860uqmSlLoUxWKZjWFLvSobvk7RScS18zxzN8RQXU4UklJB/xpxa1o0ZdmFqkfU+kUUzdQoJUpyCAB7xpSGBPfrYR80+005SdRMSSyRNUwTbCiO3TMdvqfbnUeEANRdUtCrC6RSEllM7kgkkM56R5pxbiBWuolz13c3zl3jKXZ0ZrBsz0qUAQQLkh9/h9CH+IzkrpEqZU6alKu3vKBCkke+WCiE25rdq/h2pBVzAMWJUzlISazSCQ6iEs27tFz7U8WMwSEiWyEgMv3PFZKUqZg6QCkjJexg9RRPVqVzEgS2CVAJDBTctgnB822haXNNYxzClwxKgUhO9gbZsTe8A1M402Li3q1XysYBpNUZagRvbzB/T+YVRwYfmBKACBUXDu+QVG4boG7t5wmVMRzWAYXd2uPIF8d4e1K1TFgodVIqUzWFgTb3ebr1S/capQCQWuHLtnYEYbB6xo4CJJmhr3fOfLY+fyhjgsmqa4UkUJK+ZmLEWY5Jdm3hTcsAdmD4uM9IstNJ8FJmilRskJPMRUlQKiDZg4GM4ZoZ6oB1XGEeHP8OYpTSh4jB1gbgj/ANwDtiK2XqisqloNQJdym1QSSKWwDcO2MtsWasTiqbMUQFAB0kqWXSLMBYgAAOQz5ML8GoQwWpcsOgApSCxCjVcglIL3LOzi8cqSAS0qvFmGt1cuxwqrDHDpcN+cO+KVoBYCoMkKdSVhKaVKcs5ZLF7ZvgwhNEsTpsxRSwLJSRcl1gA9OVir/qEH0muCq7gS0yxLApWClIL8rmxITfqGgvVmK5SUyeUpSFXBrQpVwpQ5e3lnMaiOvnJM1aiVCouE2ASLkAOL5za8ZFKsGCrXL/pguwuDawamz7ljjb1hRk1MSQl7kCogeRIBLdx6QZaiG5nGbfMfLECzcZJxl94sihBgXZ22dvnGqyWDAN038zBJo3YPuBgXOC97bxBCHsNoYBpQ7kuPK7XHdjZ4mmfgM4jEyjuMfVocTp0AFQVU2A3+ILBx1JB8oBhQrZ2sOh+flE5mtJZ8DH16Q1NlJKHAGPVwzuTv9bwkEOS4vns3QRlTCSXNGA9Lv6kB/wAvkIH5QMGJ0d4IB7hWqpVcqA/xLOL2LkWiykqJAVs1kk+dz3fA/eKFCLBV8/XzhiSpWygMbt9ZhJKwpl0DSNvT68oipWHHRxEJZZIGyf4cn47dYzUppznN/J8RILZFWoOCQN+oe1ogFhvWxu/nESAEvYn07XhXxFEHP1/uHSsUNLmgOzE9TE53ElFgVOxG3Qhs+QhA1A4v9bRFYh+qAdHp/aBBP9SWhTm+U/ClgPOKHXzQolTAOp2Gz7DsIUDvElAnEFQUXaCMzdaVUvdkUeQG4gdQUwbzy5+sWEaXLUhrMp+3YwaXpyEVbvspJw3Q2zGwkAam6lAlJCQQtBNJdiH3IaDaeQieaV6mXLKAyTNrCclwGBZz16xWpQ9ioMATvlrbGApFyHA73gKNBGFy0gqSVpLYUk2P+Tt0GO8Bdn7F2Zj09P8AUQVL3v3cN0/mDpm2CWqDvzOWGCLbb+bwTD/ANRSVYByFZIZmTT0ckkv+V5TgStQUoJBGQzWSpurByIFo65ZsUipgWIUWdiWD/HfaD8SQAtqWW90kktY7qNwM3ERf+zJBeH6IKQ9IqSGHM1bk3Fn3A3xDupky5UsHw0TFJIcKek8oK3DuRZI8+jQPhXEkBIkoUa1WJIKnIBFV92PLezP0ANpmZZA5RjlfpZmZWSHb4RKUnGWRhfg+sVMCipBJSlKUBNgQ6Uqq3VZrQ7rVJC/ESmlJWkpQz8pSAFJANw4IAN7N1irk+9W5SkKaoBWQEFYBDtl+rH0h/hSDMWwIRLqBa1qAVl82A6tdoMlmxQcwFU1TsFrBKipI/ELdsE327Q7o9cSmkBlPcILmZSxQVK6uQwG4sI1qdKFTgbtM3GzuA9Q/CkPtjZoHMk0mlI91FIWkAeIsEKKlO7WJ3FqTC4YCvVxJjSUAsBcpCn9ScepjILxjUIEyrwwKkJNKWSlJa4HLGodLGgHMoGQnsXPrb5wxMYuwApB63Nv3jUZHQxxcPy+jbb9dosJclLqJcssp6Ysb3/mMjI0tBjsHPQ1jdwDawAy3nA67Ui1u5jUZGjoD2TlziA2533haZMZ+r5jIyGSMBCrvG1FxGRkEBgVBZKmV3jUZGZi0l6kh0HJ32uzQZxcG53P7RkZEWgi8yY77U4bpazbxvSJHTJI+F4yMjS0ZbEpl1W+vpoenSWK1KYgFmA7HD/8ATGRkFvRkJTEgqJFi+GtZu8WciQAkMBcOX3YPGRkDkegC2tmBYfvBNIWlkZ5g4IF7W/MxkZGliJkAmzFJ90pHUhKRs/SFETKuU56/JvKMjIaOgGp844N+8Yic1yTSDZhf84yMh1oJZ6PTF0klgopHX3ru1uh6X3hs6gS0zFUA1MAr8QLBfwLgH16RkZHPdyoesFTK1BQ5ADndvX9Y6TQrSoylBJLyVlQUoh1hyVgpuLsw6JHUxuMg8mkIBkSwU1Jsmq4PUgh/O1/QX2zhQqmlJUaiyVKAwDWTTe9kb9SO8ZGRK8MDDo1hVqQPwlKbK5izoU4J90sWt8bxCfPCE1oSHJXcu/vUu73NNsD5RkZArQPITgiU0qM0EubUlQbIOCO3WMjIyJS2wWz/2Q=="/>
          <p:cNvSpPr>
            <a:spLocks noChangeAspect="1" noChangeArrowheads="1"/>
          </p:cNvSpPr>
          <p:nvPr/>
        </p:nvSpPr>
        <p:spPr bwMode="auto">
          <a:xfrm>
            <a:off x="155575" y="-2373616"/>
            <a:ext cx="76200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1" name="Picture 5" descr="http://www.laznejachymov.cz/FileHandler.ashx?FileID=10290&amp;FormatID=14&amp;TimeStamp=20151210172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64" y="3869342"/>
            <a:ext cx="8027784" cy="265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www.termalnilaznebesenova.cz/images/koupaliste_lazne_slovensko_b_35b8d52045768ac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40218"/>
            <a:ext cx="3115220" cy="20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9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Dávky: co je moc a co je málo?</a:t>
            </a:r>
            <a:endParaRPr lang="cs-CZ" dirty="0"/>
          </a:p>
        </p:txBody>
      </p:sp>
      <p:pic>
        <p:nvPicPr>
          <p:cNvPr id="26626" name="Picture 2" descr="https://www.sujb.cz/fileadmin/sujb/imgs/aktualne/Davky_a_limity_C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6844185" cy="51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92279" y="1916832"/>
            <a:ext cx="2050625" cy="576064"/>
          </a:xfrm>
        </p:spPr>
        <p:txBody>
          <a:bodyPr>
            <a:normAutofit fontScale="77500" lnSpcReduction="20000"/>
          </a:bodyPr>
          <a:lstStyle/>
          <a:p>
            <a:pPr marL="118872" indent="0">
              <a:buNone/>
            </a:pPr>
            <a:r>
              <a:rPr lang="cs-CZ" dirty="0" smtClean="0"/>
              <a:t>www.sujb.cz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478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Citlivost organismů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28</a:t>
            </a:fld>
            <a:endParaRPr lang="cs-CZ"/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128792" cy="525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89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Principy radiační ochrany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Nikdy nelze „odstranit“ všechnu radiaci</a:t>
            </a:r>
          </a:p>
          <a:p>
            <a:endParaRPr lang="cs-CZ" dirty="0" smtClean="0"/>
          </a:p>
          <a:p>
            <a:r>
              <a:rPr lang="cs-CZ" dirty="0" smtClean="0"/>
              <a:t>Uplatňované principy:</a:t>
            </a:r>
          </a:p>
          <a:p>
            <a:pPr lvl="1"/>
            <a:r>
              <a:rPr lang="cs-CZ" dirty="0" smtClean="0"/>
              <a:t>Zdůvodnění</a:t>
            </a:r>
          </a:p>
          <a:p>
            <a:pPr lvl="2"/>
            <a:r>
              <a:rPr lang="cs-CZ" dirty="0" smtClean="0"/>
              <a:t>Jakákoli změna více užitku než škody</a:t>
            </a:r>
          </a:p>
          <a:p>
            <a:pPr lvl="1"/>
            <a:r>
              <a:rPr lang="cs-CZ" dirty="0" smtClean="0"/>
              <a:t>Optimalizace</a:t>
            </a:r>
          </a:p>
          <a:p>
            <a:pPr lvl="2"/>
            <a:r>
              <a:rPr lang="cs-CZ" dirty="0" smtClean="0"/>
              <a:t>ALARA</a:t>
            </a:r>
          </a:p>
          <a:p>
            <a:pPr lvl="1"/>
            <a:r>
              <a:rPr lang="cs-CZ" dirty="0" smtClean="0"/>
              <a:t>Limitování dávek</a:t>
            </a:r>
          </a:p>
          <a:p>
            <a:pPr lvl="2"/>
            <a:r>
              <a:rPr lang="cs-CZ" dirty="0"/>
              <a:t>n</a:t>
            </a:r>
            <a:r>
              <a:rPr lang="cs-CZ" dirty="0" smtClean="0"/>
              <a:t>epřekračovat limity (v plánovaných expozičních situacích)</a:t>
            </a:r>
          </a:p>
        </p:txBody>
      </p:sp>
    </p:spTree>
    <p:extLst>
      <p:ext uri="{BB962C8B-B14F-4D97-AF65-F5344CB8AC3E}">
        <p14:creationId xmlns:p14="http://schemas.microsoft.com/office/powerpoint/2010/main" val="269156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5191"/>
            <a:ext cx="7787208" cy="410208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Základní pojmy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Radioaktivita kolem nás – cesty ozáření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Veličiny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Biologické účinky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Principy radiační ochrany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Legislativa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Příklady zdrojů</a:t>
            </a:r>
          </a:p>
          <a:p>
            <a:pPr>
              <a:lnSpc>
                <a:spcPct val="15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994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Principy radiační ochrany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556792"/>
            <a:ext cx="8229600" cy="4625609"/>
          </a:xfrm>
        </p:spPr>
        <p:txBody>
          <a:bodyPr>
            <a:normAutofit/>
          </a:bodyPr>
          <a:lstStyle/>
          <a:p>
            <a:r>
              <a:rPr lang="en-US" dirty="0" smtClean="0"/>
              <a:t>Z</a:t>
            </a:r>
            <a:r>
              <a:rPr lang="cs-CZ" dirty="0" err="1" smtClean="0"/>
              <a:t>ákladní</a:t>
            </a:r>
            <a:r>
              <a:rPr lang="cs-CZ" dirty="0" smtClean="0"/>
              <a:t> způsoby ochrany před zářením</a:t>
            </a:r>
          </a:p>
          <a:p>
            <a:pPr lvl="1"/>
            <a:r>
              <a:rPr lang="cs-CZ" dirty="0" smtClean="0"/>
              <a:t>Čas</a:t>
            </a:r>
          </a:p>
          <a:p>
            <a:pPr lvl="1"/>
            <a:r>
              <a:rPr lang="cs-CZ" dirty="0" smtClean="0"/>
              <a:t>Vzdálenost</a:t>
            </a:r>
          </a:p>
          <a:p>
            <a:pPr lvl="1"/>
            <a:r>
              <a:rPr lang="cs-CZ" dirty="0" smtClean="0"/>
              <a:t>Stínění</a:t>
            </a:r>
            <a:endParaRPr lang="cs-CZ" dirty="0"/>
          </a:p>
        </p:txBody>
      </p:sp>
      <p:pic>
        <p:nvPicPr>
          <p:cNvPr id="10242" name="Picture 2" descr="C:\data\shield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196" y="2230498"/>
            <a:ext cx="3417038" cy="439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ata\OPVK\shiel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824536" cy="360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18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Principy radiační ochrany</a:t>
            </a:r>
            <a:endParaRPr lang="cs-CZ" dirty="0"/>
          </a:p>
        </p:txBody>
      </p:sp>
      <p:pic>
        <p:nvPicPr>
          <p:cNvPr id="4" name="Picture 4" descr="http://gakuran.com/eng/wp-content/uploads/2011/03/Radiation-550x3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056784" cy="420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9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Legislativa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18/1997 Sb., 307/2002 Sb.</a:t>
            </a:r>
          </a:p>
          <a:p>
            <a:r>
              <a:rPr lang="cs-CZ" dirty="0" smtClean="0"/>
              <a:t>263/2016 Sb., 422/2016 Sb.</a:t>
            </a:r>
          </a:p>
          <a:p>
            <a:r>
              <a:rPr lang="cs-CZ" dirty="0" smtClean="0"/>
              <a:t>Stanovení povinností pro VŠECHNY občany</a:t>
            </a:r>
          </a:p>
          <a:p>
            <a:pPr lvl="1"/>
            <a:r>
              <a:rPr lang="cs-CZ" dirty="0" smtClean="0"/>
              <a:t>Neprodleně hlásit</a:t>
            </a:r>
          </a:p>
          <a:p>
            <a:pPr lvl="2"/>
            <a:r>
              <a:rPr lang="cs-CZ" dirty="0" smtClean="0"/>
              <a:t>nález jaderného materiálu nebo zdroje IZ (i jen v případě podezření) – SUJB/PČR</a:t>
            </a:r>
          </a:p>
          <a:p>
            <a:pPr lvl="2"/>
            <a:r>
              <a:rPr lang="cs-CZ" dirty="0" smtClean="0"/>
              <a:t>vznik nehodové expoziční situace – SÚJB/PČR</a:t>
            </a:r>
          </a:p>
          <a:p>
            <a:pPr lvl="2"/>
            <a:r>
              <a:rPr lang="cs-CZ" dirty="0" smtClean="0"/>
              <a:t>skutečnost, která by mohla vést nebo vede k ozáření fyzické osoby ohrožující její zdraví nebo život - SÚJB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42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Kategorizace</a:t>
            </a:r>
            <a:r>
              <a:rPr lang="en-US" dirty="0" smtClean="0"/>
              <a:t> </a:t>
            </a:r>
            <a:r>
              <a:rPr lang="en-US" dirty="0" err="1" smtClean="0"/>
              <a:t>pracovn</a:t>
            </a:r>
            <a:r>
              <a:rPr lang="cs-CZ" dirty="0" err="1" smtClean="0"/>
              <a:t>íků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5191"/>
            <a:ext cx="8363272" cy="4625609"/>
          </a:xfrm>
        </p:spPr>
        <p:txBody>
          <a:bodyPr>
            <a:normAutofit/>
          </a:bodyPr>
          <a:lstStyle/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cs-CZ" dirty="0" smtClean="0"/>
              <a:t>Radiační pracovník</a:t>
            </a:r>
          </a:p>
          <a:p>
            <a:pPr marL="118872" lvl="1" indent="0"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r>
              <a:rPr lang="cs-CZ" dirty="0"/>
              <a:t> </a:t>
            </a:r>
            <a:r>
              <a:rPr lang="cs-CZ" dirty="0" smtClean="0"/>
              <a:t>     = v </a:t>
            </a:r>
            <a:r>
              <a:rPr lang="cs-CZ" dirty="0"/>
              <a:t>rámci výkonu svého </a:t>
            </a:r>
            <a:r>
              <a:rPr lang="cs-CZ" dirty="0" smtClean="0"/>
              <a:t>povolání</a:t>
            </a:r>
            <a:br>
              <a:rPr lang="cs-CZ" dirty="0" smtClean="0"/>
            </a:br>
            <a:r>
              <a:rPr lang="cs-CZ" dirty="0" smtClean="0"/>
              <a:t>          </a:t>
            </a:r>
            <a:r>
              <a:rPr lang="cs-CZ" dirty="0"/>
              <a:t>vystaven IZ </a:t>
            </a:r>
            <a:endParaRPr lang="cs-CZ" dirty="0" smtClean="0"/>
          </a:p>
          <a:p>
            <a:pPr lvl="1"/>
            <a:r>
              <a:rPr lang="cs-CZ" sz="2600" dirty="0"/>
              <a:t>Pravidelné školení</a:t>
            </a:r>
          </a:p>
          <a:p>
            <a:pPr lvl="1"/>
            <a:r>
              <a:rPr lang="cs-CZ" sz="2600" dirty="0"/>
              <a:t>Pravidelné lékařské prohlídky</a:t>
            </a: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cs-CZ" dirty="0"/>
          </a:p>
          <a:p>
            <a:r>
              <a:rPr lang="cs-CZ" sz="2800" dirty="0" smtClean="0"/>
              <a:t>Kategorie</a:t>
            </a:r>
          </a:p>
          <a:p>
            <a:pPr lvl="1"/>
            <a:r>
              <a:rPr lang="cs-CZ" sz="2400" dirty="0" smtClean="0"/>
              <a:t>A: efektivní dávka za rok </a:t>
            </a:r>
            <a:r>
              <a:rPr lang="en-US" sz="2400" dirty="0" smtClean="0"/>
              <a:t>&gt; 6mSv</a:t>
            </a:r>
            <a:endParaRPr lang="cs-CZ" sz="2400" dirty="0" smtClean="0"/>
          </a:p>
          <a:p>
            <a:pPr lvl="1"/>
            <a:r>
              <a:rPr lang="cs-CZ" sz="2400" dirty="0" smtClean="0"/>
              <a:t>B: </a:t>
            </a:r>
            <a:r>
              <a:rPr lang="en-US" sz="2400" dirty="0" smtClean="0"/>
              <a:t>v</a:t>
            </a:r>
            <a:r>
              <a:rPr lang="cs-CZ" sz="2400" dirty="0" err="1" smtClean="0"/>
              <a:t>šichni</a:t>
            </a:r>
            <a:r>
              <a:rPr lang="cs-CZ" sz="2400" dirty="0" smtClean="0"/>
              <a:t> ostatní</a:t>
            </a:r>
            <a:endParaRPr lang="cs-CZ" sz="2400" dirty="0"/>
          </a:p>
          <a:p>
            <a:endParaRPr lang="cs-CZ" dirty="0" smtClean="0"/>
          </a:p>
        </p:txBody>
      </p:sp>
      <p:pic>
        <p:nvPicPr>
          <p:cNvPr id="4" name="Picture 2" descr="https://www.orau.org/ptp/collection/hpposters/reag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19663"/>
            <a:ext cx="3203848" cy="530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4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Limity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8594386"/>
              </p:ext>
            </p:extLst>
          </p:nvPr>
        </p:nvGraphicFramePr>
        <p:xfrm>
          <a:off x="1547664" y="2420888"/>
          <a:ext cx="5904656" cy="32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9944"/>
                <a:gridCol w="2804712"/>
              </a:tblGrid>
              <a:tr h="540000">
                <a:tc>
                  <a:txBody>
                    <a:bodyPr/>
                    <a:lstStyle/>
                    <a:p>
                      <a:r>
                        <a:rPr lang="cs-CZ" sz="2100" dirty="0" smtClean="0"/>
                        <a:t>Efektivní dávka</a:t>
                      </a:r>
                      <a:endParaRPr lang="cs-CZ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 smtClean="0"/>
                        <a:t>za</a:t>
                      </a:r>
                      <a:r>
                        <a:rPr lang="cs-CZ" sz="2100" baseline="0" dirty="0" smtClean="0"/>
                        <a:t> rok</a:t>
                      </a:r>
                      <a:endParaRPr lang="cs-CZ" sz="2100" dirty="0"/>
                    </a:p>
                  </a:txBody>
                  <a:tcPr/>
                </a:tc>
              </a:tr>
              <a:tr h="54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Radiační pracovníci</a:t>
                      </a:r>
                      <a:endParaRPr lang="cs-CZ" sz="21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 smtClean="0"/>
                        <a:t>20 </a:t>
                      </a:r>
                      <a:r>
                        <a:rPr lang="cs-CZ" sz="2100" dirty="0" err="1" smtClean="0"/>
                        <a:t>mSv</a:t>
                      </a:r>
                      <a:endParaRPr lang="cs-CZ" sz="2100" dirty="0"/>
                    </a:p>
                  </a:txBody>
                  <a:tcPr anchor="ctr"/>
                </a:tc>
              </a:tr>
              <a:tr h="54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Obyvatelstvo</a:t>
                      </a:r>
                      <a:endParaRPr lang="cs-CZ" sz="21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 smtClean="0"/>
                        <a:t>1 </a:t>
                      </a:r>
                      <a:r>
                        <a:rPr lang="cs-CZ" sz="2100" dirty="0" err="1" smtClean="0"/>
                        <a:t>mSv</a:t>
                      </a:r>
                      <a:endParaRPr lang="cs-CZ" sz="2100" dirty="0"/>
                    </a:p>
                  </a:txBody>
                  <a:tcPr anchor="ctr"/>
                </a:tc>
              </a:tr>
              <a:tr h="54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100" dirty="0" smtClean="0"/>
                        <a:t>Příklad nové instalace:</a:t>
                      </a:r>
                      <a:endParaRPr lang="cs-CZ" sz="21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100" dirty="0"/>
                    </a:p>
                  </a:txBody>
                  <a:tcPr anchor="ctr"/>
                </a:tc>
              </a:tr>
              <a:tr h="54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ELI design: pracovníci</a:t>
                      </a:r>
                      <a:endParaRPr lang="cs-CZ" sz="21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 smtClean="0"/>
                        <a:t>1 </a:t>
                      </a:r>
                      <a:r>
                        <a:rPr lang="cs-CZ" sz="2100" dirty="0" err="1" smtClean="0"/>
                        <a:t>mSv</a:t>
                      </a:r>
                      <a:endParaRPr lang="cs-CZ" sz="2100" dirty="0"/>
                    </a:p>
                  </a:txBody>
                  <a:tcPr anchor="ctr"/>
                </a:tc>
              </a:tr>
              <a:tr h="54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ELI design: veřejnost</a:t>
                      </a:r>
                      <a:endParaRPr lang="cs-CZ" sz="21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100" dirty="0" smtClean="0"/>
                        <a:t>0,1 </a:t>
                      </a:r>
                      <a:r>
                        <a:rPr lang="cs-CZ" sz="2100" dirty="0" err="1" smtClean="0"/>
                        <a:t>mSv</a:t>
                      </a:r>
                      <a:endParaRPr lang="cs-CZ" sz="21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90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Značení</a:t>
            </a:r>
            <a:endParaRPr lang="cs-CZ" dirty="0"/>
          </a:p>
        </p:txBody>
      </p:sp>
      <p:pic>
        <p:nvPicPr>
          <p:cNvPr id="4" name="Picture 2" descr="http://upload.wikimedia.org/wikipedia/commons/thumb/3/35/Logo_iso_radiation.svg/716px-Logo_iso_radiation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4542167" cy="376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ttp://upload.wikimedia.org/wikipedia/commons/thumb/b/b5/Radioactive.svg/600px-Radioactiv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64191"/>
            <a:ext cx="3863330" cy="338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21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164" y="188640"/>
            <a:ext cx="8435280" cy="1252728"/>
          </a:xfrm>
        </p:spPr>
        <p:txBody>
          <a:bodyPr>
            <a:normAutofit/>
          </a:bodyPr>
          <a:lstStyle/>
          <a:p>
            <a:r>
              <a:rPr lang="cs-CZ" dirty="0" smtClean="0"/>
              <a:t>Sledované a Kontrolované pásmo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9049" y="1556792"/>
            <a:ext cx="8435280" cy="4625609"/>
          </a:xfrm>
        </p:spPr>
        <p:txBody>
          <a:bodyPr/>
          <a:lstStyle/>
          <a:p>
            <a:r>
              <a:rPr lang="cs-CZ" sz="2800" dirty="0" smtClean="0"/>
              <a:t>Ucelená, jednoznačně určená část pracoviště</a:t>
            </a:r>
          </a:p>
          <a:p>
            <a:endParaRPr lang="cs-CZ" sz="2800" dirty="0" smtClean="0"/>
          </a:p>
          <a:p>
            <a:r>
              <a:rPr lang="cs-CZ" sz="2800" dirty="0"/>
              <a:t>Podle stupně </a:t>
            </a:r>
            <a:r>
              <a:rPr lang="cs-CZ" sz="2800" dirty="0" smtClean="0"/>
              <a:t>nebezpečí</a:t>
            </a:r>
          </a:p>
          <a:p>
            <a:endParaRPr lang="cs-CZ" sz="2800" dirty="0"/>
          </a:p>
          <a:p>
            <a:r>
              <a:rPr lang="cs-CZ" sz="2800" dirty="0" smtClean="0"/>
              <a:t>Podléhá soustavnému dohledu</a:t>
            </a:r>
          </a:p>
          <a:p>
            <a:pPr lvl="1"/>
            <a:r>
              <a:rPr lang="cs-CZ" dirty="0" smtClean="0"/>
              <a:t>KP: regulovaný přístup</a:t>
            </a:r>
          </a:p>
          <a:p>
            <a:pPr lvl="2"/>
            <a:r>
              <a:rPr lang="cs-CZ" dirty="0" smtClean="0"/>
              <a:t>Poučené </a:t>
            </a:r>
            <a:r>
              <a:rPr lang="cs-CZ" dirty="0"/>
              <a:t>osoby, proškolené</a:t>
            </a:r>
          </a:p>
          <a:p>
            <a:pPr lvl="2"/>
            <a:r>
              <a:rPr lang="cs-CZ" dirty="0"/>
              <a:t>Jen pracovníci kategorie A</a:t>
            </a:r>
          </a:p>
          <a:p>
            <a:pPr lvl="2"/>
            <a:r>
              <a:rPr lang="cs-CZ" dirty="0"/>
              <a:t>Ochranné pomůcky</a:t>
            </a:r>
          </a:p>
          <a:p>
            <a:pPr lvl="2"/>
            <a:r>
              <a:rPr lang="cs-CZ" dirty="0"/>
              <a:t>Osobní </a:t>
            </a:r>
            <a:r>
              <a:rPr lang="cs-CZ" dirty="0" smtClean="0"/>
              <a:t>monitorování</a:t>
            </a:r>
            <a:endParaRPr lang="cs-CZ" dirty="0"/>
          </a:p>
        </p:txBody>
      </p:sp>
      <p:pic>
        <p:nvPicPr>
          <p:cNvPr id="23554" name="Picture 2" descr="http://www.e-tabulky.cz/inshop/catalogue/products/pictures/1031P-A4_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55" y="2420888"/>
            <a:ext cx="2741974" cy="387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bezpecnostni-tabulky-shop.cz/uploads/images_products_large/3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593" y="2420888"/>
            <a:ext cx="2832711" cy="394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47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Kategorizace zdrojů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1" t="4399" r="7131" b="1789"/>
          <a:stretch/>
        </p:blipFill>
        <p:spPr bwMode="auto">
          <a:xfrm rot="5400000">
            <a:off x="4764314" y="2444598"/>
            <a:ext cx="3418761" cy="538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3"/>
            <a:ext cx="8363272" cy="5184576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podle míry ohrožení zdraví a životního prostředí</a:t>
            </a:r>
          </a:p>
          <a:p>
            <a:endParaRPr lang="cs-CZ" sz="2800" dirty="0" smtClean="0"/>
          </a:p>
          <a:p>
            <a:pPr lvl="1"/>
            <a:r>
              <a:rPr lang="cs-CZ" sz="2400" dirty="0" smtClean="0"/>
              <a:t>Nevýznamné</a:t>
            </a:r>
          </a:p>
          <a:p>
            <a:pPr lvl="1"/>
            <a:r>
              <a:rPr lang="cs-CZ" sz="2400" dirty="0" smtClean="0"/>
              <a:t>Drobné</a:t>
            </a:r>
          </a:p>
          <a:p>
            <a:pPr lvl="1"/>
            <a:r>
              <a:rPr lang="cs-CZ" sz="2400" dirty="0" smtClean="0"/>
              <a:t>Jednoduché</a:t>
            </a:r>
          </a:p>
          <a:p>
            <a:pPr lvl="1"/>
            <a:r>
              <a:rPr lang="cs-CZ" sz="2400" dirty="0" smtClean="0"/>
              <a:t>Významné</a:t>
            </a:r>
            <a:endParaRPr lang="en-US" sz="2400" dirty="0" smtClean="0"/>
          </a:p>
          <a:p>
            <a:pPr lvl="2"/>
            <a:r>
              <a:rPr lang="cs-CZ" sz="2000" dirty="0" smtClean="0"/>
              <a:t>generátory pro radioterapii, </a:t>
            </a:r>
            <a:br>
              <a:rPr lang="cs-CZ" sz="2000" dirty="0" smtClean="0"/>
            </a:br>
            <a:r>
              <a:rPr lang="cs-CZ" sz="2000" dirty="0" smtClean="0"/>
              <a:t>defektoskopy, urychlovače částic</a:t>
            </a:r>
          </a:p>
          <a:p>
            <a:pPr lvl="1"/>
            <a:r>
              <a:rPr lang="cs-CZ" sz="2400" dirty="0" smtClean="0"/>
              <a:t>Velmi významné</a:t>
            </a:r>
            <a:endParaRPr lang="en-US" sz="2400" dirty="0" smtClean="0"/>
          </a:p>
          <a:p>
            <a:pPr lvl="2"/>
            <a:r>
              <a:rPr lang="cs-CZ" sz="2000" dirty="0" smtClean="0"/>
              <a:t>jaderný reaktor</a:t>
            </a:r>
          </a:p>
        </p:txBody>
      </p:sp>
    </p:spTree>
    <p:extLst>
      <p:ext uri="{BB962C8B-B14F-4D97-AF65-F5344CB8AC3E}">
        <p14:creationId xmlns:p14="http://schemas.microsoft.com/office/powerpoint/2010/main" val="172663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Antropogenní zdroje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6856" y="1775851"/>
            <a:ext cx="8229600" cy="462560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67" y="1484784"/>
            <a:ext cx="3234543" cy="273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ipp.cas.cz/miranda2/export/sitesavcr/ufp/sys/galerie-obrazky/COMPASS_at_IPP_lef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7"/>
          <a:stretch/>
        </p:blipFill>
        <p:spPr bwMode="auto">
          <a:xfrm>
            <a:off x="4801096" y="1484784"/>
            <a:ext cx="337130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ama nů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70" y="4287084"/>
            <a:ext cx="3162535" cy="235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t sken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t="10617" r="10513" b="10729"/>
          <a:stretch/>
        </p:blipFill>
        <p:spPr bwMode="auto">
          <a:xfrm>
            <a:off x="4801096" y="4125912"/>
            <a:ext cx="3371304" cy="251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1484784"/>
            <a:ext cx="842493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Energetika: </a:t>
            </a:r>
            <a:r>
              <a:rPr lang="cs-CZ" dirty="0" smtClean="0"/>
              <a:t>fúze	                      ITER 		                        COMPASS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4088656"/>
            <a:ext cx="842493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/>
              <a:t>Lékařství</a:t>
            </a:r>
            <a:r>
              <a:rPr lang="cs-CZ" dirty="0" smtClean="0"/>
              <a:t>	: terapie (Leksellův gama nůž) 	 diagnostika (CT skener)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04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Defectos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05"/>
          <a:stretch/>
        </p:blipFill>
        <p:spPr bwMode="auto">
          <a:xfrm>
            <a:off x="726925" y="4457988"/>
            <a:ext cx="3737063" cy="293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osel.cz/_popisky/134_/13440075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58" y="1869432"/>
            <a:ext cx="3555867" cy="243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er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26" y="1504544"/>
            <a:ext cx="3726821" cy="279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Antropogenní zdroje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6856" y="1775851"/>
            <a:ext cx="8229600" cy="462560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484784"/>
            <a:ext cx="842493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Primární výzkum: urychlovače            CERN                               </a:t>
            </a:r>
            <a:r>
              <a:rPr lang="cs-CZ" dirty="0" err="1" smtClean="0"/>
              <a:t>mikrotron</a:t>
            </a:r>
            <a:r>
              <a:rPr lang="cs-CZ" dirty="0" smtClean="0"/>
              <a:t> Praha  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4088656"/>
            <a:ext cx="842493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Průmysl	            </a:t>
            </a:r>
            <a:r>
              <a:rPr lang="cs-CZ" dirty="0" err="1" smtClean="0"/>
              <a:t>dektoskopie</a:t>
            </a:r>
            <a:r>
              <a:rPr lang="cs-CZ" dirty="0" smtClean="0"/>
              <a:t>, kontrola výroby           Radiační poškození elektroniky</a:t>
            </a:r>
            <a:endParaRPr lang="en-US" dirty="0"/>
          </a:p>
        </p:txBody>
      </p:sp>
      <p:pic>
        <p:nvPicPr>
          <p:cNvPr id="1044" name="Picture 20" descr="Image result for radiation damage electron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58" y="4467335"/>
            <a:ext cx="3588412" cy="23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07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Atom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5179444"/>
            <a:ext cx="8496944" cy="1378202"/>
          </a:xfrm>
        </p:spPr>
        <p:txBody>
          <a:bodyPr numCol="2">
            <a:normAutofit fontScale="70000" lnSpcReduction="20000"/>
          </a:bodyPr>
          <a:lstStyle/>
          <a:p>
            <a:r>
              <a:rPr lang="cs-CZ" dirty="0" smtClean="0"/>
              <a:t>protonové (atomové) číslo</a:t>
            </a:r>
          </a:p>
          <a:p>
            <a:pPr lvl="1"/>
            <a:r>
              <a:rPr lang="cs-CZ" dirty="0" smtClean="0"/>
              <a:t>počet p v jádře</a:t>
            </a:r>
          </a:p>
          <a:p>
            <a:r>
              <a:rPr lang="cs-CZ" dirty="0" smtClean="0"/>
              <a:t>nukleonové číslo</a:t>
            </a:r>
          </a:p>
          <a:p>
            <a:pPr lvl="1"/>
            <a:r>
              <a:rPr lang="cs-CZ" dirty="0" smtClean="0"/>
              <a:t>počet p </a:t>
            </a:r>
            <a:r>
              <a:rPr lang="en-US" dirty="0" smtClean="0"/>
              <a:t>&amp;</a:t>
            </a:r>
            <a:r>
              <a:rPr lang="cs-CZ" dirty="0" smtClean="0"/>
              <a:t> n v jádře</a:t>
            </a:r>
          </a:p>
          <a:p>
            <a:r>
              <a:rPr lang="cs-CZ" dirty="0" smtClean="0"/>
              <a:t>izotop</a:t>
            </a:r>
          </a:p>
          <a:p>
            <a:pPr lvl="1"/>
            <a:r>
              <a:rPr lang="cs-CZ" dirty="0" smtClean="0"/>
              <a:t>stejné atomové číslo</a:t>
            </a:r>
          </a:p>
          <a:p>
            <a:r>
              <a:rPr lang="cs-CZ" dirty="0" smtClean="0"/>
              <a:t>nuklid</a:t>
            </a:r>
          </a:p>
          <a:p>
            <a:pPr lvl="1"/>
            <a:r>
              <a:rPr lang="cs-CZ" dirty="0" smtClean="0"/>
              <a:t>stejné nukleonové číslo</a:t>
            </a:r>
            <a:endParaRPr lang="cs-CZ" dirty="0"/>
          </a:p>
        </p:txBody>
      </p:sp>
      <p:pic>
        <p:nvPicPr>
          <p:cNvPr id="4100" name="Picture 4" descr="A drawing of a Lithium atom. In the middle is the nucleus, which in this case has four neutrons (blue) and three protons (red). Orbiting it are its three electron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896" y="2174533"/>
            <a:ext cx="3240360" cy="36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4" y="1547371"/>
            <a:ext cx="7704856" cy="353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37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60" y="4587205"/>
            <a:ext cx="3193687" cy="209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96" y="4345007"/>
            <a:ext cx="3539069" cy="235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article_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96" y="1772430"/>
            <a:ext cx="3539069" cy="235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eli-beams.eu/wp-content/uploads/2018/08/3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48" y="1514252"/>
            <a:ext cx="37457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Antropogenní zdroje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6856" y="1775851"/>
            <a:ext cx="8229600" cy="462560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484784"/>
            <a:ext cx="842493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Archeologie:   datování památek                               Potravinářství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4088656"/>
            <a:ext cx="842493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Sterilizace – obaly, zdravotnické prostředky        komáři v Africe</a:t>
            </a:r>
            <a:endParaRPr lang="en-US" dirty="0"/>
          </a:p>
        </p:txBody>
      </p:sp>
      <p:sp>
        <p:nvSpPr>
          <p:cNvPr id="3" name="AutoShape 6" descr="Image result for iaea mosquito radiation"/>
          <p:cNvSpPr>
            <a:spLocks noChangeAspect="1" noChangeArrowheads="1"/>
          </p:cNvSpPr>
          <p:nvPr/>
        </p:nvSpPr>
        <p:spPr bwMode="auto">
          <a:xfrm>
            <a:off x="155575" y="-2262188"/>
            <a:ext cx="706755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6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Testy jaderných zbraní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81903"/>
            <a:ext cx="6813798" cy="455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s://upload.wikimedia.org/wikipedia/commons/thumb/2/22/Types_of_nuclear_testing.svg/2000px-Types_of_nuclear_testing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84326"/>
            <a:ext cx="2644509" cy="268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meline of International Nuclear Weapons Test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6536" y="4365104"/>
            <a:ext cx="2784310" cy="2088232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4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Testy jaderných zbraní</a:t>
            </a:r>
            <a:endParaRPr lang="cs-CZ" dirty="0"/>
          </a:p>
        </p:txBody>
      </p:sp>
      <p:pic>
        <p:nvPicPr>
          <p:cNvPr id="4" name="Timeline of International Nuclear Weapons Test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1791932"/>
            <a:ext cx="4416493" cy="3312369"/>
          </a:xfrm>
          <a:prstGeom prst="rect">
            <a:avLst/>
          </a:prstGeom>
        </p:spPr>
      </p:pic>
      <p:pic>
        <p:nvPicPr>
          <p:cNvPr id="6" name="Picture 15" descr="How to tell your kids about nuclear bombs, airstrikes and and weapons of mass destruction.: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91" y="1772816"/>
            <a:ext cx="3688349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42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347225" y="53343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Isao Hashimoto: Nuclear Testing 1945-1998, 2003</a:t>
            </a:r>
          </a:p>
          <a:p>
            <a:r>
              <a:rPr lang="en-US" sz="1600" dirty="0"/>
              <a:t>https://www.youtube.com/watch?v=WAnqRQg-W0k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6989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200" dirty="0">
                <a:latin typeface="Arial" pitchFamily="34" charset="0"/>
              </a:rPr>
              <a:t>Aktivita akumulovaná z radioaktivního spadu v lidském těle v letech 1960 - </a:t>
            </a:r>
            <a:r>
              <a:rPr lang="cs-CZ" altLang="cs-CZ" sz="3200" dirty="0" smtClean="0">
                <a:latin typeface="Arial" pitchFamily="34" charset="0"/>
              </a:rPr>
              <a:t>1990</a:t>
            </a:r>
            <a:endParaRPr lang="cs-CZ" sz="3200" dirty="0"/>
          </a:p>
        </p:txBody>
      </p:sp>
      <p:pic>
        <p:nvPicPr>
          <p:cNvPr id="4" name="Picture 3" descr="m7a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32856"/>
            <a:ext cx="5688558" cy="426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97" y="2251581"/>
            <a:ext cx="9581438" cy="402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560" y="3140968"/>
            <a:ext cx="5645257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23528" y="170080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Arial" pitchFamily="34" charset="0"/>
              </a:rPr>
              <a:t>Aktivita akumulovaná z radioaktivního spadu v lidském těle v letech 1960 - 1990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17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MonRaS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1720364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https://www.sujb.cz/monitorovani-radiacni-situace/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5" y="1484784"/>
            <a:ext cx="6316663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66" y="3573016"/>
            <a:ext cx="5162118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203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ELI Beamlines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" b="1"/>
          <a:stretch/>
        </p:blipFill>
        <p:spPr bwMode="auto">
          <a:xfrm>
            <a:off x="0" y="1484784"/>
            <a:ext cx="9172208" cy="558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8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ELI = </a:t>
            </a:r>
            <a:r>
              <a:rPr lang="cs-CZ" dirty="0" err="1" smtClean="0"/>
              <a:t>Extreme</a:t>
            </a:r>
            <a:r>
              <a:rPr lang="cs-CZ" dirty="0" smtClean="0"/>
              <a:t> </a:t>
            </a:r>
            <a:r>
              <a:rPr lang="cs-CZ" dirty="0" err="1" smtClean="0"/>
              <a:t>Light</a:t>
            </a:r>
            <a:r>
              <a:rPr lang="cs-CZ" dirty="0" smtClean="0"/>
              <a:t> </a:t>
            </a:r>
            <a:r>
              <a:rPr lang="cs-CZ" dirty="0" err="1" smtClean="0"/>
              <a:t>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89756" y="1741769"/>
            <a:ext cx="8712968" cy="4639559"/>
            <a:chOff x="179512" y="1176656"/>
            <a:chExt cx="8712968" cy="4639559"/>
          </a:xfrm>
        </p:grpSpPr>
        <p:cxnSp>
          <p:nvCxnSpPr>
            <p:cNvPr id="5" name="Connecteur droit avec flèche 127"/>
            <p:cNvCxnSpPr/>
            <p:nvPr/>
          </p:nvCxnSpPr>
          <p:spPr>
            <a:xfrm>
              <a:off x="3275856" y="1556792"/>
              <a:ext cx="3312368" cy="0"/>
            </a:xfrm>
            <a:prstGeom prst="straightConnector1">
              <a:avLst/>
            </a:prstGeom>
            <a:ln>
              <a:solidFill>
                <a:srgbClr val="FF6633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avec flèche 78"/>
            <p:cNvCxnSpPr/>
            <p:nvPr/>
          </p:nvCxnSpPr>
          <p:spPr>
            <a:xfrm>
              <a:off x="323528" y="1556792"/>
              <a:ext cx="2736304" cy="0"/>
            </a:xfrm>
            <a:prstGeom prst="straightConnector1">
              <a:avLst/>
            </a:prstGeom>
            <a:ln>
              <a:solidFill>
                <a:srgbClr val="FF6633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79"/>
            <p:cNvSpPr txBox="1"/>
            <p:nvPr/>
          </p:nvSpPr>
          <p:spPr>
            <a:xfrm>
              <a:off x="1220642" y="1181262"/>
              <a:ext cx="961822" cy="46219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b" anchorCtr="0">
              <a:noAutofit/>
            </a:bodyPr>
            <a:lstStyle/>
            <a:p>
              <a:pPr algn="ctr"/>
              <a:r>
                <a:rPr lang="en-US" b="1">
                  <a:solidFill>
                    <a:srgbClr val="FF6633"/>
                  </a:solidFill>
                  <a:effectLst>
                    <a:outerShdw blurRad="50800" dist="38100" dir="2700000" algn="tl" rotWithShape="0">
                      <a:schemeClr val="tx1">
                        <a:alpha val="43000"/>
                      </a:schemeClr>
                    </a:outerShdw>
                  </a:effectLst>
                </a:rPr>
                <a:t>Joint</a:t>
              </a:r>
            </a:p>
            <a:p>
              <a:pPr algn="ctr"/>
              <a:r>
                <a:rPr lang="en-US" b="1">
                  <a:solidFill>
                    <a:srgbClr val="FF6633"/>
                  </a:solidFill>
                  <a:effectLst>
                    <a:outerShdw blurRad="50800" dist="38100" dir="2700000" algn="tl" rotWithShape="0">
                      <a:schemeClr val="tx1">
                        <a:alpha val="43000"/>
                      </a:schemeClr>
                    </a:outerShdw>
                  </a:effectLst>
                </a:rPr>
                <a:t>Initiation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79512" y="1628800"/>
              <a:ext cx="8712968" cy="3096344"/>
            </a:xfrm>
            <a:prstGeom prst="rect">
              <a:avLst/>
            </a:prstGeom>
            <a:solidFill>
              <a:schemeClr val="bg1">
                <a:lumMod val="50000"/>
                <a:alpha val="1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Connecteur droit avec flèche 82"/>
            <p:cNvCxnSpPr/>
            <p:nvPr/>
          </p:nvCxnSpPr>
          <p:spPr>
            <a:xfrm flipV="1">
              <a:off x="179512" y="4725144"/>
              <a:ext cx="8568952" cy="15490"/>
            </a:xfrm>
            <a:prstGeom prst="straightConnector1">
              <a:avLst/>
            </a:prstGeom>
            <a:ln>
              <a:solidFill>
                <a:srgbClr val="FF663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83"/>
            <p:cNvCxnSpPr/>
            <p:nvPr/>
          </p:nvCxnSpPr>
          <p:spPr>
            <a:xfrm>
              <a:off x="611560" y="4653136"/>
              <a:ext cx="0" cy="180000"/>
            </a:xfrm>
            <a:prstGeom prst="line">
              <a:avLst/>
            </a:prstGeom>
            <a:ln>
              <a:solidFill>
                <a:srgbClr val="FF66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84"/>
            <p:cNvCxnSpPr/>
            <p:nvPr/>
          </p:nvCxnSpPr>
          <p:spPr>
            <a:xfrm>
              <a:off x="1115616" y="4653136"/>
              <a:ext cx="0" cy="180000"/>
            </a:xfrm>
            <a:prstGeom prst="line">
              <a:avLst/>
            </a:prstGeom>
            <a:ln>
              <a:solidFill>
                <a:srgbClr val="FF66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85"/>
            <p:cNvCxnSpPr/>
            <p:nvPr/>
          </p:nvCxnSpPr>
          <p:spPr>
            <a:xfrm>
              <a:off x="1619672" y="4653136"/>
              <a:ext cx="0" cy="180000"/>
            </a:xfrm>
            <a:prstGeom prst="line">
              <a:avLst/>
            </a:prstGeom>
            <a:ln>
              <a:solidFill>
                <a:srgbClr val="FF66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86"/>
            <p:cNvCxnSpPr/>
            <p:nvPr/>
          </p:nvCxnSpPr>
          <p:spPr>
            <a:xfrm>
              <a:off x="2123728" y="4653136"/>
              <a:ext cx="0" cy="180000"/>
            </a:xfrm>
            <a:prstGeom prst="line">
              <a:avLst/>
            </a:prstGeom>
            <a:ln>
              <a:solidFill>
                <a:srgbClr val="FF66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87"/>
            <p:cNvCxnSpPr/>
            <p:nvPr/>
          </p:nvCxnSpPr>
          <p:spPr>
            <a:xfrm>
              <a:off x="2627784" y="4658578"/>
              <a:ext cx="0" cy="180000"/>
            </a:xfrm>
            <a:prstGeom prst="line">
              <a:avLst/>
            </a:prstGeom>
            <a:ln>
              <a:solidFill>
                <a:srgbClr val="FF66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88"/>
            <p:cNvCxnSpPr/>
            <p:nvPr/>
          </p:nvCxnSpPr>
          <p:spPr>
            <a:xfrm>
              <a:off x="3635896" y="4643088"/>
              <a:ext cx="0" cy="180000"/>
            </a:xfrm>
            <a:prstGeom prst="line">
              <a:avLst/>
            </a:prstGeom>
            <a:ln>
              <a:solidFill>
                <a:srgbClr val="FF66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89"/>
            <p:cNvCxnSpPr/>
            <p:nvPr/>
          </p:nvCxnSpPr>
          <p:spPr>
            <a:xfrm>
              <a:off x="4139952" y="4643088"/>
              <a:ext cx="0" cy="180000"/>
            </a:xfrm>
            <a:prstGeom prst="line">
              <a:avLst/>
            </a:prstGeom>
            <a:ln>
              <a:solidFill>
                <a:srgbClr val="FF66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90"/>
            <p:cNvCxnSpPr/>
            <p:nvPr/>
          </p:nvCxnSpPr>
          <p:spPr>
            <a:xfrm>
              <a:off x="4659496" y="4643088"/>
              <a:ext cx="0" cy="180000"/>
            </a:xfrm>
            <a:prstGeom prst="line">
              <a:avLst/>
            </a:prstGeom>
            <a:ln>
              <a:solidFill>
                <a:srgbClr val="FF66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91"/>
            <p:cNvCxnSpPr/>
            <p:nvPr/>
          </p:nvCxnSpPr>
          <p:spPr>
            <a:xfrm>
              <a:off x="5163552" y="4643088"/>
              <a:ext cx="0" cy="180000"/>
            </a:xfrm>
            <a:prstGeom prst="line">
              <a:avLst/>
            </a:prstGeom>
            <a:ln>
              <a:solidFill>
                <a:srgbClr val="FF66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92"/>
            <p:cNvCxnSpPr/>
            <p:nvPr/>
          </p:nvCxnSpPr>
          <p:spPr>
            <a:xfrm>
              <a:off x="5667608" y="4643088"/>
              <a:ext cx="0" cy="180000"/>
            </a:xfrm>
            <a:prstGeom prst="line">
              <a:avLst/>
            </a:prstGeom>
            <a:ln>
              <a:solidFill>
                <a:srgbClr val="FF66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93"/>
            <p:cNvCxnSpPr/>
            <p:nvPr/>
          </p:nvCxnSpPr>
          <p:spPr>
            <a:xfrm>
              <a:off x="6171664" y="4643088"/>
              <a:ext cx="0" cy="180000"/>
            </a:xfrm>
            <a:prstGeom prst="line">
              <a:avLst/>
            </a:prstGeom>
            <a:ln>
              <a:solidFill>
                <a:srgbClr val="FF66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94"/>
            <p:cNvCxnSpPr/>
            <p:nvPr/>
          </p:nvCxnSpPr>
          <p:spPr>
            <a:xfrm>
              <a:off x="7195264" y="4637646"/>
              <a:ext cx="0" cy="180000"/>
            </a:xfrm>
            <a:prstGeom prst="line">
              <a:avLst/>
            </a:prstGeom>
            <a:ln>
              <a:solidFill>
                <a:srgbClr val="FF66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95"/>
            <p:cNvSpPr txBox="1"/>
            <p:nvPr/>
          </p:nvSpPr>
          <p:spPr>
            <a:xfrm>
              <a:off x="566968" y="4812642"/>
              <a:ext cx="5562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FF6633"/>
                  </a:solidFill>
                </a:rPr>
                <a:t>2006</a:t>
              </a:r>
            </a:p>
          </p:txBody>
        </p:sp>
        <p:sp>
          <p:nvSpPr>
            <p:cNvPr id="23" name="ZoneTexte 96"/>
            <p:cNvSpPr txBox="1"/>
            <p:nvPr/>
          </p:nvSpPr>
          <p:spPr>
            <a:xfrm>
              <a:off x="1115616" y="4812642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FF6633"/>
                  </a:solidFill>
                </a:rPr>
                <a:t>2007</a:t>
              </a:r>
            </a:p>
          </p:txBody>
        </p:sp>
        <p:sp>
          <p:nvSpPr>
            <p:cNvPr id="24" name="ZoneTexte 97"/>
            <p:cNvSpPr txBox="1"/>
            <p:nvPr/>
          </p:nvSpPr>
          <p:spPr>
            <a:xfrm>
              <a:off x="3131840" y="4812642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FF6633"/>
                  </a:solidFill>
                </a:rPr>
                <a:t>2011</a:t>
              </a:r>
            </a:p>
          </p:txBody>
        </p:sp>
        <p:sp>
          <p:nvSpPr>
            <p:cNvPr id="25" name="ZoneTexte 98"/>
            <p:cNvSpPr txBox="1"/>
            <p:nvPr/>
          </p:nvSpPr>
          <p:spPr>
            <a:xfrm>
              <a:off x="4139952" y="4812642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FF6633"/>
                  </a:solidFill>
                </a:rPr>
                <a:t>2013</a:t>
              </a:r>
            </a:p>
          </p:txBody>
        </p:sp>
        <p:sp>
          <p:nvSpPr>
            <p:cNvPr id="26" name="ZoneTexte 99"/>
            <p:cNvSpPr txBox="1"/>
            <p:nvPr/>
          </p:nvSpPr>
          <p:spPr>
            <a:xfrm>
              <a:off x="6183592" y="4798987"/>
              <a:ext cx="5514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6633"/>
                  </a:solidFill>
                </a:rPr>
                <a:t>201</a:t>
              </a:r>
              <a:r>
                <a:rPr lang="cs-CZ" sz="1400" b="1" dirty="0" smtClean="0">
                  <a:solidFill>
                    <a:srgbClr val="FF6633"/>
                  </a:solidFill>
                </a:rPr>
                <a:t>8</a:t>
              </a:r>
              <a:endParaRPr lang="en-US" sz="1400" b="1" dirty="0">
                <a:solidFill>
                  <a:srgbClr val="FF6633"/>
                </a:solidFill>
              </a:endParaRPr>
            </a:p>
          </p:txBody>
        </p:sp>
        <p:cxnSp>
          <p:nvCxnSpPr>
            <p:cNvPr id="27" name="Connecteur droit 100"/>
            <p:cNvCxnSpPr/>
            <p:nvPr/>
          </p:nvCxnSpPr>
          <p:spPr>
            <a:xfrm>
              <a:off x="7668344" y="4643088"/>
              <a:ext cx="0" cy="180000"/>
            </a:xfrm>
            <a:prstGeom prst="line">
              <a:avLst/>
            </a:prstGeom>
            <a:ln>
              <a:solidFill>
                <a:srgbClr val="FF66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101"/>
            <p:cNvCxnSpPr/>
            <p:nvPr/>
          </p:nvCxnSpPr>
          <p:spPr>
            <a:xfrm>
              <a:off x="3131840" y="1556792"/>
              <a:ext cx="0" cy="3888432"/>
            </a:xfrm>
            <a:prstGeom prst="line">
              <a:avLst/>
            </a:prstGeom>
            <a:ln w="12700" cmpd="sng">
              <a:solidFill>
                <a:srgbClr val="FF663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102"/>
            <p:cNvCxnSpPr/>
            <p:nvPr/>
          </p:nvCxnSpPr>
          <p:spPr>
            <a:xfrm>
              <a:off x="6691208" y="1556792"/>
              <a:ext cx="0" cy="3888432"/>
            </a:xfrm>
            <a:prstGeom prst="line">
              <a:avLst/>
            </a:prstGeom>
            <a:ln w="12700" cmpd="sng">
              <a:solidFill>
                <a:srgbClr val="FF663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103"/>
            <p:cNvCxnSpPr/>
            <p:nvPr/>
          </p:nvCxnSpPr>
          <p:spPr>
            <a:xfrm>
              <a:off x="3131840" y="4653136"/>
              <a:ext cx="0" cy="180000"/>
            </a:xfrm>
            <a:prstGeom prst="line">
              <a:avLst/>
            </a:prstGeom>
            <a:ln>
              <a:solidFill>
                <a:srgbClr val="FF66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104"/>
            <p:cNvCxnSpPr/>
            <p:nvPr/>
          </p:nvCxnSpPr>
          <p:spPr>
            <a:xfrm>
              <a:off x="6691208" y="4643088"/>
              <a:ext cx="0" cy="180000"/>
            </a:xfrm>
            <a:prstGeom prst="line">
              <a:avLst/>
            </a:prstGeom>
            <a:ln>
              <a:solidFill>
                <a:srgbClr val="FF66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421080" y="2852936"/>
              <a:ext cx="792088" cy="360040"/>
            </a:xfrm>
            <a:prstGeom prst="rect">
              <a:avLst/>
            </a:prstGeom>
            <a:solidFill>
              <a:srgbClr val="000090"/>
            </a:solidFill>
            <a:effectLst>
              <a:outerShdw blurRad="40000" dist="23000" dir="5400000" rotWithShape="0">
                <a:srgbClr val="00009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ESFRI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85176" y="2852936"/>
              <a:ext cx="1800200" cy="3600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ELI-PP</a:t>
              </a:r>
            </a:p>
          </p:txBody>
        </p:sp>
        <p:cxnSp>
          <p:nvCxnSpPr>
            <p:cNvPr id="34" name="AutoShape 4"/>
            <p:cNvCxnSpPr>
              <a:cxnSpLocks noChangeShapeType="1"/>
              <a:endCxn id="41" idx="1"/>
            </p:cNvCxnSpPr>
            <p:nvPr/>
          </p:nvCxnSpPr>
          <p:spPr bwMode="auto">
            <a:xfrm flipV="1">
              <a:off x="3109565" y="2999160"/>
              <a:ext cx="576262" cy="6350"/>
            </a:xfrm>
            <a:prstGeom prst="curvedConnector3">
              <a:avLst>
                <a:gd name="adj1" fmla="val 49861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5" name="AutoShape 5"/>
            <p:cNvCxnSpPr>
              <a:cxnSpLocks noChangeShapeType="1"/>
              <a:endCxn id="39" idx="1"/>
            </p:cNvCxnSpPr>
            <p:nvPr/>
          </p:nvCxnSpPr>
          <p:spPr bwMode="auto">
            <a:xfrm>
              <a:off x="3109565" y="3005510"/>
              <a:ext cx="641350" cy="908050"/>
            </a:xfrm>
            <a:prstGeom prst="curvedConnector3">
              <a:avLst>
                <a:gd name="adj1" fmla="val 4975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6" name="AutoShape 7"/>
            <p:cNvCxnSpPr>
              <a:cxnSpLocks noChangeShapeType="1"/>
              <a:stCxn id="40" idx="3"/>
            </p:cNvCxnSpPr>
            <p:nvPr/>
          </p:nvCxnSpPr>
          <p:spPr bwMode="auto">
            <a:xfrm>
              <a:off x="6000402" y="2073647"/>
              <a:ext cx="731838" cy="923925"/>
            </a:xfrm>
            <a:prstGeom prst="curvedConnector3">
              <a:avLst>
                <a:gd name="adj1" fmla="val 49894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AutoShape 8"/>
            <p:cNvCxnSpPr>
              <a:cxnSpLocks noChangeShapeType="1"/>
              <a:stCxn id="41" idx="3"/>
            </p:cNvCxnSpPr>
            <p:nvPr/>
          </p:nvCxnSpPr>
          <p:spPr bwMode="auto">
            <a:xfrm flipV="1">
              <a:off x="5906740" y="2997572"/>
              <a:ext cx="825500" cy="1588"/>
            </a:xfrm>
            <a:prstGeom prst="curvedConnector3">
              <a:avLst>
                <a:gd name="adj1" fmla="val 49806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AutoShape 9"/>
            <p:cNvCxnSpPr>
              <a:cxnSpLocks noChangeShapeType="1"/>
              <a:endCxn id="40" idx="1"/>
            </p:cNvCxnSpPr>
            <p:nvPr/>
          </p:nvCxnSpPr>
          <p:spPr bwMode="auto">
            <a:xfrm flipV="1">
              <a:off x="3109565" y="2073647"/>
              <a:ext cx="671512" cy="931863"/>
            </a:xfrm>
            <a:prstGeom prst="curvedConnector3">
              <a:avLst>
                <a:gd name="adj1" fmla="val 49880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9" name="Rectangle 10"/>
            <p:cNvSpPr>
              <a:spLocks noChangeArrowheads="1"/>
            </p:cNvSpPr>
            <p:nvPr/>
          </p:nvSpPr>
          <p:spPr bwMode="auto">
            <a:xfrm>
              <a:off x="3750915" y="3750047"/>
              <a:ext cx="2219325" cy="327025"/>
            </a:xfrm>
            <a:prstGeom prst="rect">
              <a:avLst/>
            </a:prstGeom>
            <a:solidFill>
              <a:srgbClr val="CC0000"/>
            </a:solidFill>
            <a:ln w="9525">
              <a:miter lim="800000"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flatTx/>
            </a:bodyPr>
            <a:lstStyle/>
            <a:p>
              <a:pPr algn="ctr" defTabSz="828327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r>
                <a:rPr lang="en-US" b="1">
                  <a:solidFill>
                    <a:schemeClr val="bg1"/>
                  </a:solidFill>
                  <a:latin typeface="Verdana"/>
                  <a:cs typeface="Verdana"/>
                </a:rPr>
                <a:t>ELI-NP</a:t>
              </a:r>
            </a:p>
          </p:txBody>
        </p:sp>
        <p:sp>
          <p:nvSpPr>
            <p:cNvPr id="40" name="Rectangle 11"/>
            <p:cNvSpPr>
              <a:spLocks noChangeArrowheads="1"/>
            </p:cNvSpPr>
            <p:nvPr/>
          </p:nvSpPr>
          <p:spPr bwMode="auto">
            <a:xfrm>
              <a:off x="3781077" y="1910135"/>
              <a:ext cx="2219325" cy="327025"/>
            </a:xfrm>
            <a:prstGeom prst="rect">
              <a:avLst/>
            </a:prstGeom>
            <a:solidFill>
              <a:srgbClr val="FFCC00"/>
            </a:solidFill>
            <a:ln w="9525">
              <a:miter lim="800000"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flatTx/>
            </a:bodyPr>
            <a:lstStyle/>
            <a:p>
              <a:pPr algn="ctr" defTabSz="828327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r>
                <a:rPr lang="en-US" b="1">
                  <a:solidFill>
                    <a:schemeClr val="bg1"/>
                  </a:solidFill>
                  <a:latin typeface="Verdana"/>
                  <a:cs typeface="Verdana"/>
                </a:rPr>
                <a:t>ELI-Beamlines</a:t>
              </a:r>
            </a:p>
          </p:txBody>
        </p: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3685827" y="2835647"/>
              <a:ext cx="2220913" cy="327025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flatTx/>
            </a:bodyPr>
            <a:lstStyle/>
            <a:p>
              <a:pPr algn="ctr" defTabSz="828327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r>
                <a:rPr lang="en-US" b="1">
                  <a:solidFill>
                    <a:schemeClr val="bg1"/>
                  </a:solidFill>
                  <a:latin typeface="Verdana"/>
                  <a:cs typeface="Verdana"/>
                </a:rPr>
                <a:t>ELI-ALPS</a:t>
              </a:r>
            </a:p>
          </p:txBody>
        </p:sp>
        <p:cxnSp>
          <p:nvCxnSpPr>
            <p:cNvPr id="42" name="AutoShape 49"/>
            <p:cNvCxnSpPr>
              <a:cxnSpLocks noChangeShapeType="1"/>
              <a:stCxn id="39" idx="3"/>
            </p:cNvCxnSpPr>
            <p:nvPr/>
          </p:nvCxnSpPr>
          <p:spPr bwMode="auto">
            <a:xfrm flipV="1">
              <a:off x="5970240" y="2997572"/>
              <a:ext cx="762000" cy="915988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3" name="Connecteur droit 116"/>
            <p:cNvCxnSpPr/>
            <p:nvPr/>
          </p:nvCxnSpPr>
          <p:spPr>
            <a:xfrm>
              <a:off x="8172400" y="4653136"/>
              <a:ext cx="0" cy="180000"/>
            </a:xfrm>
            <a:prstGeom prst="line">
              <a:avLst/>
            </a:prstGeom>
            <a:ln>
              <a:solidFill>
                <a:srgbClr val="FF66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AutoShape 50"/>
            <p:cNvSpPr>
              <a:spLocks noChangeArrowheads="1"/>
            </p:cNvSpPr>
            <p:nvPr/>
          </p:nvSpPr>
          <p:spPr bwMode="auto">
            <a:xfrm>
              <a:off x="6780783" y="2252663"/>
              <a:ext cx="2039689" cy="1501775"/>
            </a:xfrm>
            <a:prstGeom prst="rightArrow">
              <a:avLst>
                <a:gd name="adj1" fmla="val 69806"/>
                <a:gd name="adj2" fmla="val 35470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0000"/>
                </a:gs>
              </a:gsLst>
              <a:path path="rect">
                <a:fillToRect l="50000" t="50000" r="50000" b="50000"/>
              </a:path>
            </a:gradFill>
            <a:ln w="9525">
              <a:miter lim="800000"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CC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>
              <a:flatTx/>
            </a:bodyPr>
            <a:lstStyle/>
            <a:p>
              <a:pPr algn="ctr" defTabSz="828327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r>
                <a:rPr lang="en-US" sz="3300" dirty="0">
                  <a:solidFill>
                    <a:schemeClr val="bg1"/>
                  </a:solidFill>
                  <a:latin typeface="Verdana"/>
                  <a:cs typeface="Verdana"/>
                </a:rPr>
                <a:t>ELI</a:t>
              </a:r>
            </a:p>
          </p:txBody>
        </p:sp>
        <p:sp>
          <p:nvSpPr>
            <p:cNvPr id="45" name="AutoShape 30"/>
            <p:cNvSpPr>
              <a:spLocks noChangeArrowheads="1"/>
            </p:cNvSpPr>
            <p:nvPr/>
          </p:nvSpPr>
          <p:spPr bwMode="auto">
            <a:xfrm>
              <a:off x="4211960" y="5257800"/>
              <a:ext cx="2449488" cy="522288"/>
            </a:xfrm>
            <a:prstGeom prst="rightArrow">
              <a:avLst>
                <a:gd name="adj1" fmla="val 61028"/>
                <a:gd name="adj2" fmla="val 48209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9933"/>
                </a:gs>
              </a:gsLst>
              <a:lin ang="0" scaled="1"/>
            </a:gradFill>
            <a:ln w="936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1639" tIns="42452" rIns="81639" bIns="42452" anchor="ctr"/>
            <a:lstStyle/>
            <a:p>
              <a:pPr algn="ctr" defTabSz="414164">
                <a:lnSpc>
                  <a:spcPct val="93000"/>
                </a:lnSpc>
                <a:buSzPct val="100000"/>
                <a:tabLst>
                  <a:tab pos="0" algn="l"/>
                  <a:tab pos="414164" algn="l"/>
                  <a:tab pos="828327" algn="l"/>
                  <a:tab pos="1244078" algn="l"/>
                  <a:tab pos="1658241" algn="l"/>
                  <a:tab pos="2072404" algn="l"/>
                  <a:tab pos="2486567" algn="l"/>
                  <a:tab pos="2902317" algn="l"/>
                  <a:tab pos="3316481" algn="l"/>
                  <a:tab pos="3730645" algn="l"/>
                  <a:tab pos="4144808" algn="l"/>
                  <a:tab pos="4560559" algn="l"/>
                  <a:tab pos="4974723" algn="l"/>
                  <a:tab pos="5388885" algn="l"/>
                  <a:tab pos="5803049" algn="l"/>
                  <a:tab pos="6218799" algn="l"/>
                  <a:tab pos="6632964" algn="l"/>
                  <a:tab pos="7047127" algn="l"/>
                  <a:tab pos="7461290" algn="l"/>
                  <a:tab pos="7877040" algn="l"/>
                  <a:tab pos="8291204" algn="l"/>
                </a:tabLst>
                <a:defRPr/>
              </a:pPr>
              <a:r>
                <a:rPr lang="en-US" b="1">
                  <a:solidFill>
                    <a:srgbClr val="FF0000"/>
                  </a:solidFill>
                  <a:latin typeface="Verdana"/>
                  <a:cs typeface="Verdana"/>
                </a:rPr>
                <a:t>ELI-DC AISBL</a:t>
              </a:r>
            </a:p>
          </p:txBody>
        </p:sp>
        <p:sp>
          <p:nvSpPr>
            <p:cNvPr id="46" name="Line 31"/>
            <p:cNvSpPr>
              <a:spLocks noChangeShapeType="1"/>
            </p:cNvSpPr>
            <p:nvPr/>
          </p:nvSpPr>
          <p:spPr bwMode="auto">
            <a:xfrm flipV="1">
              <a:off x="3203848" y="5517232"/>
              <a:ext cx="1008112" cy="250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AutoShape 32"/>
            <p:cNvSpPr>
              <a:spLocks noChangeArrowheads="1"/>
            </p:cNvSpPr>
            <p:nvPr/>
          </p:nvSpPr>
          <p:spPr bwMode="auto">
            <a:xfrm>
              <a:off x="6791623" y="5228840"/>
              <a:ext cx="2100857" cy="587375"/>
            </a:xfrm>
            <a:prstGeom prst="rightArrow">
              <a:avLst>
                <a:gd name="adj1" fmla="val 55880"/>
                <a:gd name="adj2" fmla="val 55835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000000"/>
                </a:gs>
              </a:gsLst>
              <a:lin ang="0" scaled="1"/>
            </a:gradFill>
            <a:ln w="952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Line 41"/>
            <p:cNvSpPr>
              <a:spLocks noChangeShapeType="1"/>
            </p:cNvSpPr>
            <p:nvPr/>
          </p:nvSpPr>
          <p:spPr bwMode="auto">
            <a:xfrm flipV="1">
              <a:off x="1187624" y="5517232"/>
              <a:ext cx="18722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Rectangle 42"/>
            <p:cNvSpPr>
              <a:spLocks noChangeArrowheads="1"/>
            </p:cNvSpPr>
            <p:nvPr/>
          </p:nvSpPr>
          <p:spPr bwMode="auto">
            <a:xfrm>
              <a:off x="1547664" y="5373216"/>
              <a:ext cx="1224136" cy="2880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pPr algn="ctr" defTabSz="828327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r>
                <a:rPr lang="en-US" sz="1100" b="1">
                  <a:solidFill>
                    <a:srgbClr val="FF6633"/>
                  </a:solidFill>
                  <a:latin typeface="Verdana"/>
                  <a:cs typeface="Verdana"/>
                </a:rPr>
                <a:t>PP Consortium </a:t>
              </a:r>
            </a:p>
          </p:txBody>
        </p:sp>
        <p:sp>
          <p:nvSpPr>
            <p:cNvPr id="50" name="Rectangle 43"/>
            <p:cNvSpPr>
              <a:spLocks noChangeArrowheads="1"/>
            </p:cNvSpPr>
            <p:nvPr/>
          </p:nvSpPr>
          <p:spPr bwMode="auto">
            <a:xfrm>
              <a:off x="3491880" y="5389563"/>
              <a:ext cx="425450" cy="2603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pPr algn="ctr" defTabSz="828327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r>
                <a:rPr lang="en-US" sz="1200" b="1">
                  <a:solidFill>
                    <a:srgbClr val="FF6633"/>
                  </a:solidFill>
                  <a:latin typeface="Verdana"/>
                  <a:cs typeface="Verdana"/>
                </a:rPr>
                <a:t>MoU</a:t>
              </a:r>
            </a:p>
          </p:txBody>
        </p:sp>
        <p:sp>
          <p:nvSpPr>
            <p:cNvPr id="51" name="Text Box 48"/>
            <p:cNvSpPr txBox="1">
              <a:spLocks noChangeArrowheads="1"/>
            </p:cNvSpPr>
            <p:nvPr/>
          </p:nvSpPr>
          <p:spPr bwMode="auto">
            <a:xfrm>
              <a:off x="7092280" y="5363168"/>
              <a:ext cx="1633538" cy="312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2945" tIns="41473" rIns="82945" bIns="41473">
              <a:spAutoFit/>
            </a:bodyPr>
            <a:lstStyle>
              <a:lvl1pPr defTabSz="828675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414338" defTabSz="828675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828675" defTabSz="828675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244600" defTabSz="828675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1658938" defTabSz="828675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116138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573338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030538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487738" defTabSz="828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US" sz="1600" b="1">
                  <a:solidFill>
                    <a:schemeClr val="bg1"/>
                  </a:solidFill>
                  <a:latin typeface="Verdana"/>
                  <a:cs typeface="Verdana"/>
                </a:rPr>
                <a:t>ELI- ERIC</a:t>
              </a:r>
            </a:p>
          </p:txBody>
        </p:sp>
        <p:cxnSp>
          <p:nvCxnSpPr>
            <p:cNvPr id="52" name="Connecteur droit avec flèche 125"/>
            <p:cNvCxnSpPr/>
            <p:nvPr/>
          </p:nvCxnSpPr>
          <p:spPr>
            <a:xfrm>
              <a:off x="6804248" y="1556792"/>
              <a:ext cx="1944216" cy="0"/>
            </a:xfrm>
            <a:prstGeom prst="straightConnector1">
              <a:avLst/>
            </a:prstGeom>
            <a:ln>
              <a:solidFill>
                <a:srgbClr val="FF6633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126"/>
            <p:cNvSpPr txBox="1"/>
            <p:nvPr/>
          </p:nvSpPr>
          <p:spPr>
            <a:xfrm>
              <a:off x="7282586" y="1176656"/>
              <a:ext cx="961822" cy="46219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b" anchorCtr="0">
              <a:noAutofit/>
            </a:bodyPr>
            <a:lstStyle/>
            <a:p>
              <a:pPr algn="ctr"/>
              <a:r>
                <a:rPr lang="en-US" b="1" dirty="0">
                  <a:solidFill>
                    <a:srgbClr val="FF6633"/>
                  </a:solidFill>
                  <a:effectLst>
                    <a:outerShdw blurRad="50800" dist="38100" dir="2700000" algn="tl" rotWithShape="0">
                      <a:schemeClr val="tx1">
                        <a:alpha val="43000"/>
                      </a:schemeClr>
                    </a:outerShdw>
                  </a:effectLst>
                </a:rPr>
                <a:t>Joint</a:t>
              </a:r>
            </a:p>
            <a:p>
              <a:pPr algn="ctr"/>
              <a:r>
                <a:rPr lang="en-US" b="1" dirty="0">
                  <a:solidFill>
                    <a:srgbClr val="FF6633"/>
                  </a:solidFill>
                  <a:effectLst>
                    <a:outerShdw blurRad="50800" dist="38100" dir="2700000" algn="tl" rotWithShape="0">
                      <a:schemeClr val="tx1">
                        <a:alpha val="43000"/>
                      </a:schemeClr>
                    </a:outerShdw>
                  </a:effectLst>
                </a:rPr>
                <a:t>Operation</a:t>
              </a:r>
            </a:p>
          </p:txBody>
        </p:sp>
        <p:sp>
          <p:nvSpPr>
            <p:cNvPr id="54" name="ZoneTexte 130"/>
            <p:cNvSpPr txBox="1"/>
            <p:nvPr/>
          </p:nvSpPr>
          <p:spPr>
            <a:xfrm>
              <a:off x="4139952" y="1176656"/>
              <a:ext cx="1656184" cy="46219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b" anchorCtr="0">
              <a:noAutofit/>
            </a:bodyPr>
            <a:lstStyle/>
            <a:p>
              <a:pPr algn="ctr"/>
              <a:r>
                <a:rPr lang="en-US" b="1">
                  <a:solidFill>
                    <a:srgbClr val="FF6633"/>
                  </a:solidFill>
                  <a:effectLst>
                    <a:outerShdw blurRad="50800" dist="38100" dir="2700000" algn="tl" rotWithShape="0">
                      <a:schemeClr val="tx1">
                        <a:alpha val="43000"/>
                      </a:schemeClr>
                    </a:outerShdw>
                  </a:effectLst>
                </a:rPr>
                <a:t>Parallel</a:t>
              </a:r>
            </a:p>
            <a:p>
              <a:pPr algn="ctr"/>
              <a:r>
                <a:rPr lang="en-US" b="1">
                  <a:solidFill>
                    <a:srgbClr val="FF6633"/>
                  </a:solidFill>
                  <a:effectLst>
                    <a:outerShdw blurRad="50800" dist="38100" dir="2700000" algn="tl" rotWithShape="0">
                      <a:schemeClr val="tx1">
                        <a:alpha val="43000"/>
                      </a:schemeClr>
                    </a:outerShdw>
                  </a:effectLst>
                </a:rPr>
                <a:t>Implementation</a:t>
              </a:r>
            </a:p>
          </p:txBody>
        </p:sp>
        <p:sp>
          <p:nvSpPr>
            <p:cNvPr id="55" name="ZoneTexte 131"/>
            <p:cNvSpPr txBox="1"/>
            <p:nvPr/>
          </p:nvSpPr>
          <p:spPr>
            <a:xfrm>
              <a:off x="2600474" y="4804717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FF6633"/>
                  </a:solidFill>
                </a:rPr>
                <a:t>2010</a:t>
              </a:r>
            </a:p>
          </p:txBody>
        </p:sp>
        <p:sp>
          <p:nvSpPr>
            <p:cNvPr id="56" name="ZoneTexte 132"/>
            <p:cNvSpPr txBox="1"/>
            <p:nvPr/>
          </p:nvSpPr>
          <p:spPr>
            <a:xfrm>
              <a:off x="6693837" y="4797152"/>
              <a:ext cx="5514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6633"/>
                  </a:solidFill>
                </a:rPr>
                <a:t>201</a:t>
              </a:r>
              <a:r>
                <a:rPr lang="cs-CZ" sz="1400" b="1" dirty="0" smtClean="0">
                  <a:solidFill>
                    <a:srgbClr val="FF6633"/>
                  </a:solidFill>
                </a:rPr>
                <a:t>9</a:t>
              </a:r>
              <a:endParaRPr lang="en-US" sz="1400" b="1" dirty="0">
                <a:solidFill>
                  <a:srgbClr val="FF663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37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ELI Beamlines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E:\Prezentace\EliBeamlines_Scheme_October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7" y="1755421"/>
            <a:ext cx="9120368" cy="48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51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ELI Beamlines: 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cs-CZ" dirty="0" err="1" smtClean="0"/>
              <a:t>Okam</a:t>
            </a:r>
            <a:r>
              <a:rPr lang="cs-CZ" altLang="cs-CZ" dirty="0" smtClean="0"/>
              <a:t>žité/mžitkové (prompt) záření</a:t>
            </a:r>
          </a:p>
          <a:p>
            <a:pPr lvl="1"/>
            <a:r>
              <a:rPr lang="cs-CZ" altLang="cs-CZ" dirty="0" smtClean="0"/>
              <a:t>vznik interakcí laserového svazku s terčem</a:t>
            </a:r>
            <a:endParaRPr lang="cs-CZ" altLang="cs-CZ" dirty="0"/>
          </a:p>
          <a:p>
            <a:pPr lvl="1"/>
            <a:r>
              <a:rPr lang="cs-CZ" altLang="cs-CZ" dirty="0" smtClean="0"/>
              <a:t>částečně absorbované stoperem svazku (</a:t>
            </a:r>
            <a:r>
              <a:rPr lang="cs-CZ" altLang="cs-CZ" dirty="0" err="1" smtClean="0"/>
              <a:t>dumpem</a:t>
            </a:r>
            <a:r>
              <a:rPr lang="cs-CZ" altLang="cs-CZ" dirty="0" smtClean="0"/>
              <a:t>)</a:t>
            </a:r>
          </a:p>
          <a:p>
            <a:pPr lvl="1"/>
            <a:endParaRPr lang="en-US" altLang="cs-CZ" dirty="0"/>
          </a:p>
          <a:p>
            <a:r>
              <a:rPr lang="cs-CZ" altLang="cs-CZ" dirty="0" smtClean="0"/>
              <a:t>Zbytkové záření</a:t>
            </a:r>
          </a:p>
          <a:p>
            <a:pPr lvl="1"/>
            <a:r>
              <a:rPr lang="cs-CZ" altLang="cs-CZ" dirty="0" smtClean="0"/>
              <a:t>aktivace materiálů, především (</a:t>
            </a:r>
            <a:r>
              <a:rPr lang="cs-CZ" altLang="cs-CZ" dirty="0" err="1" smtClean="0"/>
              <a:t>dumpů</a:t>
            </a:r>
            <a:r>
              <a:rPr lang="cs-CZ" altLang="cs-CZ" dirty="0" smtClean="0"/>
              <a:t>)</a:t>
            </a:r>
          </a:p>
          <a:p>
            <a:pPr lvl="1"/>
            <a:r>
              <a:rPr lang="cs-CZ" altLang="cs-CZ" dirty="0" smtClean="0"/>
              <a:t>zanedbatelné dávkové příkony ve srovnání s primárním zdrojem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762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400" dirty="0" smtClean="0"/>
              <a:t>Sumární </a:t>
            </a:r>
            <a:r>
              <a:rPr lang="en-US" sz="4400" dirty="0" smtClean="0"/>
              <a:t>d</a:t>
            </a:r>
            <a:r>
              <a:rPr lang="cs-CZ" sz="4400" dirty="0" err="1" smtClean="0"/>
              <a:t>ávka</a:t>
            </a:r>
            <a:r>
              <a:rPr lang="cs-CZ" sz="4400" dirty="0" smtClean="0"/>
              <a:t> za rok provozu</a:t>
            </a:r>
            <a:br>
              <a:rPr lang="cs-CZ" sz="4400" dirty="0" smtClean="0"/>
            </a:br>
            <a:r>
              <a:rPr lang="cs-CZ" sz="4400" dirty="0" smtClean="0"/>
              <a:t>vertikální řez</a:t>
            </a:r>
            <a:endParaRPr lang="en-US" sz="4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 dirty="0" smtClean="0">
                <a:solidFill>
                  <a:prstClr val="white"/>
                </a:solidFill>
              </a:rPr>
              <a:t>26.1.2017</a:t>
            </a: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D901C-0E75-4822-9BEF-E798BCF97BD2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49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1" name="Picture 3" descr="C:\data\presentace\ELI\2017\verejnost\hell-z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1" y="1860611"/>
            <a:ext cx="8498547" cy="444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str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2306409"/>
            <a:ext cx="792088" cy="105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662294" y="3155265"/>
            <a:ext cx="7419975" cy="77803"/>
          </a:xfrm>
          <a:custGeom>
            <a:avLst/>
            <a:gdLst>
              <a:gd name="connsiteX0" fmla="*/ 0 w 7419975"/>
              <a:gd name="connsiteY0" fmla="*/ 49307 h 77803"/>
              <a:gd name="connsiteX1" fmla="*/ 190500 w 7419975"/>
              <a:gd name="connsiteY1" fmla="*/ 20732 h 77803"/>
              <a:gd name="connsiteX2" fmla="*/ 238125 w 7419975"/>
              <a:gd name="connsiteY2" fmla="*/ 11207 h 77803"/>
              <a:gd name="connsiteX3" fmla="*/ 504825 w 7419975"/>
              <a:gd name="connsiteY3" fmla="*/ 20732 h 77803"/>
              <a:gd name="connsiteX4" fmla="*/ 1038225 w 7419975"/>
              <a:gd name="connsiteY4" fmla="*/ 20732 h 77803"/>
              <a:gd name="connsiteX5" fmla="*/ 1390650 w 7419975"/>
              <a:gd name="connsiteY5" fmla="*/ 30257 h 77803"/>
              <a:gd name="connsiteX6" fmla="*/ 2886075 w 7419975"/>
              <a:gd name="connsiteY6" fmla="*/ 58832 h 77803"/>
              <a:gd name="connsiteX7" fmla="*/ 3257550 w 7419975"/>
              <a:gd name="connsiteY7" fmla="*/ 58832 h 77803"/>
              <a:gd name="connsiteX8" fmla="*/ 3495675 w 7419975"/>
              <a:gd name="connsiteY8" fmla="*/ 49307 h 77803"/>
              <a:gd name="connsiteX9" fmla="*/ 3524250 w 7419975"/>
              <a:gd name="connsiteY9" fmla="*/ 39782 h 77803"/>
              <a:gd name="connsiteX10" fmla="*/ 3752850 w 7419975"/>
              <a:gd name="connsiteY10" fmla="*/ 20732 h 77803"/>
              <a:gd name="connsiteX11" fmla="*/ 4476750 w 7419975"/>
              <a:gd name="connsiteY11" fmla="*/ 39782 h 77803"/>
              <a:gd name="connsiteX12" fmla="*/ 4562475 w 7419975"/>
              <a:gd name="connsiteY12" fmla="*/ 49307 h 77803"/>
              <a:gd name="connsiteX13" fmla="*/ 4791075 w 7419975"/>
              <a:gd name="connsiteY13" fmla="*/ 39782 h 77803"/>
              <a:gd name="connsiteX14" fmla="*/ 4829175 w 7419975"/>
              <a:gd name="connsiteY14" fmla="*/ 30257 h 77803"/>
              <a:gd name="connsiteX15" fmla="*/ 4905375 w 7419975"/>
              <a:gd name="connsiteY15" fmla="*/ 20732 h 77803"/>
              <a:gd name="connsiteX16" fmla="*/ 4933950 w 7419975"/>
              <a:gd name="connsiteY16" fmla="*/ 11207 h 77803"/>
              <a:gd name="connsiteX17" fmla="*/ 5391150 w 7419975"/>
              <a:gd name="connsiteY17" fmla="*/ 11207 h 77803"/>
              <a:gd name="connsiteX18" fmla="*/ 7210425 w 7419975"/>
              <a:gd name="connsiteY18" fmla="*/ 30257 h 77803"/>
              <a:gd name="connsiteX19" fmla="*/ 7419975 w 7419975"/>
              <a:gd name="connsiteY19" fmla="*/ 39782 h 7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419975" h="77803">
                <a:moveTo>
                  <a:pt x="0" y="49307"/>
                </a:moveTo>
                <a:lnTo>
                  <a:pt x="190500" y="20732"/>
                </a:lnTo>
                <a:cubicBezTo>
                  <a:pt x="206486" y="18174"/>
                  <a:pt x="221936" y="11207"/>
                  <a:pt x="238125" y="11207"/>
                </a:cubicBezTo>
                <a:cubicBezTo>
                  <a:pt x="327082" y="11207"/>
                  <a:pt x="415925" y="17557"/>
                  <a:pt x="504825" y="20732"/>
                </a:cubicBezTo>
                <a:cubicBezTo>
                  <a:pt x="792503" y="44705"/>
                  <a:pt x="456179" y="20732"/>
                  <a:pt x="1038225" y="20732"/>
                </a:cubicBezTo>
                <a:cubicBezTo>
                  <a:pt x="1155743" y="20732"/>
                  <a:pt x="1273152" y="28068"/>
                  <a:pt x="1390650" y="30257"/>
                </a:cubicBezTo>
                <a:cubicBezTo>
                  <a:pt x="2952542" y="59361"/>
                  <a:pt x="2104708" y="35154"/>
                  <a:pt x="2886075" y="58832"/>
                </a:cubicBezTo>
                <a:cubicBezTo>
                  <a:pt x="3031340" y="95148"/>
                  <a:pt x="2916912" y="70187"/>
                  <a:pt x="3257550" y="58832"/>
                </a:cubicBezTo>
                <a:lnTo>
                  <a:pt x="3495675" y="49307"/>
                </a:lnTo>
                <a:cubicBezTo>
                  <a:pt x="3505200" y="46132"/>
                  <a:pt x="3514449" y="41960"/>
                  <a:pt x="3524250" y="39782"/>
                </a:cubicBezTo>
                <a:cubicBezTo>
                  <a:pt x="3599990" y="22951"/>
                  <a:pt x="3674353" y="25093"/>
                  <a:pt x="3752850" y="20732"/>
                </a:cubicBezTo>
                <a:cubicBezTo>
                  <a:pt x="4041953" y="25471"/>
                  <a:pt x="4224297" y="18744"/>
                  <a:pt x="4476750" y="39782"/>
                </a:cubicBezTo>
                <a:cubicBezTo>
                  <a:pt x="4505402" y="42170"/>
                  <a:pt x="4533900" y="46132"/>
                  <a:pt x="4562475" y="49307"/>
                </a:cubicBezTo>
                <a:cubicBezTo>
                  <a:pt x="4638675" y="46132"/>
                  <a:pt x="4715003" y="45216"/>
                  <a:pt x="4791075" y="39782"/>
                </a:cubicBezTo>
                <a:cubicBezTo>
                  <a:pt x="4804133" y="38849"/>
                  <a:pt x="4816262" y="32409"/>
                  <a:pt x="4829175" y="30257"/>
                </a:cubicBezTo>
                <a:cubicBezTo>
                  <a:pt x="4854424" y="26049"/>
                  <a:pt x="4879975" y="23907"/>
                  <a:pt x="4905375" y="20732"/>
                </a:cubicBezTo>
                <a:cubicBezTo>
                  <a:pt x="4914900" y="17557"/>
                  <a:pt x="4924027" y="12734"/>
                  <a:pt x="4933950" y="11207"/>
                </a:cubicBezTo>
                <a:cubicBezTo>
                  <a:pt x="5085619" y="-12127"/>
                  <a:pt x="5238146" y="7649"/>
                  <a:pt x="5391150" y="11207"/>
                </a:cubicBezTo>
                <a:cubicBezTo>
                  <a:pt x="6166566" y="29240"/>
                  <a:pt x="6100180" y="22493"/>
                  <a:pt x="7210425" y="30257"/>
                </a:cubicBezTo>
                <a:cubicBezTo>
                  <a:pt x="7324246" y="46517"/>
                  <a:pt x="7254649" y="39782"/>
                  <a:pt x="7419975" y="397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4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Radioaktivita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556792"/>
            <a:ext cx="8651304" cy="5112568"/>
          </a:xfrm>
        </p:spPr>
        <p:txBody>
          <a:bodyPr>
            <a:normAutofit fontScale="25000" lnSpcReduction="20000"/>
          </a:bodyPr>
          <a:lstStyle/>
          <a:p>
            <a:pPr marL="438912" lvl="1" indent="-32004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cs-CZ" sz="10800" dirty="0"/>
              <a:t>děj, kdy dochází k samovolné přeměně atomových jader</a:t>
            </a:r>
          </a:p>
          <a:p>
            <a:pPr marL="438912" lvl="1" indent="-32004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cs-CZ" sz="10800" dirty="0" smtClean="0"/>
              <a:t>provázeno </a:t>
            </a:r>
            <a:r>
              <a:rPr lang="cs-CZ" sz="10800" dirty="0"/>
              <a:t>uvolněním ionizujícího záření</a:t>
            </a:r>
          </a:p>
          <a:p>
            <a:pPr marL="438912" lvl="1" indent="-32004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cs-CZ" sz="10800" dirty="0" smtClean="0"/>
              <a:t>ionizující </a:t>
            </a:r>
            <a:r>
              <a:rPr lang="cs-CZ" sz="10800" dirty="0"/>
              <a:t>záření </a:t>
            </a:r>
          </a:p>
          <a:p>
            <a:pPr marL="566928" lvl="1">
              <a:lnSpc>
                <a:spcPct val="120000"/>
              </a:lnSpc>
              <a:spcBef>
                <a:spcPts val="300"/>
              </a:spcBef>
              <a:defRPr/>
            </a:pPr>
            <a:r>
              <a:rPr lang="cs-CZ" sz="8000" dirty="0" smtClean="0"/>
              <a:t>záření, jehož kvanta mají energii </a:t>
            </a:r>
            <a:r>
              <a:rPr lang="cs-CZ" sz="8000" dirty="0"/>
              <a:t>postačující k ionizaci atomů </a:t>
            </a:r>
            <a:r>
              <a:rPr lang="cs-CZ" sz="8000" dirty="0" smtClean="0"/>
              <a:t>ozářené látky (&gt;</a:t>
            </a:r>
            <a:r>
              <a:rPr lang="cs-CZ" sz="8000" dirty="0"/>
              <a:t>5 eV)</a:t>
            </a:r>
          </a:p>
          <a:p>
            <a:pPr marL="438912" lvl="1" indent="-32004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cs-CZ" sz="10800" dirty="0"/>
              <a:t>Radionuklidy – zdroj různých druhů ionizujícího záření</a:t>
            </a:r>
          </a:p>
          <a:p>
            <a:pPr marL="566928" lvl="1" defTabSz="1257300">
              <a:lnSpc>
                <a:spcPct val="120000"/>
              </a:lnSpc>
              <a:spcBef>
                <a:spcPts val="300"/>
              </a:spcBef>
              <a:defRPr/>
            </a:pPr>
            <a:r>
              <a:rPr lang="cs-CZ" sz="8000" dirty="0"/>
              <a:t>alfa</a:t>
            </a:r>
          </a:p>
          <a:p>
            <a:pPr marL="566928" lvl="1" defTabSz="1257300">
              <a:lnSpc>
                <a:spcPct val="120000"/>
              </a:lnSpc>
              <a:spcBef>
                <a:spcPts val="300"/>
              </a:spcBef>
              <a:defRPr/>
            </a:pPr>
            <a:r>
              <a:rPr lang="cs-CZ" sz="8000" dirty="0"/>
              <a:t>beta</a:t>
            </a:r>
          </a:p>
          <a:p>
            <a:pPr marL="566928" lvl="1" defTabSz="1257300">
              <a:lnSpc>
                <a:spcPct val="120000"/>
              </a:lnSpc>
              <a:spcBef>
                <a:spcPts val="300"/>
              </a:spcBef>
              <a:defRPr/>
            </a:pPr>
            <a:r>
              <a:rPr lang="cs-CZ" sz="8000" dirty="0"/>
              <a:t>g</a:t>
            </a:r>
            <a:r>
              <a:rPr lang="cs-CZ" sz="8000" dirty="0" smtClean="0"/>
              <a:t>ama (fotony)</a:t>
            </a:r>
            <a:endParaRPr lang="cs-CZ" sz="8000" dirty="0"/>
          </a:p>
          <a:p>
            <a:pPr marL="566928" lvl="1" defTabSz="1257300">
              <a:lnSpc>
                <a:spcPct val="120000"/>
              </a:lnSpc>
              <a:spcBef>
                <a:spcPts val="300"/>
              </a:spcBef>
              <a:defRPr/>
            </a:pPr>
            <a:r>
              <a:rPr lang="cs-CZ" sz="8000" dirty="0"/>
              <a:t>neutrony</a:t>
            </a:r>
          </a:p>
          <a:p>
            <a:pPr marL="566928" lvl="1" defTabSz="1257300">
              <a:lnSpc>
                <a:spcPct val="120000"/>
              </a:lnSpc>
              <a:spcBef>
                <a:spcPts val="300"/>
              </a:spcBef>
              <a:defRPr/>
            </a:pPr>
            <a:r>
              <a:rPr lang="cs-CZ" sz="8000" dirty="0" smtClean="0"/>
              <a:t>protony</a:t>
            </a:r>
            <a:endParaRPr lang="cs-CZ" sz="8000" dirty="0"/>
          </a:p>
          <a:p>
            <a:pPr marL="1435100" lvl="3" indent="-266700" defTabSz="1257300">
              <a:lnSpc>
                <a:spcPct val="120000"/>
              </a:lnSpc>
              <a:spcBef>
                <a:spcPts val="300"/>
              </a:spcBef>
            </a:pPr>
            <a:endParaRPr lang="cs-CZ" sz="8800" dirty="0"/>
          </a:p>
        </p:txBody>
      </p:sp>
    </p:spTree>
    <p:extLst>
      <p:ext uri="{BB962C8B-B14F-4D97-AF65-F5344CB8AC3E}">
        <p14:creationId xmlns:p14="http://schemas.microsoft.com/office/powerpoint/2010/main" val="373512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Srovnání rizik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dirty="0" smtClean="0">
              <a:latin typeface="Arial" charset="0"/>
            </a:endParaRPr>
          </a:p>
          <a:p>
            <a:r>
              <a:rPr lang="cs-CZ" altLang="cs-CZ" dirty="0" smtClean="0">
                <a:latin typeface="Arial" charset="0"/>
              </a:rPr>
              <a:t>Ozáření </a:t>
            </a:r>
            <a:r>
              <a:rPr lang="cs-CZ" altLang="cs-CZ" dirty="0">
                <a:latin typeface="Arial" charset="0"/>
              </a:rPr>
              <a:t>1 </a:t>
            </a:r>
            <a:r>
              <a:rPr lang="cs-CZ" altLang="cs-CZ" dirty="0" err="1">
                <a:latin typeface="Arial" charset="0"/>
              </a:rPr>
              <a:t>mSv</a:t>
            </a:r>
            <a:r>
              <a:rPr lang="cs-CZ" altLang="cs-CZ" dirty="0">
                <a:latin typeface="Arial" charset="0"/>
              </a:rPr>
              <a:t>  </a:t>
            </a:r>
          </a:p>
          <a:p>
            <a:r>
              <a:rPr lang="cs-CZ" altLang="cs-CZ" dirty="0">
                <a:latin typeface="Arial" charset="0"/>
              </a:rPr>
              <a:t>Vykouření 30 cigaret</a:t>
            </a:r>
          </a:p>
          <a:p>
            <a:r>
              <a:rPr lang="cs-CZ" altLang="cs-CZ" dirty="0">
                <a:latin typeface="Arial" charset="0"/>
              </a:rPr>
              <a:t>Ujetí 5000 km autem v běžném </a:t>
            </a:r>
            <a:r>
              <a:rPr lang="cs-CZ" altLang="cs-CZ" dirty="0" smtClean="0">
                <a:latin typeface="Arial" charset="0"/>
              </a:rPr>
              <a:t>provozu</a:t>
            </a:r>
          </a:p>
          <a:p>
            <a:endParaRPr lang="cs-CZ" altLang="cs-CZ" dirty="0" smtClean="0">
              <a:latin typeface="Arial" charset="0"/>
            </a:endParaRPr>
          </a:p>
          <a:p>
            <a:endParaRPr lang="cs-CZ" altLang="cs-CZ" dirty="0">
              <a:solidFill>
                <a:srgbClr val="FF0000"/>
              </a:solidFill>
              <a:latin typeface="Arial" charset="0"/>
            </a:endParaRPr>
          </a:p>
          <a:p>
            <a:pPr marL="118872" indent="0" algn="ctr">
              <a:buNone/>
            </a:pPr>
            <a:r>
              <a:rPr lang="cs-CZ" altLang="cs-CZ" b="1" dirty="0" smtClean="0">
                <a:solidFill>
                  <a:srgbClr val="FF0000"/>
                </a:solidFill>
                <a:latin typeface="Arial" charset="0"/>
              </a:rPr>
              <a:t>Riziko je stejné</a:t>
            </a:r>
            <a:endParaRPr lang="cs-CZ" altLang="cs-CZ" b="1" dirty="0">
              <a:solidFill>
                <a:srgbClr val="FF0000"/>
              </a:solidFill>
              <a:latin typeface="Arial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790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s://www.orau.org/ptp/collection/hpposters/hppost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522157" cy="68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10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Srovnání rizik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 descr="C:\data\osobni\fotky\na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5"/>
          <a:stretch/>
        </p:blipFill>
        <p:spPr bwMode="auto">
          <a:xfrm>
            <a:off x="4395696" y="586572"/>
            <a:ext cx="4875691" cy="627142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data\osobni\fotky\gas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2420888"/>
            <a:ext cx="576262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data\osobni\fotky\flammables-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9" r="14494"/>
          <a:stretch/>
        </p:blipFill>
        <p:spPr bwMode="auto">
          <a:xfrm>
            <a:off x="0" y="586572"/>
            <a:ext cx="4355976" cy="628153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dumpaday.com/wp-content/uploads/2012/10/safty-first-dumpaday-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1" t="2441" r="19960" b="5785"/>
          <a:stretch/>
        </p:blipFill>
        <p:spPr bwMode="auto">
          <a:xfrm>
            <a:off x="-4717032" y="468279"/>
            <a:ext cx="4433670" cy="6519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08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obrázků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556792"/>
            <a:ext cx="8568952" cy="4896544"/>
          </a:xfrm>
        </p:spPr>
        <p:txBody>
          <a:bodyPr numCol="2">
            <a:noAutofit/>
          </a:bodyPr>
          <a:lstStyle/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</a:t>
            </a:r>
            <a:r>
              <a:rPr lang="cs-CZ" sz="1050" dirty="0"/>
              <a:t>1: https://</a:t>
            </a:r>
            <a:r>
              <a:rPr lang="cs-CZ" sz="1050" dirty="0" smtClean="0"/>
              <a:t>joantatley.files.wordpress.com/2014/09/explosion.jpg</a:t>
            </a:r>
            <a:endParaRPr lang="cs-CZ" sz="1050" dirty="0"/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2: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6: </a:t>
            </a:r>
            <a:r>
              <a:rPr lang="cs-CZ" altLang="cs-CZ" sz="1050" dirty="0" smtClean="0"/>
              <a:t>http</a:t>
            </a:r>
            <a:r>
              <a:rPr lang="cs-CZ" altLang="cs-CZ" sz="1050" dirty="0"/>
              <a:t>://</a:t>
            </a:r>
            <a:r>
              <a:rPr lang="cs-CZ" altLang="cs-CZ" sz="1050" dirty="0" smtClean="0"/>
              <a:t>www.qwertasip.estranky.cz/img/picture/196/alphazerfall.gif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altLang="cs-CZ" sz="1050" dirty="0" smtClean="0"/>
              <a:t>Str. 7:  http</a:t>
            </a:r>
            <a:r>
              <a:rPr lang="cs-CZ" altLang="cs-CZ" sz="1050" dirty="0"/>
              <a:t>://nc25.troja.mff.cuni.cz/dolejsi/fkn/37_2.jpg</a:t>
            </a:r>
            <a:br>
              <a:rPr lang="cs-CZ" altLang="cs-CZ" sz="1050" dirty="0"/>
            </a:br>
            <a:r>
              <a:rPr lang="cs-CZ" sz="1050" dirty="0" err="1" smtClean="0"/>
              <a:t>Str</a:t>
            </a:r>
            <a:r>
              <a:rPr lang="cs-CZ" sz="1050" dirty="0" smtClean="0"/>
              <a:t> 8: </a:t>
            </a:r>
            <a:r>
              <a:rPr lang="cs-CZ" sz="1050" dirty="0"/>
              <a:t>Uranium </a:t>
            </a:r>
            <a:r>
              <a:rPr lang="cs-CZ" sz="1050" dirty="0" err="1"/>
              <a:t>information</a:t>
            </a:r>
            <a:r>
              <a:rPr lang="cs-CZ" sz="1050" dirty="0"/>
              <a:t> centre, </a:t>
            </a:r>
            <a:r>
              <a:rPr lang="cs-CZ" sz="1050" dirty="0" err="1"/>
              <a:t>Radiation</a:t>
            </a:r>
            <a:r>
              <a:rPr lang="cs-CZ" sz="1050" dirty="0"/>
              <a:t> and </a:t>
            </a:r>
            <a:r>
              <a:rPr lang="cs-CZ" sz="1050" dirty="0" err="1"/>
              <a:t>life</a:t>
            </a:r>
            <a:r>
              <a:rPr lang="cs-CZ" sz="1050" dirty="0"/>
              <a:t>, </a:t>
            </a:r>
            <a:r>
              <a:rPr lang="cs-CZ" sz="1050" dirty="0">
                <a:hlinkClick r:id="rId2"/>
              </a:rPr>
              <a:t>http://www.michaelsharris.com/12ubio/text/energy/radiobiology.htm</a:t>
            </a:r>
            <a:endParaRPr lang="cs-CZ" sz="1050" dirty="0"/>
          </a:p>
          <a:p>
            <a:pPr marL="269875" indent="-179388">
              <a:tabLst>
                <a:tab pos="631825" algn="l"/>
              </a:tabLst>
            </a:pPr>
            <a:r>
              <a:rPr lang="cs-CZ" sz="1050" dirty="0" err="1" smtClean="0"/>
              <a:t>Str</a:t>
            </a:r>
            <a:r>
              <a:rPr lang="cs-CZ" sz="1050" dirty="0" smtClean="0"/>
              <a:t> </a:t>
            </a:r>
            <a:r>
              <a:rPr lang="cs-CZ" sz="1050" dirty="0"/>
              <a:t>9: </a:t>
            </a:r>
            <a:endParaRPr lang="cs-CZ" sz="1050" dirty="0" smtClean="0"/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10: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11: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12: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13: 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14: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15:: www.suro.cz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16: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17: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18:</a:t>
            </a:r>
          </a:p>
          <a:p>
            <a:pPr marL="260350" indent="-171450"/>
            <a:r>
              <a:rPr lang="cs-CZ" sz="1050" dirty="0" smtClean="0"/>
              <a:t>Str. 20: </a:t>
            </a:r>
            <a:r>
              <a:rPr lang="en-US" sz="1050" dirty="0"/>
              <a:t>"Worldwide nuclear testing". Licensed under CC BY-SA 2.5 via Commons - </a:t>
            </a:r>
            <a:r>
              <a:rPr lang="cs-CZ" sz="1050" dirty="0" smtClean="0"/>
              <a:t>    </a:t>
            </a:r>
            <a:r>
              <a:rPr lang="en-US" sz="1050" dirty="0" smtClean="0"/>
              <a:t>https</a:t>
            </a:r>
            <a:r>
              <a:rPr lang="en-US" sz="1050" dirty="0"/>
              <a:t>://commons.wikimedia.org/wiki/File:Worldwide_nuclear_testing.svg#/</a:t>
            </a:r>
            <a:r>
              <a:rPr lang="en-US" sz="1050" dirty="0" smtClean="0"/>
              <a:t>media/File:Worldwide_nuclear_testing.svg</a:t>
            </a:r>
            <a:endParaRPr lang="cs-CZ" sz="1050" dirty="0" smtClean="0"/>
          </a:p>
          <a:p>
            <a:pPr marL="723900" indent="0">
              <a:buNone/>
              <a:tabLst>
                <a:tab pos="622300" algn="l"/>
              </a:tabLst>
            </a:pPr>
            <a:r>
              <a:rPr lang="en-US" sz="1050" dirty="0" smtClean="0">
                <a:hlinkClick r:id="rId3"/>
              </a:rPr>
              <a:t>https</a:t>
            </a:r>
            <a:r>
              <a:rPr lang="en-US" sz="1050" dirty="0">
                <a:hlinkClick r:id="rId3"/>
              </a:rPr>
              <a:t>://</a:t>
            </a:r>
            <a:r>
              <a:rPr lang="en-US" sz="1050" dirty="0" smtClean="0">
                <a:hlinkClick r:id="rId3"/>
              </a:rPr>
              <a:t>commons.wikimedia.org/wiki/File:Types_of_nuclear_testing.svg</a:t>
            </a:r>
            <a:endParaRPr lang="cs-CZ" sz="1050" dirty="0" smtClean="0"/>
          </a:p>
          <a:p>
            <a:pPr marL="269875" indent="-179388">
              <a:tabLst>
                <a:tab pos="631825" algn="l"/>
              </a:tabLst>
            </a:pPr>
            <a:r>
              <a:rPr lang="en-US" sz="1050" dirty="0" err="1"/>
              <a:t>Str</a:t>
            </a:r>
            <a:r>
              <a:rPr lang="en-US" sz="1050" dirty="0"/>
              <a:t> </a:t>
            </a:r>
            <a:r>
              <a:rPr lang="cs-CZ" sz="1050" dirty="0" smtClean="0"/>
              <a:t>21</a:t>
            </a:r>
            <a:r>
              <a:rPr lang="en-US" sz="1050" dirty="0" smtClean="0"/>
              <a:t>: </a:t>
            </a:r>
            <a:r>
              <a:rPr lang="en-US" sz="1050" dirty="0"/>
              <a:t>15 inappropriate Children’s books that haven’t been banned! </a:t>
            </a:r>
            <a:r>
              <a:rPr lang="cs-CZ" sz="1050" dirty="0"/>
              <a:t/>
            </a:r>
            <a:br>
              <a:rPr lang="cs-CZ" sz="1050" dirty="0"/>
            </a:br>
            <a:r>
              <a:rPr lang="cs-CZ" sz="1050" dirty="0"/>
              <a:t>	</a:t>
            </a:r>
            <a:r>
              <a:rPr lang="en-US" sz="1050" dirty="0">
                <a:hlinkClick r:id="rId4"/>
              </a:rPr>
              <a:t>https://m.thevintagenews.com/2015/05/22/15-inappropriate-childrens-books-that-havent-been-banned/2/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cs-CZ" sz="1050" dirty="0"/>
              <a:t>	</a:t>
            </a:r>
            <a:r>
              <a:rPr lang="en-US" sz="1050" dirty="0"/>
              <a:t>Isao Hashimoto:, 2003 Nuclear Testing 1945-1998 https://www.youtube.com/watch?v=WAnqRQg-W0k</a:t>
            </a:r>
            <a:endParaRPr lang="cs-CZ" sz="1050" dirty="0"/>
          </a:p>
          <a:p>
            <a:pPr marL="269875" indent="-179388">
              <a:tabLst>
                <a:tab pos="631825" algn="l"/>
              </a:tabLst>
            </a:pPr>
            <a:r>
              <a:rPr lang="en-US" sz="1050" dirty="0" err="1"/>
              <a:t>Str</a:t>
            </a:r>
            <a:r>
              <a:rPr lang="en-US" sz="1050" dirty="0"/>
              <a:t> </a:t>
            </a:r>
            <a:r>
              <a:rPr lang="cs-CZ" sz="1050" dirty="0" smtClean="0"/>
              <a:t>22</a:t>
            </a:r>
            <a:r>
              <a:rPr lang="en-US" sz="1050" dirty="0" smtClean="0"/>
              <a:t>: </a:t>
            </a:r>
            <a:r>
              <a:rPr lang="cs-CZ" sz="1050" dirty="0"/>
              <a:t>autor a zdroj neznámý, staženo z presentace </a:t>
            </a:r>
            <a:r>
              <a:rPr lang="en-US" sz="1050" dirty="0"/>
              <a:t>Doc. </a:t>
            </a:r>
            <a:r>
              <a:rPr lang="en-US" sz="1050" dirty="0" err="1"/>
              <a:t>Ing</a:t>
            </a:r>
            <a:r>
              <a:rPr lang="en-US" sz="1050" dirty="0"/>
              <a:t>. Petr </a:t>
            </a:r>
            <a:r>
              <a:rPr lang="en-US" sz="1050" dirty="0" err="1"/>
              <a:t>Ot</a:t>
            </a:r>
            <a:r>
              <a:rPr lang="cs-CZ" sz="1050" dirty="0" err="1"/>
              <a:t>čenášek</a:t>
            </a:r>
            <a:r>
              <a:rPr lang="cs-CZ" sz="1050" dirty="0"/>
              <a:t>, CSc.: Etika energetické vize, </a:t>
            </a:r>
            <a:r>
              <a:rPr lang="cs-CZ" sz="1050" dirty="0" smtClean="0"/>
              <a:t>23.2.2012</a:t>
            </a:r>
            <a:r>
              <a:rPr lang="cs-CZ" sz="1050" dirty="0"/>
              <a:t/>
            </a:r>
            <a:br>
              <a:rPr lang="cs-CZ" sz="1050" dirty="0"/>
            </a:br>
            <a:r>
              <a:rPr lang="cs-CZ" sz="1050" dirty="0"/>
              <a:t>	</a:t>
            </a:r>
            <a:r>
              <a:rPr lang="cs-CZ" sz="1050" dirty="0" err="1"/>
              <a:t>JochensUhrentick</a:t>
            </a:r>
            <a:r>
              <a:rPr lang="cs-CZ" sz="1050" dirty="0"/>
              <a:t> </a:t>
            </a:r>
            <a:r>
              <a:rPr lang="cs-CZ" sz="1050" dirty="0" err="1"/>
              <a:t>posted</a:t>
            </a:r>
            <a:r>
              <a:rPr lang="cs-CZ" sz="1050" dirty="0"/>
              <a:t> 27.3.2011 on </a:t>
            </a:r>
            <a:r>
              <a:rPr lang="cs-CZ" sz="1050" dirty="0">
                <a:hlinkClick r:id="rId5"/>
              </a:rPr>
              <a:t>http://uhrforum.de/erdbeben-in-japan-die-erde-schlaegt-mal-wieder-zurueck-t70567-17</a:t>
            </a:r>
            <a:endParaRPr lang="cs-CZ" sz="1050" dirty="0"/>
          </a:p>
          <a:p>
            <a:pPr marL="269875" indent="-179388">
              <a:tabLst>
                <a:tab pos="631825" algn="l"/>
              </a:tabLst>
            </a:pPr>
            <a:r>
              <a:rPr lang="cs-CZ" sz="1050" dirty="0" err="1"/>
              <a:t>Str</a:t>
            </a:r>
            <a:r>
              <a:rPr lang="cs-CZ" sz="1050" dirty="0"/>
              <a:t> </a:t>
            </a:r>
            <a:r>
              <a:rPr lang="cs-CZ" sz="1050" dirty="0" smtClean="0"/>
              <a:t>23: Pixwordsgame.com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24: </a:t>
            </a:r>
            <a:r>
              <a:rPr lang="cs-CZ" sz="1050" dirty="0"/>
              <a:t>http://</a:t>
            </a:r>
            <a:r>
              <a:rPr lang="cs-CZ" sz="1050" dirty="0" smtClean="0"/>
              <a:t>www.sciencebuddies.org/blog/graphics/2015-STEM-activity-radioactive-element-half-life-coins.png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25: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sz="1050" dirty="0" err="1"/>
              <a:t>Str</a:t>
            </a:r>
            <a:r>
              <a:rPr lang="cs-CZ" sz="1050" dirty="0"/>
              <a:t> </a:t>
            </a:r>
            <a:r>
              <a:rPr lang="cs-CZ" sz="1050" dirty="0" smtClean="0"/>
              <a:t>26 </a:t>
            </a:r>
            <a:r>
              <a:rPr lang="cs-CZ" sz="1050" dirty="0"/>
              <a:t>a </a:t>
            </a:r>
            <a:r>
              <a:rPr lang="cs-CZ" sz="1050" dirty="0" smtClean="0"/>
              <a:t>28: </a:t>
            </a:r>
            <a:r>
              <a:rPr lang="cs-CZ" sz="1050" dirty="0"/>
              <a:t>Vojtěch </a:t>
            </a:r>
            <a:r>
              <a:rPr lang="cs-CZ" sz="1050" dirty="0" err="1"/>
              <a:t>Ulmann</a:t>
            </a:r>
            <a:r>
              <a:rPr lang="cs-CZ" sz="1050" dirty="0"/>
              <a:t>: Biologické účinky ionizujícího záření, 5.2. Biologické účinky ionizujícího záření. 	</a:t>
            </a:r>
            <a:r>
              <a:rPr lang="cs-CZ" sz="1050" dirty="0">
                <a:hlinkClick r:id="rId6"/>
              </a:rPr>
              <a:t>http://astronuklfyzika.cz/RadiacniOchrana.htm</a:t>
            </a:r>
            <a:endParaRPr lang="cs-CZ" sz="1050" dirty="0"/>
          </a:p>
          <a:p>
            <a:pPr marL="269875" indent="-179388">
              <a:tabLst>
                <a:tab pos="631825" algn="l"/>
              </a:tabLst>
            </a:pPr>
            <a:r>
              <a:rPr lang="cs-CZ" sz="1050" dirty="0"/>
              <a:t>Str. 27: </a:t>
            </a:r>
            <a:r>
              <a:rPr lang="en-US" sz="1050" dirty="0"/>
              <a:t>Simpsons, </a:t>
            </a:r>
            <a:r>
              <a:rPr lang="en-US" sz="1050" dirty="0" err="1"/>
              <a:t>nejstar</a:t>
            </a:r>
            <a:r>
              <a:rPr lang="cs-CZ" sz="1050" dirty="0" err="1"/>
              <a:t>ší</a:t>
            </a:r>
            <a:r>
              <a:rPr lang="cs-CZ" sz="1050" dirty="0"/>
              <a:t> </a:t>
            </a:r>
            <a:r>
              <a:rPr lang="cs-CZ" sz="1050" dirty="0" err="1"/>
              <a:t>nalezné</a:t>
            </a:r>
            <a:r>
              <a:rPr lang="cs-CZ" sz="1050" dirty="0"/>
              <a:t> použití na webu únor 2008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sz="1050" dirty="0" err="1" smtClean="0"/>
              <a:t>Str</a:t>
            </a:r>
            <a:r>
              <a:rPr lang="cs-CZ" sz="1050" dirty="0" smtClean="0"/>
              <a:t> 29: </a:t>
            </a:r>
            <a:r>
              <a:rPr lang="cs-CZ" sz="1050" dirty="0"/>
              <a:t>Radium </a:t>
            </a:r>
            <a:r>
              <a:rPr lang="cs-CZ" sz="1050" dirty="0" err="1"/>
              <a:t>Palace</a:t>
            </a:r>
            <a:r>
              <a:rPr lang="en-US" sz="1050" dirty="0"/>
              <a:t>****, </a:t>
            </a:r>
            <a:r>
              <a:rPr lang="en-US" sz="1050" dirty="0">
                <a:hlinkClick r:id="rId7"/>
              </a:rPr>
              <a:t>www.laznejachymov.cz</a:t>
            </a:r>
            <a:r>
              <a:rPr lang="en-US" sz="1050" dirty="0"/>
              <a:t>; </a:t>
            </a:r>
            <a:r>
              <a:rPr lang="cs-CZ" sz="1050" dirty="0"/>
              <a:t> </a:t>
            </a:r>
            <a:endParaRPr lang="cs-CZ" sz="1050" dirty="0" smtClean="0"/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31: 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sz="1050" dirty="0" err="1"/>
              <a:t>Str</a:t>
            </a:r>
            <a:r>
              <a:rPr lang="cs-CZ" sz="1050" dirty="0"/>
              <a:t> </a:t>
            </a:r>
            <a:r>
              <a:rPr lang="cs-CZ" sz="1050" dirty="0" smtClean="0"/>
              <a:t>32: </a:t>
            </a:r>
            <a:r>
              <a:rPr lang="cs-CZ" sz="1050" dirty="0" err="1"/>
              <a:t>posted</a:t>
            </a:r>
            <a:r>
              <a:rPr lang="cs-CZ" sz="1050" dirty="0"/>
              <a:t> by Daniel </a:t>
            </a:r>
            <a:r>
              <a:rPr lang="cs-CZ" sz="1050" dirty="0" err="1"/>
              <a:t>Garcia</a:t>
            </a:r>
            <a:r>
              <a:rPr lang="cs-CZ" sz="1050" dirty="0"/>
              <a:t> </a:t>
            </a:r>
            <a:r>
              <a:rPr lang="cs-CZ" sz="1050" dirty="0" err="1"/>
              <a:t>at</a:t>
            </a:r>
            <a:r>
              <a:rPr lang="cs-CZ" sz="1050" dirty="0"/>
              <a:t> </a:t>
            </a:r>
            <a:r>
              <a:rPr lang="cs-CZ" sz="1050" dirty="0">
                <a:hlinkClick r:id="rId8"/>
              </a:rPr>
              <a:t>http://twitpic.com/4akbi3</a:t>
            </a:r>
            <a:endParaRPr lang="cs-CZ" sz="1050" dirty="0"/>
          </a:p>
          <a:p>
            <a:pPr marL="269875" indent="-179388">
              <a:tabLst>
                <a:tab pos="631825" algn="l"/>
              </a:tabLst>
            </a:pPr>
            <a:r>
              <a:rPr lang="cs-CZ" sz="1050" dirty="0" err="1"/>
              <a:t>Str</a:t>
            </a:r>
            <a:r>
              <a:rPr lang="cs-CZ" sz="1050" dirty="0"/>
              <a:t> </a:t>
            </a:r>
            <a:r>
              <a:rPr lang="cs-CZ" sz="1050" dirty="0" smtClean="0"/>
              <a:t>34: </a:t>
            </a:r>
            <a:r>
              <a:rPr lang="cs-CZ" sz="1050" dirty="0"/>
              <a:t>Department </a:t>
            </a:r>
            <a:r>
              <a:rPr lang="cs-CZ" sz="1050" dirty="0" err="1"/>
              <a:t>of</a:t>
            </a:r>
            <a:r>
              <a:rPr lang="cs-CZ" sz="1050" dirty="0"/>
              <a:t> </a:t>
            </a:r>
            <a:r>
              <a:rPr lang="cs-CZ" sz="1050" dirty="0" err="1"/>
              <a:t>Energy</a:t>
            </a:r>
            <a:r>
              <a:rPr lang="cs-CZ" sz="1050" dirty="0"/>
              <a:t> (cca 1980), </a:t>
            </a:r>
            <a:r>
              <a:rPr lang="cs-CZ" sz="1050" dirty="0">
                <a:hlinkClick r:id="rId9"/>
              </a:rPr>
              <a:t>https://</a:t>
            </a:r>
            <a:r>
              <a:rPr lang="cs-CZ" sz="1050" dirty="0" smtClean="0">
                <a:hlinkClick r:id="rId9"/>
              </a:rPr>
              <a:t>www.orau.org/ptp/collection/hpposters/reagan.htm</a:t>
            </a:r>
            <a:endParaRPr lang="cs-CZ" sz="1050" dirty="0" smtClean="0"/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36: www.sujb.cz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37:</a:t>
            </a:r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40: Vladimír </a:t>
            </a:r>
            <a:r>
              <a:rPr lang="cs-CZ" sz="1050" dirty="0" err="1" smtClean="0"/>
              <a:t>Renčín</a:t>
            </a:r>
            <a:endParaRPr lang="cs-CZ" sz="1050" dirty="0" smtClean="0"/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41-45:  ELI Beamlines</a:t>
            </a:r>
            <a:endParaRPr lang="cs-CZ" sz="1050" dirty="0"/>
          </a:p>
          <a:p>
            <a:pPr marL="269875" indent="-179388">
              <a:tabLst>
                <a:tab pos="631825" algn="l"/>
              </a:tabLst>
            </a:pPr>
            <a:r>
              <a:rPr lang="cs-CZ" sz="1050" dirty="0" err="1" smtClean="0"/>
              <a:t>Str</a:t>
            </a:r>
            <a:r>
              <a:rPr lang="cs-CZ" sz="1050" dirty="0" smtClean="0"/>
              <a:t> . 47: </a:t>
            </a:r>
            <a:r>
              <a:rPr lang="en-US" sz="1050" dirty="0"/>
              <a:t>Health Physics Poster from Oak Ridge National Laboratory</a:t>
            </a:r>
            <a:r>
              <a:rPr lang="cs-CZ" sz="1050" dirty="0"/>
              <a:t> </a:t>
            </a:r>
            <a:r>
              <a:rPr lang="en-US" sz="1050" dirty="0"/>
              <a:t>(1947)</a:t>
            </a:r>
            <a:r>
              <a:rPr lang="cs-CZ" sz="1050" dirty="0"/>
              <a:t>, </a:t>
            </a:r>
            <a:r>
              <a:rPr lang="cs-CZ" sz="1050" dirty="0">
                <a:hlinkClick r:id="rId10"/>
              </a:rPr>
              <a:t>https://</a:t>
            </a:r>
            <a:r>
              <a:rPr lang="cs-CZ" sz="1050" dirty="0" smtClean="0">
                <a:hlinkClick r:id="rId10"/>
              </a:rPr>
              <a:t>www.orau.org/ptp/collection/hpposters/hpposterrespect.htm</a:t>
            </a:r>
            <a:endParaRPr lang="cs-CZ" sz="1050" dirty="0" smtClean="0"/>
          </a:p>
          <a:p>
            <a:pPr marL="269875" indent="-179388">
              <a:tabLst>
                <a:tab pos="631825" algn="l"/>
              </a:tabLst>
            </a:pPr>
            <a:r>
              <a:rPr lang="cs-CZ" sz="1050" dirty="0" smtClean="0"/>
              <a:t>Str. 48: </a:t>
            </a:r>
            <a:endParaRPr lang="cs-CZ" sz="105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2F3B-52A4-4DE6-AB42-D72E6F87CD28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07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SPARES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35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435280" cy="1329336"/>
          </a:xfrm>
        </p:spPr>
        <p:txBody>
          <a:bodyPr>
            <a:normAutofit/>
          </a:bodyPr>
          <a:lstStyle/>
          <a:p>
            <a:r>
              <a:rPr lang="cs-CZ" dirty="0" smtClean="0"/>
              <a:t>Jak vás chráníme?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822161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800" dirty="0"/>
              <a:t>Výpočty metodou Monte Carlo</a:t>
            </a:r>
          </a:p>
          <a:p>
            <a:pPr lvl="1"/>
            <a:r>
              <a:rPr lang="cs-CZ" altLang="cs-CZ" sz="2400" dirty="0"/>
              <a:t>šíření radiace, mapy dávkových </a:t>
            </a:r>
            <a:r>
              <a:rPr lang="cs-CZ" altLang="cs-CZ" sz="2400" dirty="0" smtClean="0"/>
              <a:t>příkonů</a:t>
            </a:r>
          </a:p>
          <a:p>
            <a:pPr lvl="1"/>
            <a:r>
              <a:rPr lang="cs-CZ" altLang="cs-CZ" sz="2400" dirty="0" smtClean="0"/>
              <a:t>volba vhodného materiálu</a:t>
            </a:r>
          </a:p>
          <a:p>
            <a:pPr lvl="1"/>
            <a:r>
              <a:rPr lang="cs-CZ" altLang="cs-CZ" sz="2400" dirty="0"/>
              <a:t>s</a:t>
            </a:r>
            <a:r>
              <a:rPr lang="cs-CZ" altLang="cs-CZ" sz="2400" dirty="0" smtClean="0"/>
              <a:t>imulace vlivu na životní prostředí</a:t>
            </a:r>
          </a:p>
          <a:p>
            <a:pPr lvl="1"/>
            <a:r>
              <a:rPr lang="cs-CZ" altLang="cs-CZ" sz="2400" dirty="0" smtClean="0"/>
              <a:t>vývoj vhodných stoperů svazku</a:t>
            </a:r>
          </a:p>
          <a:p>
            <a:pPr lvl="1"/>
            <a:endParaRPr lang="cs-CZ" altLang="cs-CZ" sz="2400" dirty="0" smtClean="0"/>
          </a:p>
          <a:p>
            <a:pPr lvl="1"/>
            <a:endParaRPr lang="cs-CZ" altLang="cs-CZ" sz="2400" dirty="0"/>
          </a:p>
          <a:p>
            <a:pPr marL="1973263" indent="-319088"/>
            <a:r>
              <a:rPr lang="cs-CZ" sz="2800" dirty="0" smtClean="0"/>
              <a:t>Stínění</a:t>
            </a:r>
          </a:p>
          <a:p>
            <a:pPr marL="1973263" lvl="1" indent="-319088"/>
            <a:r>
              <a:rPr lang="cs-CZ" sz="2400" dirty="0" smtClean="0"/>
              <a:t>design budovy </a:t>
            </a:r>
            <a:r>
              <a:rPr lang="en-US" sz="2400" dirty="0" smtClean="0"/>
              <a:t>+ </a:t>
            </a:r>
            <a:r>
              <a:rPr lang="en-US" sz="2400" dirty="0" err="1" smtClean="0"/>
              <a:t>labyrinty</a:t>
            </a:r>
            <a:endParaRPr lang="cs-CZ" sz="2400" dirty="0" smtClean="0"/>
          </a:p>
          <a:p>
            <a:pPr marL="1973263" lvl="1" indent="-319088"/>
            <a:r>
              <a:rPr lang="cs-CZ" sz="2400" dirty="0"/>
              <a:t>s</a:t>
            </a:r>
            <a:r>
              <a:rPr lang="cs-CZ" sz="2400" dirty="0" smtClean="0"/>
              <a:t>tínění prostupů (VZT, vakuum, distribuce laseru apod.)</a:t>
            </a:r>
          </a:p>
          <a:p>
            <a:pPr marL="1973263" lvl="1" indent="-319088"/>
            <a:r>
              <a:rPr lang="en-US" sz="2400" dirty="0" smtClean="0"/>
              <a:t>d</a:t>
            </a:r>
            <a:r>
              <a:rPr lang="cs-CZ" sz="2400" dirty="0" err="1" smtClean="0"/>
              <a:t>umpy</a:t>
            </a:r>
            <a:r>
              <a:rPr lang="cs-CZ" sz="2400" dirty="0"/>
              <a:t>, </a:t>
            </a:r>
            <a:r>
              <a:rPr lang="en-US" sz="2400" dirty="0" err="1" smtClean="0"/>
              <a:t>lok</a:t>
            </a:r>
            <a:r>
              <a:rPr lang="cs-CZ" sz="2400" dirty="0" err="1" smtClean="0"/>
              <a:t>ální</a:t>
            </a:r>
            <a:r>
              <a:rPr lang="cs-CZ" sz="2400" dirty="0" smtClean="0"/>
              <a:t> stínění</a:t>
            </a:r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6" r="40185"/>
          <a:stretch/>
        </p:blipFill>
        <p:spPr bwMode="auto">
          <a:xfrm>
            <a:off x="6444208" y="1556792"/>
            <a:ext cx="2232248" cy="348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data\fotky\ELI-budova\2015-02-03\P1030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172819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62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Veličiny				 </a:t>
            </a:r>
            <a:r>
              <a:rPr lang="cs-CZ" sz="2400" dirty="0" smtClean="0"/>
              <a:t>(ČSN ISO 31-10)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5191"/>
            <a:ext cx="8435280" cy="489416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Pou</a:t>
            </a:r>
            <a:r>
              <a:rPr lang="cs-CZ" dirty="0" smtClean="0"/>
              <a:t>žívané v ochraně před IZ</a:t>
            </a:r>
          </a:p>
          <a:p>
            <a:pPr lvl="1"/>
            <a:r>
              <a:rPr lang="cs-CZ" b="1" dirty="0" smtClean="0"/>
              <a:t>Ekvivalentní dávka</a:t>
            </a:r>
          </a:p>
          <a:p>
            <a:pPr lvl="2"/>
            <a:r>
              <a:rPr lang="cs-CZ" dirty="0" smtClean="0"/>
              <a:t>Udává biologický účinek</a:t>
            </a:r>
          </a:p>
          <a:p>
            <a:pPr lvl="2"/>
            <a:r>
              <a:rPr lang="cs-CZ" dirty="0" smtClean="0"/>
              <a:t>H</a:t>
            </a:r>
            <a:r>
              <a:rPr lang="cs-CZ" baseline="-25000" dirty="0" smtClean="0"/>
              <a:t>T,R</a:t>
            </a:r>
            <a:r>
              <a:rPr lang="cs-CZ" dirty="0" smtClean="0"/>
              <a:t>=</a:t>
            </a:r>
            <a:r>
              <a:rPr lang="cs-CZ" dirty="0" err="1" smtClean="0"/>
              <a:t>w</a:t>
            </a:r>
            <a:r>
              <a:rPr lang="cs-CZ" baseline="-25000" dirty="0" err="1" smtClean="0"/>
              <a:t>R</a:t>
            </a:r>
            <a:r>
              <a:rPr lang="cs-CZ" dirty="0" smtClean="0"/>
              <a:t> D</a:t>
            </a:r>
            <a:r>
              <a:rPr lang="cs-CZ" baseline="-25000" dirty="0" smtClean="0"/>
              <a:t>T,R </a:t>
            </a:r>
            <a:r>
              <a:rPr lang="cs-CZ" dirty="0" smtClean="0"/>
              <a:t> 	</a:t>
            </a:r>
            <a:r>
              <a:rPr lang="en-US" dirty="0" smtClean="0"/>
              <a:t>                        [</a:t>
            </a:r>
            <a:r>
              <a:rPr lang="cs-CZ" dirty="0" smtClean="0"/>
              <a:t>H</a:t>
            </a:r>
            <a:r>
              <a:rPr lang="cs-CZ" baseline="-25000" dirty="0" smtClean="0"/>
              <a:t>T,R</a:t>
            </a:r>
            <a:r>
              <a:rPr lang="en-US" dirty="0" smtClean="0"/>
              <a:t>]</a:t>
            </a:r>
            <a:r>
              <a:rPr lang="cs-CZ" dirty="0" smtClean="0"/>
              <a:t> </a:t>
            </a:r>
            <a:r>
              <a:rPr lang="en-US" dirty="0" smtClean="0"/>
              <a:t>=</a:t>
            </a:r>
            <a:r>
              <a:rPr lang="cs-CZ" dirty="0" smtClean="0"/>
              <a:t> </a:t>
            </a:r>
            <a:r>
              <a:rPr lang="cs-CZ" dirty="0" err="1" smtClean="0"/>
              <a:t>Sv</a:t>
            </a:r>
            <a:endParaRPr lang="en-US" dirty="0"/>
          </a:p>
          <a:p>
            <a:pPr lvl="1"/>
            <a:r>
              <a:rPr lang="cs-CZ" b="1" dirty="0" smtClean="0"/>
              <a:t>Efektivní dávka</a:t>
            </a:r>
          </a:p>
          <a:p>
            <a:pPr lvl="2"/>
            <a:r>
              <a:rPr lang="cs-CZ" dirty="0" smtClean="0"/>
              <a:t>To, co je limitováno – ale nelze změřit</a:t>
            </a:r>
          </a:p>
          <a:p>
            <a:pPr lvl="2"/>
            <a:r>
              <a:rPr lang="cs-CZ" dirty="0" smtClean="0"/>
              <a:t>E=</a:t>
            </a:r>
            <a:r>
              <a:rPr lang="el-GR" dirty="0" smtClean="0"/>
              <a:t>Σ</a:t>
            </a:r>
            <a:r>
              <a:rPr lang="cs-CZ" dirty="0" smtClean="0"/>
              <a:t> </a:t>
            </a:r>
            <a:r>
              <a:rPr lang="cs-CZ" dirty="0" err="1" smtClean="0"/>
              <a:t>w</a:t>
            </a:r>
            <a:r>
              <a:rPr lang="cs-CZ" baseline="-25000" dirty="0" err="1" smtClean="0"/>
              <a:t>T</a:t>
            </a:r>
            <a:r>
              <a:rPr lang="cs-CZ" dirty="0" smtClean="0"/>
              <a:t> H</a:t>
            </a:r>
            <a:r>
              <a:rPr lang="cs-CZ" baseline="-25000" dirty="0" smtClean="0"/>
              <a:t>T </a:t>
            </a:r>
            <a:r>
              <a:rPr lang="en-US" baseline="-25000" dirty="0" smtClean="0"/>
              <a:t>                                                     </a:t>
            </a:r>
            <a:r>
              <a:rPr lang="en-US" dirty="0" smtClean="0"/>
              <a:t>[E] = </a:t>
            </a:r>
            <a:r>
              <a:rPr lang="en-US" dirty="0" err="1" smtClean="0"/>
              <a:t>Sv</a:t>
            </a:r>
            <a:endParaRPr lang="cs-CZ" dirty="0" smtClean="0"/>
          </a:p>
          <a:p>
            <a:pPr lvl="1"/>
            <a:r>
              <a:rPr lang="cs-CZ" b="1" dirty="0" smtClean="0"/>
              <a:t>Dávkový ekvivalent</a:t>
            </a:r>
          </a:p>
          <a:p>
            <a:pPr lvl="2"/>
            <a:r>
              <a:rPr lang="cs-CZ" dirty="0" smtClean="0"/>
              <a:t>H=D.Q</a:t>
            </a:r>
            <a:r>
              <a:rPr lang="en-US" dirty="0" smtClean="0"/>
              <a:t>                                           [H] = </a:t>
            </a:r>
            <a:r>
              <a:rPr lang="en-US" dirty="0" err="1" smtClean="0"/>
              <a:t>Sv</a:t>
            </a:r>
            <a:endParaRPr lang="cs-CZ" dirty="0" smtClean="0"/>
          </a:p>
          <a:p>
            <a:pPr lvl="2"/>
            <a:r>
              <a:rPr lang="cs-CZ" dirty="0" smtClean="0"/>
              <a:t>Q –rozdíln</a:t>
            </a:r>
            <a:r>
              <a:rPr lang="cs-CZ" dirty="0"/>
              <a:t>á</a:t>
            </a:r>
            <a:r>
              <a:rPr lang="cs-CZ" dirty="0" smtClean="0"/>
              <a:t> biologická účinnost různých typů záření</a:t>
            </a:r>
          </a:p>
          <a:p>
            <a:pPr lvl="1"/>
            <a:r>
              <a:rPr lang="cs-CZ" b="1" dirty="0" smtClean="0"/>
              <a:t>Osobní dávkový ekvivalent</a:t>
            </a:r>
            <a:r>
              <a:rPr lang="cs-CZ" dirty="0" smtClean="0"/>
              <a:t>  - odvozené limity</a:t>
            </a:r>
            <a:endParaRPr lang="en-US" dirty="0" smtClean="0"/>
          </a:p>
          <a:p>
            <a:pPr lvl="2"/>
            <a:r>
              <a:rPr lang="cs-CZ" dirty="0" err="1" smtClean="0"/>
              <a:t>Hp</a:t>
            </a:r>
            <a:r>
              <a:rPr lang="cs-CZ" dirty="0" smtClean="0"/>
              <a:t>(d)        </a:t>
            </a:r>
            <a:r>
              <a:rPr lang="en-US" dirty="0" smtClean="0"/>
              <a:t>                                     [</a:t>
            </a:r>
            <a:r>
              <a:rPr lang="en-US" dirty="0" err="1" smtClean="0"/>
              <a:t>Hp</a:t>
            </a:r>
            <a:r>
              <a:rPr lang="en-US" dirty="0" smtClean="0"/>
              <a:t>(d)] =</a:t>
            </a:r>
            <a:r>
              <a:rPr lang="en-US" dirty="0" err="1" smtClean="0"/>
              <a:t>Sv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63739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Ionizující záření – záření ALFA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66928" lvl="1">
              <a:spcBef>
                <a:spcPts val="300"/>
              </a:spcBef>
              <a:defRPr/>
            </a:pPr>
            <a:r>
              <a:rPr lang="cs-CZ" dirty="0" smtClean="0"/>
              <a:t>kladně nabité částice</a:t>
            </a:r>
          </a:p>
          <a:p>
            <a:pPr marL="566928" lvl="1">
              <a:spcBef>
                <a:spcPts val="300"/>
              </a:spcBef>
              <a:defRPr/>
            </a:pPr>
            <a:r>
              <a:rPr lang="cs-CZ" dirty="0" smtClean="0"/>
              <a:t>jádra </a:t>
            </a:r>
            <a:r>
              <a:rPr lang="cs-CZ" baseline="30000" dirty="0" smtClean="0"/>
              <a:t>4</a:t>
            </a:r>
            <a:r>
              <a:rPr lang="cs-CZ" baseline="-25000" dirty="0" smtClean="0"/>
              <a:t>2</a:t>
            </a:r>
            <a:r>
              <a:rPr lang="cs-CZ" dirty="0" smtClean="0"/>
              <a:t>He</a:t>
            </a:r>
          </a:p>
          <a:p>
            <a:pPr marL="566928" lvl="1">
              <a:spcBef>
                <a:spcPts val="300"/>
              </a:spcBef>
              <a:defRPr/>
            </a:pPr>
            <a:r>
              <a:rPr lang="en-US" dirty="0" smtClean="0"/>
              <a:t>u </a:t>
            </a:r>
            <a:r>
              <a:rPr lang="en-US" dirty="0"/>
              <a:t>t</a:t>
            </a:r>
            <a:r>
              <a:rPr lang="cs-CZ" dirty="0" err="1"/>
              <a:t>ěžkých</a:t>
            </a:r>
            <a:r>
              <a:rPr lang="cs-CZ" dirty="0"/>
              <a:t> prvků</a:t>
            </a:r>
          </a:p>
          <a:p>
            <a:pPr marL="566928" lvl="1">
              <a:spcBef>
                <a:spcPts val="300"/>
              </a:spcBef>
              <a:defRPr/>
            </a:pPr>
            <a:r>
              <a:rPr lang="cs-CZ" dirty="0"/>
              <a:t>silně </a:t>
            </a:r>
            <a:r>
              <a:rPr lang="cs-CZ" dirty="0" smtClean="0"/>
              <a:t>ionizuje</a:t>
            </a:r>
            <a:endParaRPr lang="cs-CZ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60" y="3480792"/>
            <a:ext cx="3465847" cy="249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25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Ionizující záření – záření BETA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775191"/>
            <a:ext cx="4813300" cy="4625609"/>
          </a:xfrm>
        </p:spPr>
        <p:txBody>
          <a:bodyPr/>
          <a:lstStyle/>
          <a:p>
            <a:pPr marL="121158" indent="-285750">
              <a:spcBef>
                <a:spcPct val="20000"/>
              </a:spcBef>
              <a:buClr>
                <a:srgbClr val="60B5CC"/>
              </a:buClr>
              <a:buSzPct val="90000"/>
              <a:buFont typeface="Wingdings"/>
              <a:buChar char=""/>
              <a:defRPr/>
            </a:pPr>
            <a:r>
              <a:rPr lang="el-GR" sz="2800" b="1" dirty="0">
                <a:solidFill>
                  <a:prstClr val="black"/>
                </a:solidFill>
              </a:rPr>
              <a:t>β</a:t>
            </a:r>
            <a:r>
              <a:rPr lang="en-US" sz="2800" b="1" baseline="30000" dirty="0">
                <a:solidFill>
                  <a:prstClr val="black"/>
                </a:solidFill>
              </a:rPr>
              <a:t>- </a:t>
            </a:r>
            <a:r>
              <a:rPr lang="cs-CZ" sz="2800" b="1" baseline="30000" dirty="0">
                <a:solidFill>
                  <a:prstClr val="black"/>
                </a:solidFill>
              </a:rPr>
              <a:t> </a:t>
            </a:r>
            <a:r>
              <a:rPr lang="cs-CZ" sz="2800" dirty="0">
                <a:solidFill>
                  <a:prstClr val="black"/>
                </a:solidFill>
              </a:rPr>
              <a:t>(elektrony)</a:t>
            </a:r>
          </a:p>
          <a:p>
            <a:pPr marL="627063" lvl="2">
              <a:spcBef>
                <a:spcPts val="300"/>
              </a:spcBef>
              <a:buSzPct val="90000"/>
              <a:defRPr/>
            </a:pPr>
            <a:r>
              <a:rPr lang="cs-CZ" dirty="0" smtClean="0"/>
              <a:t>vznik </a:t>
            </a:r>
            <a:r>
              <a:rPr lang="cs-CZ" dirty="0"/>
              <a:t>při přeměně neutronu na proton</a:t>
            </a:r>
          </a:p>
          <a:p>
            <a:pPr marL="121158" indent="-285750">
              <a:spcBef>
                <a:spcPct val="20000"/>
              </a:spcBef>
              <a:buClr>
                <a:srgbClr val="60B5CC"/>
              </a:buClr>
              <a:buSzPct val="90000"/>
              <a:buFont typeface="Wingdings"/>
              <a:buChar char=""/>
              <a:defRPr/>
            </a:pPr>
            <a:r>
              <a:rPr lang="el-GR" sz="2800" b="1" dirty="0">
                <a:solidFill>
                  <a:prstClr val="black"/>
                </a:solidFill>
              </a:rPr>
              <a:t>β</a:t>
            </a:r>
            <a:r>
              <a:rPr lang="en-US" sz="2800" b="1" baseline="30000" dirty="0">
                <a:solidFill>
                  <a:prstClr val="black"/>
                </a:solidFill>
              </a:rPr>
              <a:t>+</a:t>
            </a:r>
            <a:r>
              <a:rPr lang="cs-CZ" sz="2800" dirty="0">
                <a:solidFill>
                  <a:prstClr val="black"/>
                </a:solidFill>
              </a:rPr>
              <a:t> (p</a:t>
            </a:r>
            <a:r>
              <a:rPr lang="en-US" sz="2800" dirty="0" err="1">
                <a:solidFill>
                  <a:prstClr val="black"/>
                </a:solidFill>
              </a:rPr>
              <a:t>ozitrony</a:t>
            </a:r>
            <a:r>
              <a:rPr lang="cs-CZ" sz="2800" dirty="0">
                <a:solidFill>
                  <a:prstClr val="black"/>
                </a:solidFill>
              </a:rPr>
              <a:t>)</a:t>
            </a:r>
          </a:p>
          <a:p>
            <a:pPr marL="627063" lvl="2" fontAlgn="base">
              <a:spcBef>
                <a:spcPts val="300"/>
              </a:spcBef>
              <a:spcAft>
                <a:spcPct val="0"/>
              </a:spcAft>
              <a:buSzPct val="90000"/>
              <a:defRPr/>
            </a:pPr>
            <a:r>
              <a:rPr lang="cs-CZ" dirty="0"/>
              <a:t>vznik při přeměně protonu na neutron</a:t>
            </a:r>
            <a:endParaRPr lang="en-US" dirty="0"/>
          </a:p>
          <a:p>
            <a:pPr marL="627063" lvl="2" fontAlgn="base">
              <a:spcBef>
                <a:spcPts val="300"/>
              </a:spcBef>
              <a:spcAft>
                <a:spcPct val="0"/>
              </a:spcAft>
              <a:buSzPct val="90000"/>
              <a:defRPr/>
            </a:pPr>
            <a:r>
              <a:rPr lang="cs-CZ" dirty="0"/>
              <a:t>anihilace s e- </a:t>
            </a:r>
            <a:endParaRPr lang="cs-CZ" dirty="0" smtClean="0"/>
          </a:p>
          <a:p>
            <a:pPr marL="627063" lvl="2" fontAlgn="base">
              <a:spcBef>
                <a:spcPts val="300"/>
              </a:spcBef>
              <a:spcAft>
                <a:spcPct val="0"/>
              </a:spcAft>
              <a:buSzPct val="90000"/>
              <a:defRPr/>
            </a:pPr>
            <a:endParaRPr lang="cs-CZ" dirty="0"/>
          </a:p>
          <a:p>
            <a:pPr marL="627063" lvl="2" fontAlgn="base">
              <a:spcBef>
                <a:spcPts val="300"/>
              </a:spcBef>
              <a:spcAft>
                <a:spcPct val="0"/>
              </a:spcAft>
              <a:buSzPct val="90000"/>
              <a:defRPr/>
            </a:pPr>
            <a:r>
              <a:rPr lang="cs-CZ" dirty="0"/>
              <a:t>p</a:t>
            </a:r>
            <a:r>
              <a:rPr lang="cs-CZ" dirty="0" smtClean="0"/>
              <a:t>ozitronová </a:t>
            </a:r>
            <a:r>
              <a:rPr lang="cs-CZ" dirty="0"/>
              <a:t>emisní </a:t>
            </a:r>
            <a:r>
              <a:rPr lang="cs-CZ" dirty="0" smtClean="0"/>
              <a:t>tomografie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420" y="1660564"/>
            <a:ext cx="34671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 descr="http://nc25.troja.mff.cuni.cz/dolejsi/fkn/38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4133006"/>
            <a:ext cx="35433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3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Ionizující záření – </a:t>
            </a:r>
            <a:r>
              <a:rPr lang="en-US" dirty="0" err="1" smtClean="0"/>
              <a:t>fotonov</a:t>
            </a:r>
            <a:r>
              <a:rPr lang="cs-CZ" dirty="0" smtClean="0"/>
              <a:t>é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625609"/>
          </a:xfrm>
        </p:spPr>
        <p:txBody>
          <a:bodyPr>
            <a:noAutofit/>
          </a:bodyPr>
          <a:lstStyle/>
          <a:p>
            <a:pPr marL="121158" lvl="2" indent="-285750">
              <a:buClr>
                <a:srgbClr val="60B5CC"/>
              </a:buClr>
              <a:buSzPct val="90000"/>
              <a:buFont typeface="Wingdings"/>
              <a:buChar char=""/>
              <a:defRPr/>
            </a:pPr>
            <a:r>
              <a:rPr lang="cs-CZ" dirty="0" smtClean="0">
                <a:solidFill>
                  <a:prstClr val="black"/>
                </a:solidFill>
              </a:rPr>
              <a:t>gama, rentgenové (X-</a:t>
            </a:r>
            <a:r>
              <a:rPr lang="cs-CZ" dirty="0" err="1" smtClean="0">
                <a:solidFill>
                  <a:prstClr val="black"/>
                </a:solidFill>
              </a:rPr>
              <a:t>ray</a:t>
            </a:r>
            <a:r>
              <a:rPr lang="cs-CZ" dirty="0" smtClean="0">
                <a:solidFill>
                  <a:prstClr val="black"/>
                </a:solidFill>
              </a:rPr>
              <a:t>)</a:t>
            </a:r>
          </a:p>
          <a:p>
            <a:pPr marL="121158" lvl="2" indent="-285750">
              <a:buClr>
                <a:srgbClr val="60B5CC"/>
              </a:buClr>
              <a:buSzPct val="90000"/>
              <a:buFont typeface="Wingdings"/>
              <a:buChar char=""/>
              <a:defRPr/>
            </a:pPr>
            <a:r>
              <a:rPr lang="cs-CZ" dirty="0" smtClean="0">
                <a:solidFill>
                  <a:prstClr val="black"/>
                </a:solidFill>
              </a:rPr>
              <a:t>není pevná částice, ale  elektromagnetické vlnění</a:t>
            </a:r>
          </a:p>
          <a:p>
            <a:pPr marL="121158" lvl="2" indent="-285750">
              <a:buClr>
                <a:srgbClr val="60B5CC"/>
              </a:buClr>
              <a:buSzPct val="90000"/>
              <a:buFont typeface="Wingdings"/>
              <a:buChar char=""/>
              <a:defRPr/>
            </a:pPr>
            <a:r>
              <a:rPr lang="cs-CZ" dirty="0" smtClean="0">
                <a:solidFill>
                  <a:prstClr val="black"/>
                </a:solidFill>
              </a:rPr>
              <a:t>bez </a:t>
            </a:r>
            <a:r>
              <a:rPr lang="cs-CZ" dirty="0">
                <a:solidFill>
                  <a:prstClr val="black"/>
                </a:solidFill>
              </a:rPr>
              <a:t>náboje, tj. </a:t>
            </a:r>
            <a:r>
              <a:rPr lang="cs-CZ" dirty="0" smtClean="0">
                <a:solidFill>
                  <a:prstClr val="black"/>
                </a:solidFill>
              </a:rPr>
              <a:t>nepřímo  ionizující</a:t>
            </a:r>
            <a:endParaRPr lang="cs-CZ" dirty="0">
              <a:solidFill>
                <a:prstClr val="black"/>
              </a:solidFill>
            </a:endParaRPr>
          </a:p>
        </p:txBody>
      </p:sp>
      <p:grpSp>
        <p:nvGrpSpPr>
          <p:cNvPr id="10" name="Skupina 7"/>
          <p:cNvGrpSpPr>
            <a:grpSpLocks/>
          </p:cNvGrpSpPr>
          <p:nvPr/>
        </p:nvGrpSpPr>
        <p:grpSpPr bwMode="auto">
          <a:xfrm>
            <a:off x="412800" y="2934767"/>
            <a:ext cx="8224589" cy="3446561"/>
            <a:chOff x="266793" y="1651056"/>
            <a:chExt cx="7416800" cy="3226488"/>
          </a:xfrm>
        </p:grpSpPr>
        <p:pic>
          <p:nvPicPr>
            <p:cNvPr id="11" name="Picture 3" descr="C:\data\OPVK\hps_radiationpic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93" y="1651056"/>
              <a:ext cx="74168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Přímá spojnice se šipkou 11"/>
            <p:cNvCxnSpPr/>
            <p:nvPr/>
          </p:nvCxnSpPr>
          <p:spPr>
            <a:xfrm flipH="1">
              <a:off x="266793" y="4725111"/>
              <a:ext cx="2720975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/>
            <p:nvPr/>
          </p:nvCxnSpPr>
          <p:spPr>
            <a:xfrm>
              <a:off x="3140168" y="4877544"/>
              <a:ext cx="4311650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ovéPole 13"/>
          <p:cNvSpPr txBox="1"/>
          <p:nvPr/>
        </p:nvSpPr>
        <p:spPr>
          <a:xfrm>
            <a:off x="1351100" y="6309320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ionizující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499992" y="6351711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neionizující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21753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Ionizující záření – n </a:t>
            </a:r>
            <a:r>
              <a:rPr lang="en-US" dirty="0" smtClean="0"/>
              <a:t>&amp; p</a:t>
            </a:r>
            <a:endParaRPr lang="cs-CZ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3" y="4077275"/>
            <a:ext cx="3709722" cy="247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67602" y="1684272"/>
            <a:ext cx="8352869" cy="4930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912" lvl="1" indent="-320040">
              <a:lnSpc>
                <a:spcPct val="130000"/>
              </a:lnSpc>
              <a:buClr>
                <a:schemeClr val="accent1"/>
              </a:buClr>
              <a:buSzPct val="80000"/>
              <a:buFont typeface="Wingdings 2"/>
              <a:buChar char=""/>
              <a:defRPr/>
            </a:pPr>
            <a:r>
              <a:rPr lang="cs-CZ" sz="2700" dirty="0" smtClean="0"/>
              <a:t>Neutrony</a:t>
            </a:r>
            <a:endParaRPr lang="en-US" sz="2700" dirty="0" smtClean="0"/>
          </a:p>
          <a:p>
            <a:pPr marL="578358" lvl="1" indent="-285750">
              <a:spcBef>
                <a:spcPct val="20000"/>
              </a:spcBef>
              <a:buClr>
                <a:srgbClr val="60B5CC"/>
              </a:buClr>
              <a:buSzPct val="90000"/>
              <a:buFont typeface="Wingdings"/>
              <a:buChar char=""/>
              <a:defRPr/>
            </a:pPr>
            <a:r>
              <a:rPr lang="cs-CZ" sz="2400" dirty="0">
                <a:solidFill>
                  <a:prstClr val="black"/>
                </a:solidFill>
              </a:rPr>
              <a:t>bez náboje</a:t>
            </a:r>
          </a:p>
          <a:p>
            <a:pPr marL="578358" lvl="1" indent="-285750">
              <a:spcBef>
                <a:spcPct val="20000"/>
              </a:spcBef>
              <a:buClr>
                <a:srgbClr val="60B5CC"/>
              </a:buClr>
              <a:buSzPct val="90000"/>
              <a:buFont typeface="Wingdings"/>
              <a:buChar char=""/>
              <a:defRPr/>
            </a:pPr>
            <a:r>
              <a:rPr lang="cs-CZ" sz="2400" dirty="0" smtClean="0">
                <a:solidFill>
                  <a:prstClr val="black"/>
                </a:solidFill>
              </a:rPr>
              <a:t>BNCT</a:t>
            </a:r>
            <a:r>
              <a:rPr lang="en-US" sz="2400" dirty="0" smtClean="0">
                <a:solidFill>
                  <a:prstClr val="black"/>
                </a:solidFill>
              </a:rPr>
              <a:t/>
            </a:r>
            <a:br>
              <a:rPr lang="en-US" sz="2400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endParaRPr lang="en-US" sz="2700" dirty="0" smtClean="0"/>
          </a:p>
          <a:p>
            <a:pPr marL="4476750" lvl="8" indent="-319088">
              <a:lnSpc>
                <a:spcPct val="130000"/>
              </a:lnSpc>
              <a:buClr>
                <a:schemeClr val="accent1"/>
              </a:buClr>
              <a:buSzPct val="80000"/>
              <a:buFont typeface="Wingdings 2"/>
              <a:buChar char=""/>
              <a:defRPr/>
            </a:pPr>
            <a:r>
              <a:rPr lang="en-US" sz="2700" dirty="0" err="1" smtClean="0"/>
              <a:t>Protony</a:t>
            </a:r>
            <a:endParaRPr lang="en-US" sz="2700" dirty="0" smtClean="0"/>
          </a:p>
          <a:p>
            <a:pPr marL="4654550" lvl="1" indent="-285750">
              <a:spcBef>
                <a:spcPct val="20000"/>
              </a:spcBef>
              <a:buClr>
                <a:srgbClr val="60B5CC"/>
              </a:buClr>
              <a:buSzPct val="90000"/>
              <a:buFont typeface="Wingdings"/>
              <a:buChar char=""/>
              <a:tabLst>
                <a:tab pos="4572000" algn="l"/>
              </a:tabLst>
              <a:defRPr/>
            </a:pPr>
            <a:r>
              <a:rPr lang="cs-CZ" sz="2400" dirty="0">
                <a:solidFill>
                  <a:prstClr val="black"/>
                </a:solidFill>
              </a:rPr>
              <a:t>v přírodě především z kosmického záření</a:t>
            </a:r>
          </a:p>
          <a:p>
            <a:pPr marL="4654550" lvl="1" indent="-285750">
              <a:spcBef>
                <a:spcPct val="20000"/>
              </a:spcBef>
              <a:buClr>
                <a:srgbClr val="60B5CC"/>
              </a:buClr>
              <a:buSzPct val="90000"/>
              <a:buFont typeface="Wingdings"/>
              <a:buChar char=""/>
              <a:tabLst>
                <a:tab pos="4572000" algn="l"/>
              </a:tabLst>
              <a:defRPr/>
            </a:pP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cs-CZ" sz="2400" dirty="0" err="1">
                <a:solidFill>
                  <a:prstClr val="black"/>
                </a:solidFill>
              </a:rPr>
              <a:t>obře</a:t>
            </a:r>
            <a:r>
              <a:rPr lang="cs-CZ" sz="2400" dirty="0">
                <a:solidFill>
                  <a:prstClr val="black"/>
                </a:solidFill>
              </a:rPr>
              <a:t> definovaný dosah závislý na energii -</a:t>
            </a:r>
            <a:r>
              <a:rPr lang="en-US" sz="2400" dirty="0">
                <a:solidFill>
                  <a:prstClr val="black"/>
                </a:solidFill>
              </a:rPr>
              <a:t>&gt; </a:t>
            </a:r>
            <a:r>
              <a:rPr lang="cs-CZ" sz="2400" dirty="0">
                <a:solidFill>
                  <a:prstClr val="black"/>
                </a:solidFill>
              </a:rPr>
              <a:t>PTC</a:t>
            </a:r>
            <a:endParaRPr lang="en-US" sz="2400" dirty="0">
              <a:solidFill>
                <a:prstClr val="black"/>
              </a:solidFill>
            </a:endParaRPr>
          </a:p>
          <a:p>
            <a:pPr marL="4654550" lvl="1" indent="-285750">
              <a:lnSpc>
                <a:spcPct val="130000"/>
              </a:lnSpc>
              <a:spcBef>
                <a:spcPct val="20000"/>
              </a:spcBef>
              <a:buClr>
                <a:srgbClr val="60B5CC"/>
              </a:buClr>
              <a:buSzPct val="90000"/>
              <a:buFont typeface="Wingdings"/>
              <a:buChar char=""/>
              <a:tabLst>
                <a:tab pos="4572000" algn="l"/>
              </a:tabLst>
              <a:defRPr/>
            </a:pPr>
            <a:endParaRPr lang="cs-CZ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6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Aspect">
    <a:maj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ajorFont>
    <a:min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32443</TotalTime>
  <Words>1163</Words>
  <Application>Microsoft Office PowerPoint</Application>
  <PresentationFormat>Předvádění na obrazovce (4:3)</PresentationFormat>
  <Paragraphs>428</Paragraphs>
  <Slides>56</Slides>
  <Notes>23</Notes>
  <HiddenSlides>0</HiddenSlides>
  <MMClips>2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7" baseType="lpstr">
      <vt:lpstr>MS PGothic</vt:lpstr>
      <vt:lpstr>Arial</vt:lpstr>
      <vt:lpstr>Calibri</vt:lpstr>
      <vt:lpstr>Corbel</vt:lpstr>
      <vt:lpstr>Symbol</vt:lpstr>
      <vt:lpstr>Times New Roman</vt:lpstr>
      <vt:lpstr>Verdana</vt:lpstr>
      <vt:lpstr>Wingdings</vt:lpstr>
      <vt:lpstr>Wingdings 2</vt:lpstr>
      <vt:lpstr>Wingdings 3</vt:lpstr>
      <vt:lpstr>Modul</vt:lpstr>
      <vt:lpstr>Radiační ochrana pro začátečníky</vt:lpstr>
      <vt:lpstr>Prezentace aplikace PowerPoint</vt:lpstr>
      <vt:lpstr>Obsah</vt:lpstr>
      <vt:lpstr>Atom</vt:lpstr>
      <vt:lpstr>Radioaktivita</vt:lpstr>
      <vt:lpstr>Ionizující záření – záření ALFA</vt:lpstr>
      <vt:lpstr>Ionizující záření – záření BETA</vt:lpstr>
      <vt:lpstr>Ionizující záření – fotonové</vt:lpstr>
      <vt:lpstr>Ionizující záření – n &amp; p</vt:lpstr>
      <vt:lpstr>Radioaktivita kolem nás</vt:lpstr>
      <vt:lpstr>Radioaktivita kolem nás</vt:lpstr>
      <vt:lpstr>Radioaktivita kolem nás</vt:lpstr>
      <vt:lpstr>Radioaktivita kolem nás</vt:lpstr>
      <vt:lpstr>Radon</vt:lpstr>
      <vt:lpstr>Průměrná koncentrace  radonu v domech</vt:lpstr>
      <vt:lpstr>Průměrná koncentrace  radonu v domech</vt:lpstr>
      <vt:lpstr>Měření</vt:lpstr>
      <vt:lpstr>Časový průběh koncentrace Rn: Větrejte!</vt:lpstr>
      <vt:lpstr>www.radonovyprogram.cz</vt:lpstr>
      <vt:lpstr>Veličiny    (ČSN ISO 80000-10)</vt:lpstr>
      <vt:lpstr>Veličiny - AKTIVITA</vt:lpstr>
      <vt:lpstr>Veličiny – Působení IZ na látku</vt:lpstr>
      <vt:lpstr>Biologické účinky</vt:lpstr>
      <vt:lpstr>Biologické účinky</vt:lpstr>
      <vt:lpstr>Stochastické x deterministické</vt:lpstr>
      <vt:lpstr>Biologické účinky</vt:lpstr>
      <vt:lpstr>Dávky: co je moc a co je málo?</vt:lpstr>
      <vt:lpstr>Citlivost organismů</vt:lpstr>
      <vt:lpstr>Principy radiační ochrany</vt:lpstr>
      <vt:lpstr>Principy radiační ochrany</vt:lpstr>
      <vt:lpstr>Principy radiační ochrany</vt:lpstr>
      <vt:lpstr>Legislativa</vt:lpstr>
      <vt:lpstr>Kategorizace pracovníků</vt:lpstr>
      <vt:lpstr>Limity</vt:lpstr>
      <vt:lpstr>Značení</vt:lpstr>
      <vt:lpstr>Sledované a Kontrolované pásmo</vt:lpstr>
      <vt:lpstr>Kategorizace zdrojů</vt:lpstr>
      <vt:lpstr>Antropogenní zdroje</vt:lpstr>
      <vt:lpstr>Antropogenní zdroje</vt:lpstr>
      <vt:lpstr>Antropogenní zdroje</vt:lpstr>
      <vt:lpstr>Testy jaderných zbraní</vt:lpstr>
      <vt:lpstr>Testy jaderných zbraní</vt:lpstr>
      <vt:lpstr>Aktivita akumulovaná z radioaktivního spadu v lidském těle v letech 1960 - 1990</vt:lpstr>
      <vt:lpstr>MonRaS</vt:lpstr>
      <vt:lpstr>ELI Beamlines</vt:lpstr>
      <vt:lpstr>ELI = Extreme Light Infrastructure</vt:lpstr>
      <vt:lpstr>ELI Beamlines</vt:lpstr>
      <vt:lpstr>ELI Beamlines: Zdroje</vt:lpstr>
      <vt:lpstr>Sumární dávka za rok provozu vertikální řez</vt:lpstr>
      <vt:lpstr>Srovnání rizik</vt:lpstr>
      <vt:lpstr>Prezentace aplikace PowerPoint</vt:lpstr>
      <vt:lpstr>Srovnání rizik</vt:lpstr>
      <vt:lpstr>Zdroje obrázků</vt:lpstr>
      <vt:lpstr>SPARES</vt:lpstr>
      <vt:lpstr>Jak vás chráníme?</vt:lpstr>
      <vt:lpstr>Veličiny     (ČSN ISO 31-10)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Školení o bezpečnosti práce při zdroji ionizujícího záření</dc:title>
  <dc:creator>Veronika Olšovcová</dc:creator>
  <cp:lastModifiedBy>Jan Obdrzalek</cp:lastModifiedBy>
  <cp:revision>199</cp:revision>
  <cp:lastPrinted>2018-10-15T07:49:06Z</cp:lastPrinted>
  <dcterms:created xsi:type="dcterms:W3CDTF">2014-12-22T12:00:59Z</dcterms:created>
  <dcterms:modified xsi:type="dcterms:W3CDTF">2018-10-15T13:20:35Z</dcterms:modified>
</cp:coreProperties>
</file>